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6" r:id="rId14"/>
    <p:sldId id="259" r:id="rId15"/>
    <p:sldId id="274" r:id="rId16"/>
    <p:sldId id="275" r:id="rId17"/>
    <p:sldId id="276" r:id="rId18"/>
    <p:sldId id="277" r:id="rId19"/>
    <p:sldId id="278" r:id="rId20"/>
    <p:sldId id="25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0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9F5DC31-FEA3-47F8-8103-78A76C8E7723}">
          <p14:sldIdLst>
            <p14:sldId id="256"/>
            <p14:sldId id="257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66"/>
            <p14:sldId id="259"/>
            <p14:sldId id="274"/>
            <p14:sldId id="275"/>
            <p14:sldId id="276"/>
            <p14:sldId id="277"/>
            <p14:sldId id="278"/>
            <p14:sldId id="258"/>
            <p14:sldId id="279"/>
            <p14:sldId id="280"/>
            <p14:sldId id="281"/>
            <p14:sldId id="282"/>
            <p14:sldId id="283"/>
            <p14:sldId id="284"/>
            <p14:sldId id="285"/>
            <p14:sldId id="260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145F66-22D0-434B-8636-6CC9EB9AF40F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D304A-1AF8-4599-802F-AB5499FB4EF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dU86-DeG2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Tn_vmn70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8ijluhcOW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 plaveckých způsobů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Historie plavání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431082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188640"/>
            <a:ext cx="3838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2501035"/>
            <a:ext cx="2151009" cy="43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73" y="2675419"/>
            <a:ext cx="3000758" cy="390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76451"/>
            <a:ext cx="228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5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Dokončení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následných obdobích se nevýraznou a někdy i nepravidelnou činností nohou vyznačovala celá řada vynikajících vytrvalců (plavali dvou až </a:t>
            </a:r>
            <a:r>
              <a:rPr lang="cs-CZ" dirty="0" err="1" smtClean="0"/>
              <a:t>čtyřúderovým</a:t>
            </a:r>
            <a:r>
              <a:rPr lang="cs-CZ" dirty="0" smtClean="0"/>
              <a:t> kraulem)</a:t>
            </a:r>
          </a:p>
          <a:p>
            <a:r>
              <a:rPr lang="cs-CZ" dirty="0" err="1" smtClean="0"/>
              <a:t>dvouúderový</a:t>
            </a:r>
            <a:r>
              <a:rPr lang="cs-CZ" dirty="0" smtClean="0"/>
              <a:t> kraul se přechodně uplatnil i na 100 m tratích na přelomu 60. / 70. let</a:t>
            </a:r>
            <a:endParaRPr lang="cs-CZ" dirty="0"/>
          </a:p>
          <a:p>
            <a:r>
              <a:rPr lang="cs-CZ" dirty="0" smtClean="0"/>
              <a:t>přenos paží nad hladinou byl rysem jednotlivých plaveckých škol, které nesly název podle národnosti aktuálně vynikajícího plavce (švédský kraul podle A. </a:t>
            </a:r>
            <a:r>
              <a:rPr lang="cs-CZ" dirty="0" err="1" smtClean="0"/>
              <a:t>Borga</a:t>
            </a:r>
            <a:r>
              <a:rPr lang="cs-CZ" dirty="0" smtClean="0"/>
              <a:t>, maďarský kraul podle F. </a:t>
            </a:r>
            <a:r>
              <a:rPr lang="cs-CZ" dirty="0" err="1" smtClean="0"/>
              <a:t>Csika</a:t>
            </a:r>
            <a:r>
              <a:rPr lang="cs-CZ" dirty="0" smtClean="0"/>
              <a:t>, japonský kraul podle H. </a:t>
            </a:r>
            <a:r>
              <a:rPr lang="cs-CZ" dirty="0" err="1" smtClean="0"/>
              <a:t>Furuhashiho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2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dokončení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racionální přístup v 50. letech měli australští trenéři</a:t>
            </a:r>
          </a:p>
          <a:p>
            <a:r>
              <a:rPr lang="cs-CZ" dirty="0" smtClean="0"/>
              <a:t>při rozboru se zaměřovali na činnost končetin pod vodou (s využitím filmové techniky)</a:t>
            </a:r>
          </a:p>
          <a:p>
            <a:r>
              <a:rPr lang="cs-CZ" dirty="0" smtClean="0"/>
              <a:t>prvním triumfem byla D. </a:t>
            </a:r>
            <a:r>
              <a:rPr lang="cs-CZ" dirty="0" err="1" smtClean="0"/>
              <a:t>Fraser</a:t>
            </a:r>
            <a:r>
              <a:rPr lang="cs-CZ" dirty="0" smtClean="0"/>
              <a:t>, která jako první žena 27. 10. 1962 pokořila hranici 1 minuty na 100 VZ 59,9</a:t>
            </a:r>
          </a:p>
          <a:p>
            <a:r>
              <a:rPr lang="cs-CZ" dirty="0" smtClean="0"/>
              <a:t>australští trenéři zasahovali jen při nejhrubších chybách, umožňovali plavcům co nejvíce přirozený vývoj</a:t>
            </a:r>
          </a:p>
          <a:p>
            <a:r>
              <a:rPr lang="cs-CZ" dirty="0" smtClean="0"/>
              <a:t>např. rozkyv ramen, do této doby považován na chybu, umožnil plavcům zabírat v boční poloze, jejíž výhodnost byla zdůvodněná až později</a:t>
            </a:r>
          </a:p>
          <a:p>
            <a:r>
              <a:rPr lang="cs-CZ" dirty="0" smtClean="0"/>
              <a:t>široce formulovaná pravidla volného způsobu umožnila rozvoj nejrychlejší plavecké techniky /světové rekordy. Existovaly proto snahy prvky kraulu využívat i v dalších plaveckých způsobech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KRAUL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současný kraul je nejrychlejší plaveckou technikou</a:t>
            </a:r>
          </a:p>
          <a:p>
            <a:r>
              <a:rPr lang="cs-CZ" dirty="0" smtClean="0"/>
              <a:t>relativně rovnoměrná rychlost v průběhu jednoho cyklu je výsledkem střídavé práce HK i DK. </a:t>
            </a:r>
          </a:p>
          <a:p>
            <a:r>
              <a:rPr lang="cs-CZ" dirty="0" smtClean="0"/>
              <a:t>přenášení HK vzduchem = minimální brzdící účinky</a:t>
            </a:r>
          </a:p>
          <a:p>
            <a:r>
              <a:rPr lang="cs-CZ" dirty="0" smtClean="0"/>
              <a:t>DK kmitavé a vlnovité pohyby (připomínající lokomoci ryb)</a:t>
            </a:r>
          </a:p>
          <a:p>
            <a:r>
              <a:rPr lang="cs-CZ" dirty="0" smtClean="0"/>
              <a:t>technika dýchání je velice efektivní, umožňuje zaujímat na hladině téměř vodorovnou polohu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9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zpočátku sloužila poloha na zádech více k odpočinku než k vlastnímu plavání</a:t>
            </a:r>
          </a:p>
          <a:p>
            <a:r>
              <a:rPr lang="cs-CZ" dirty="0" smtClean="0"/>
              <a:t>člověk odpočíval tím, že zastavoval a šlapal vodu; pro usnadnění dýchání zakláněl hlavu a pokládal ji na hladinu</a:t>
            </a:r>
          </a:p>
          <a:p>
            <a:r>
              <a:rPr lang="cs-CZ" dirty="0" smtClean="0"/>
              <a:t>M. </a:t>
            </a:r>
            <a:r>
              <a:rPr lang="cs-CZ" dirty="0" err="1" smtClean="0"/>
              <a:t>Wynmann</a:t>
            </a:r>
            <a:r>
              <a:rPr lang="cs-CZ" dirty="0" smtClean="0"/>
              <a:t>, v první historicky doložené učebnici plavání (r. 1538) nazval tuto polohu „mrtvý muž“</a:t>
            </a:r>
          </a:p>
          <a:p>
            <a:r>
              <a:rPr lang="cs-CZ" dirty="0" smtClean="0"/>
              <a:t>žák měl </a:t>
            </a:r>
            <a:r>
              <a:rPr lang="cs-CZ" i="1" dirty="0" smtClean="0"/>
              <a:t>„…ležet na vodě jako na márách, lokty přitisknuty k tělu a rukama si hrát jako ryba, která svými ploutvemi pohybuje tam a zpět. Vodu je třeba rovnoměrně rozdělovat a nečeřit jí.“</a:t>
            </a:r>
          </a:p>
        </p:txBody>
      </p:sp>
    </p:spTree>
    <p:extLst>
      <p:ext uri="{BB962C8B-B14F-4D97-AF65-F5344CB8AC3E}">
        <p14:creationId xmlns:p14="http://schemas.microsoft.com/office/powerpoint/2010/main" val="223509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 soupaž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později člověk v této poloze začal zabírat končetinami a tím se dostával do pohybu</a:t>
            </a:r>
          </a:p>
          <a:p>
            <a:r>
              <a:rPr lang="cs-CZ" dirty="0" smtClean="0"/>
              <a:t>pohyby DK připomínaly prsa</a:t>
            </a:r>
          </a:p>
          <a:p>
            <a:r>
              <a:rPr lang="cs-CZ" dirty="0" smtClean="0"/>
              <a:t>ZNAK se dostal do programu OH v roce 1900. Plaval se soupaž a sounož. Paže a nohy zabírali současně užíval se název znak soupaž soudobý, plavci přesouvali paže do výchozí polohy pod hladinou </a:t>
            </a:r>
          </a:p>
          <a:p>
            <a:r>
              <a:rPr lang="cs-CZ" dirty="0" smtClean="0"/>
              <a:t>brzy začala převládat rychlejší varianta – přenášení paží vzduchem. Název techniky znak soupaž nesoudobý vyplynul z toho, že paže a nohy při záběrech střídaly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46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 err="1" smtClean="0"/>
              <a:t>zs</a:t>
            </a:r>
            <a:r>
              <a:rPr lang="cs-CZ" dirty="0" smtClean="0"/>
              <a:t> ke 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1912 OH Stockholm plavec USA H. </a:t>
            </a:r>
            <a:r>
              <a:rPr lang="cs-CZ" dirty="0" err="1" smtClean="0"/>
              <a:t>Hebner</a:t>
            </a:r>
            <a:r>
              <a:rPr lang="cs-CZ" dirty="0" smtClean="0"/>
              <a:t>, který trénoval s havajskými </a:t>
            </a:r>
            <a:r>
              <a:rPr lang="cs-CZ" dirty="0" err="1" smtClean="0"/>
              <a:t>kraulery</a:t>
            </a:r>
            <a:r>
              <a:rPr lang="cs-CZ" dirty="0" smtClean="0"/>
              <a:t>, se pokusil aplikovat kraulovou techniku na znak</a:t>
            </a:r>
          </a:p>
          <a:p>
            <a:r>
              <a:rPr lang="cs-CZ" dirty="0" smtClean="0"/>
              <a:t>ihned uspěl, neboť zvítězil na 100 M časem 1:21,2</a:t>
            </a:r>
          </a:p>
          <a:p>
            <a:r>
              <a:rPr lang="cs-CZ" dirty="0" smtClean="0"/>
              <a:t>v dalším vývoji se prosazovaly dvě tendence záběru paží</a:t>
            </a:r>
          </a:p>
          <a:p>
            <a:r>
              <a:rPr lang="cs-CZ" dirty="0" smtClean="0"/>
              <a:t>jedna část plavců se snažila napodobit kraul v poloze na znak tak, že zabírala nataženou paží pod tělem s maximálním využitím rozsahu pohyblivosti ramenního kloubu</a:t>
            </a:r>
          </a:p>
          <a:p>
            <a:r>
              <a:rPr lang="cs-CZ" dirty="0" smtClean="0"/>
              <a:t>druhá část plavců zabírala nataženou paží vedle těla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08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OH v Berlíně v roce 1936 zvítězil A. </a:t>
            </a:r>
            <a:r>
              <a:rPr lang="cs-CZ" dirty="0" err="1" smtClean="0"/>
              <a:t>Kiefer</a:t>
            </a:r>
            <a:r>
              <a:rPr lang="cs-CZ" dirty="0" smtClean="0"/>
              <a:t> na 100 Z časem 1:05,9 (plaval s </a:t>
            </a:r>
            <a:r>
              <a:rPr lang="cs-CZ" dirty="0" err="1" smtClean="0"/>
              <a:t>nateženou</a:t>
            </a:r>
            <a:r>
              <a:rPr lang="cs-CZ" dirty="0" smtClean="0"/>
              <a:t> končetinou vedle těla)</a:t>
            </a:r>
          </a:p>
          <a:p>
            <a:r>
              <a:rPr lang="cs-CZ" dirty="0" smtClean="0"/>
              <a:t>v 50. letech se však již prosazoval záběr vedle těla plavce, avšak s končetinou, která se v průběhu záběru pokrčovala a zase natahovala v loketním kloubu</a:t>
            </a:r>
          </a:p>
          <a:p>
            <a:r>
              <a:rPr lang="cs-CZ" dirty="0" smtClean="0"/>
              <a:t>tato varianta techniky se jeví doposud jako nejefektivnější</a:t>
            </a:r>
          </a:p>
          <a:p>
            <a:r>
              <a:rPr lang="cs-CZ" dirty="0" smtClean="0"/>
              <a:t>významní </a:t>
            </a:r>
            <a:r>
              <a:rPr lang="cs-CZ" dirty="0" err="1" smtClean="0"/>
              <a:t>znakaři</a:t>
            </a:r>
            <a:r>
              <a:rPr lang="cs-CZ" dirty="0" smtClean="0"/>
              <a:t>: R. </a:t>
            </a:r>
            <a:r>
              <a:rPr lang="cs-CZ" dirty="0" err="1" smtClean="0"/>
              <a:t>Matthes</a:t>
            </a:r>
            <a:r>
              <a:rPr lang="cs-CZ" dirty="0" smtClean="0"/>
              <a:t>, D. Suzuki, I. </a:t>
            </a:r>
            <a:r>
              <a:rPr lang="cs-CZ" dirty="0" err="1" smtClean="0"/>
              <a:t>Poljanský</a:t>
            </a:r>
            <a:r>
              <a:rPr lang="cs-CZ" dirty="0" smtClean="0"/>
              <a:t>, J. Rouse a mezi ženami U. Richter a K. </a:t>
            </a:r>
            <a:r>
              <a:rPr lang="cs-CZ" dirty="0" err="1" smtClean="0"/>
              <a:t>Egerszegi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4701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znakové výjezdy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začátku 80. let začali plavci po startu překonávat postupně vzdálenost pod vodou s využitím delfínového </a:t>
            </a:r>
            <a:r>
              <a:rPr lang="cs-CZ" dirty="0" smtClean="0"/>
              <a:t>vlnění</a:t>
            </a:r>
          </a:p>
          <a:p>
            <a:r>
              <a:rPr lang="cs-CZ" dirty="0" smtClean="0"/>
              <a:t>praktikováním výjezdu dosahovali pod vodou vyšší rychlosti než na hladině</a:t>
            </a:r>
          </a:p>
          <a:p>
            <a:r>
              <a:rPr lang="cs-CZ" dirty="0" smtClean="0"/>
              <a:t>bylo zavedeno pravidlo 15m</a:t>
            </a:r>
          </a:p>
          <a:p>
            <a:r>
              <a:rPr lang="cs-CZ" dirty="0" smtClean="0"/>
              <a:t>dle pravidel při znaku, během celé trati (s výjimkou obrátky), je možné se otáčet z vodorovné polohy (= z polohy na zádech) až do 90°(ale pozor </a:t>
            </a:r>
            <a:r>
              <a:rPr lang="cs-CZ" dirty="0" err="1" smtClean="0"/>
              <a:t>nevčetně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www.youtube.com/watch?v=5dU86-DeG2o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5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4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jde o nejrozšířenější plavecký způsob s dlouhou historií. </a:t>
            </a:r>
          </a:p>
          <a:p>
            <a:r>
              <a:rPr lang="cs-CZ" dirty="0" smtClean="0"/>
              <a:t>většina lidí plave víceméně prsa</a:t>
            </a:r>
          </a:p>
          <a:p>
            <a:r>
              <a:rPr lang="cs-CZ" dirty="0" smtClean="0"/>
              <a:t>popis techniky najdeme již v prvních učebnicích plavání</a:t>
            </a:r>
          </a:p>
          <a:p>
            <a:r>
              <a:rPr lang="cs-CZ" dirty="0" smtClean="0"/>
              <a:t>pro praktickou využitelnost, dlouhou tradici a závodní popularitu byl dlouho plavecký způsob prsa nazýván způsobem klasickým</a:t>
            </a:r>
          </a:p>
          <a:p>
            <a:r>
              <a:rPr lang="cs-CZ" dirty="0" smtClean="0"/>
              <a:t>během let prodělal mnoho změn – závodníci a trenéři se snažili najít cesty k nejefektivnější technice</a:t>
            </a:r>
          </a:p>
          <a:p>
            <a:r>
              <a:rPr lang="cs-CZ" dirty="0" smtClean="0"/>
              <a:t>někdy docházelo k tak podstatným změnám, že to odporovalo duchu klasického způsobu plavání; pravidla se tedy neustále zpřesňovala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14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hlediska biomechaniky je to nejméně efektivní plavecká technika – pomocné fáze plaveckého cyklu se dělají ve směru lokomoce plavce</a:t>
            </a:r>
          </a:p>
          <a:p>
            <a:r>
              <a:rPr lang="cs-CZ" dirty="0" smtClean="0"/>
              <a:t>v důsledku toho kolísá rychlost plavce v průběhu jednoho cyklu (0,5 – 2,1 m.s</a:t>
            </a:r>
            <a:r>
              <a:rPr lang="cs-CZ" sz="1400" dirty="0" smtClean="0"/>
              <a:t>-1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roce 1904 bylo na OH zařazeno 400 m prsním stylem pro muže, na následujících hrách již bylo zařazeno i 200 m, která byla až do roku 1964 hlavní disciplínou</a:t>
            </a:r>
          </a:p>
          <a:p>
            <a:r>
              <a:rPr lang="cs-CZ" dirty="0" smtClean="0"/>
              <a:t>do roku 1968 se soutěží také na 100 m trati</a:t>
            </a:r>
          </a:p>
          <a:p>
            <a:r>
              <a:rPr lang="cs-CZ" dirty="0" smtClean="0"/>
              <a:t>ženy plavaly poprvé 200 P na OH 1924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44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 20. – 30. letech byla typická vysoká poloha plavce s obličejem stále nad hladinou; hlavní hnací silou byla práce DK</a:t>
            </a:r>
          </a:p>
          <a:p>
            <a:r>
              <a:rPr lang="cs-CZ" dirty="0" smtClean="0"/>
              <a:t>záběr nohou byl široký do stran, potom následovalo rychlé snožení</a:t>
            </a:r>
          </a:p>
          <a:p>
            <a:r>
              <a:rPr lang="cs-CZ" dirty="0" smtClean="0"/>
              <a:t>vznik hnací síly byl vysvětlován tzv. klínovou teorií, tj. vytlačením vody nazad při snožení (=nesprávná aplikace fyzikálních zákonů)</a:t>
            </a:r>
          </a:p>
          <a:p>
            <a:r>
              <a:rPr lang="cs-CZ" dirty="0" smtClean="0"/>
              <a:t>vdech se prováděl v přípravné fázi paží</a:t>
            </a:r>
          </a:p>
          <a:p>
            <a:r>
              <a:rPr lang="cs-CZ" dirty="0" smtClean="0"/>
              <a:t>práci HK se nepřikládal význam</a:t>
            </a:r>
          </a:p>
          <a:p>
            <a:r>
              <a:rPr lang="cs-CZ" dirty="0" smtClean="0"/>
              <a:t>hlavní představitel E. </a:t>
            </a:r>
            <a:r>
              <a:rPr lang="cs-CZ" dirty="0" err="1" smtClean="0"/>
              <a:t>Rademacher</a:t>
            </a:r>
            <a:r>
              <a:rPr lang="cs-CZ" dirty="0" smtClean="0"/>
              <a:t> (DE), který v roce 1924 překonal WR 200 P 2:48,0</a:t>
            </a:r>
          </a:p>
          <a:p>
            <a:r>
              <a:rPr lang="cs-CZ" dirty="0" err="1" smtClean="0"/>
              <a:t>Rademacher</a:t>
            </a:r>
            <a:r>
              <a:rPr lang="cs-CZ" dirty="0" smtClean="0"/>
              <a:t> při obrátkách přenášel vpřed paže vzduchem, aby se dotkl stěny. Tím pravděpodobně dal popud ke vzniku motýlka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39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 nebo motýlek?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motýlek, kterým stále víc a víc plavců plavalo část anebo celou prsařskou trať ovlivnil i prsařskou techniku</a:t>
            </a:r>
          </a:p>
          <a:p>
            <a:r>
              <a:rPr lang="cs-CZ" dirty="0" smtClean="0"/>
              <a:t>plavci, kteří plavali prsa tradičním způsobem, zužovali záběr nohou a zrychlovali frekvenci pohybů</a:t>
            </a:r>
          </a:p>
          <a:p>
            <a:r>
              <a:rPr lang="cs-CZ" dirty="0" smtClean="0"/>
              <a:t>motýlek se oddělil od prsou v roce 1952</a:t>
            </a:r>
          </a:p>
          <a:p>
            <a:r>
              <a:rPr lang="cs-CZ" dirty="0" smtClean="0"/>
              <a:t>plavci se na krátko vrátili k původní technice. Brzy začali zlepšovat výkonnost plaváním pod vodou – na kratších tratích (100 m) plavali P pod vodou (dnešní výjezd-M kop)</a:t>
            </a:r>
          </a:p>
          <a:p>
            <a:r>
              <a:rPr lang="cs-CZ" dirty="0" smtClean="0"/>
              <a:t>prodlouženým záběrem paží bylo dosaženo vyšší rychlosti a rovněž absencí vlnového 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41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1954 M. </a:t>
            </a:r>
            <a:r>
              <a:rPr lang="cs-CZ" dirty="0" err="1" smtClean="0"/>
              <a:t>Petrusewicz</a:t>
            </a:r>
            <a:r>
              <a:rPr lang="cs-CZ" dirty="0" smtClean="0"/>
              <a:t> překonal WR 100 P časem 1:09,8 tím, že plaval </a:t>
            </a:r>
            <a:r>
              <a:rPr lang="cs-CZ" dirty="0" err="1" smtClean="0"/>
              <a:t>téměr</a:t>
            </a:r>
            <a:r>
              <a:rPr lang="cs-CZ" dirty="0" smtClean="0"/>
              <a:t> celou trať pod vodou. </a:t>
            </a:r>
          </a:p>
          <a:p>
            <a:r>
              <a:rPr lang="cs-CZ" dirty="0" smtClean="0"/>
              <a:t>v té době se na OH plavalo pouze 200 P a tuto trať nebylo možné plavat na kyslíkový dluh</a:t>
            </a:r>
          </a:p>
          <a:p>
            <a:r>
              <a:rPr lang="cs-CZ" dirty="0" smtClean="0"/>
              <a:t>plavci tedy prováděli 2-3 pohybové cykly pod vodou, vynořili se pro nádech a poté zase zanořili</a:t>
            </a:r>
          </a:p>
          <a:p>
            <a:r>
              <a:rPr lang="cs-CZ" dirty="0" smtClean="0"/>
              <a:t>plavec vdechoval až po ukončení záběru paží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46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1957 povolen pouze 1 záběr pod vodou po startu a obrátkách</a:t>
            </a:r>
          </a:p>
          <a:p>
            <a:r>
              <a:rPr lang="cs-CZ" dirty="0" smtClean="0"/>
              <a:t>po zavedení tohoto pravidla V. Svozil časem 1:12,7 vytvořil světový rekord</a:t>
            </a:r>
          </a:p>
          <a:p>
            <a:r>
              <a:rPr lang="cs-CZ" dirty="0" smtClean="0"/>
              <a:t>OH 1960 Řím a 1964 Tokio – snaha více využívat sílu paží a zvyšovat frekvenci záběrů – z toho vyplynul pozdější nádech a kratší doba splývání</a:t>
            </a:r>
          </a:p>
          <a:p>
            <a:r>
              <a:rPr lang="cs-CZ" dirty="0" smtClean="0"/>
              <a:t>silové pojetí techniky (ruská prsařská škola)</a:t>
            </a:r>
          </a:p>
          <a:p>
            <a:r>
              <a:rPr lang="cs-CZ" dirty="0" smtClean="0"/>
              <a:t>Irena </a:t>
            </a:r>
            <a:r>
              <a:rPr lang="cs-CZ" dirty="0" err="1" smtClean="0"/>
              <a:t>Fleissnerová</a:t>
            </a:r>
            <a:r>
              <a:rPr lang="cs-CZ" dirty="0" smtClean="0"/>
              <a:t> 5. místo na OH v Moskvě 1980 200 P 2:32,79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69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hlavy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až doposud v pravidlech stálo, že hlava musí zůstat nad vodou</a:t>
            </a:r>
          </a:p>
          <a:p>
            <a:r>
              <a:rPr lang="cs-CZ" dirty="0" smtClean="0"/>
              <a:t>jenže změnou techniky (po ukončení záběru nohou pohyb pánve směrem k hladině) a vzhledem k tomu, že ramena se pohybovala opačným směrem, hrozilo nebezpečí diskvalifikace</a:t>
            </a:r>
          </a:p>
          <a:p>
            <a:r>
              <a:rPr lang="cs-CZ" dirty="0" smtClean="0"/>
              <a:t>těžko </a:t>
            </a:r>
            <a:r>
              <a:rPr lang="cs-CZ" dirty="0" err="1" smtClean="0"/>
              <a:t>posuzovatelné</a:t>
            </a:r>
            <a:r>
              <a:rPr lang="cs-CZ" dirty="0" smtClean="0"/>
              <a:t> pravidlo, že „závodník musí udržet hlavu nad hladinou“ bylo v roce 1987 nahrazeno formulací „při každém úplném cyklu jednoho záběru pažemi a jednoho kopu nohama musí část hlavy plavce protnout hladinu“</a:t>
            </a:r>
          </a:p>
          <a:p>
            <a:r>
              <a:rPr lang="cs-CZ" dirty="0" smtClean="0"/>
              <a:t>tím byl umožněn prsařské technice, která je nazývána vlnivou/delfínovou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01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MOTÝLEK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 nebo motýlek?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nejmladší plavecký způsob, počátky 30. léta</a:t>
            </a:r>
          </a:p>
          <a:p>
            <a:r>
              <a:rPr lang="cs-CZ" dirty="0" smtClean="0"/>
              <a:t>pravděpodobně impuls ke vzniku E. </a:t>
            </a:r>
            <a:r>
              <a:rPr lang="cs-CZ" dirty="0" err="1" smtClean="0"/>
              <a:t>Rademacher</a:t>
            </a:r>
            <a:r>
              <a:rPr lang="cs-CZ" dirty="0" smtClean="0"/>
              <a:t>, který poslední záběr před obrátkou dělal M záběr</a:t>
            </a:r>
          </a:p>
          <a:p>
            <a:r>
              <a:rPr lang="cs-CZ" dirty="0" smtClean="0"/>
              <a:t>ostatní plavci ho napodobovali a zvyšovali počet takto odplavaných temp...</a:t>
            </a:r>
          </a:p>
          <a:p>
            <a:r>
              <a:rPr lang="cs-CZ" dirty="0" smtClean="0"/>
              <a:t>...až v roce 1935 překonal J. </a:t>
            </a:r>
            <a:r>
              <a:rPr lang="cs-CZ" dirty="0" err="1" smtClean="0"/>
              <a:t>Higgins</a:t>
            </a:r>
            <a:r>
              <a:rPr lang="cs-CZ" dirty="0" smtClean="0"/>
              <a:t> (USA) WR na 100 P časem 1:10,8 i když plaval motýlkem</a:t>
            </a:r>
          </a:p>
          <a:p>
            <a:r>
              <a:rPr lang="cs-CZ" dirty="0" smtClean="0"/>
              <a:t>rekord byl uznán a M se začal plavat i v dalších zemích</a:t>
            </a:r>
          </a:p>
          <a:p>
            <a:r>
              <a:rPr lang="cs-CZ" dirty="0" smtClean="0"/>
              <a:t>obzvláště úspěšní byl plavci SSSR, plavali WR, ale ty nemohli být uznány, neboť nebyli v té době členy FINA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13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plavání na prsou se střídavými pohyby paží patřilo mezi nejstarší způsoby lidského pohybu ve vodě</a:t>
            </a:r>
          </a:p>
          <a:p>
            <a:r>
              <a:rPr lang="cs-CZ" dirty="0" smtClean="0"/>
              <a:t>první primitivní plavecká technika, tzv. kraul bez vytahování paží, nazývala v mnoha jazycích světa čubička/pudl</a:t>
            </a:r>
          </a:p>
          <a:p>
            <a:r>
              <a:rPr lang="cs-CZ" dirty="0" smtClean="0"/>
              <a:t>bouřlivý vývoj v souvislosti s obnovením novodobých olympijských her</a:t>
            </a:r>
          </a:p>
          <a:p>
            <a:r>
              <a:rPr lang="cs-CZ" dirty="0" smtClean="0"/>
              <a:t>vývoj byl umožněn liberálním pojetím pravidla disciplíny „volný způsob“</a:t>
            </a:r>
          </a:p>
          <a:p>
            <a:r>
              <a:rPr lang="cs-CZ" dirty="0" smtClean="0"/>
              <a:t>podle plaveckých pravidel: „…</a:t>
            </a:r>
            <a:r>
              <a:rPr lang="cs-CZ" i="1" dirty="0" smtClean="0"/>
              <a:t>v takto označené disciplíně může závodník plavat jakýmkoliv způsobem při dokončení každé délky bazénu a v cíli se plavec musí dotknout stěny kteroukoliv částí těla</a:t>
            </a:r>
            <a:r>
              <a:rPr lang="cs-CZ" dirty="0" smtClean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8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jedna disciplína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 rychlosti M nebylo sporu, i když měl svoje odpůrce kvůli fyzické i technické náročnosti </a:t>
            </a:r>
          </a:p>
          <a:p>
            <a:r>
              <a:rPr lang="cs-CZ" dirty="0" smtClean="0"/>
              <a:t>první velký střed prsařů a </a:t>
            </a:r>
            <a:r>
              <a:rPr lang="cs-CZ" dirty="0" err="1" smtClean="0"/>
              <a:t>motýlkárů</a:t>
            </a:r>
            <a:r>
              <a:rPr lang="cs-CZ" dirty="0" smtClean="0"/>
              <a:t> na OH 1936 v Berlíně</a:t>
            </a:r>
          </a:p>
          <a:p>
            <a:r>
              <a:rPr lang="cs-CZ" dirty="0" smtClean="0"/>
              <a:t>motýlkáři tehdy neobstáli na trati 200 m a první 3 místa obsadili prsaři</a:t>
            </a:r>
          </a:p>
          <a:p>
            <a:r>
              <a:rPr lang="cs-CZ" dirty="0" smtClean="0"/>
              <a:t>poté vývoj zpozdila 2. světová válka</a:t>
            </a:r>
          </a:p>
          <a:p>
            <a:r>
              <a:rPr lang="cs-CZ" dirty="0" smtClean="0"/>
              <a:t>teprve na OH v roce 1948 v Londýně se motýlkáři prosadili i na 200 m tratích</a:t>
            </a:r>
          </a:p>
          <a:p>
            <a:r>
              <a:rPr lang="cs-CZ" dirty="0" smtClean="0"/>
              <a:t>přesto FINA s oddělením M od P váhala</a:t>
            </a:r>
          </a:p>
          <a:p>
            <a:r>
              <a:rPr lang="cs-CZ" dirty="0" smtClean="0"/>
              <a:t>došlo k tomu až po OH 1952 v Helsinkách, kdy se do finále závodu na 200 m P neprobojoval žádný prsař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65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 už jen motýlek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československý reprezentant L. </a:t>
            </a:r>
            <a:r>
              <a:rPr lang="cs-CZ" dirty="0" err="1" smtClean="0"/>
              <a:t>Komadel</a:t>
            </a:r>
            <a:r>
              <a:rPr lang="cs-CZ" dirty="0" smtClean="0"/>
              <a:t>, plavající M, překonal na OH 1952 v Helsinkách olympijský rekord</a:t>
            </a:r>
          </a:p>
          <a:p>
            <a:r>
              <a:rPr lang="cs-CZ" dirty="0" smtClean="0"/>
              <a:t>pokud by M nebyl oddělen, hrozil by zánik P</a:t>
            </a:r>
          </a:p>
          <a:p>
            <a:r>
              <a:rPr lang="cs-CZ" dirty="0" smtClean="0"/>
              <a:t>časy dosahované M začaly v této době stagnovat ve srovnání s přechozím zrychlováním</a:t>
            </a:r>
          </a:p>
          <a:p>
            <a:r>
              <a:rPr lang="cs-CZ" dirty="0" smtClean="0"/>
              <a:t>další vývoj umožnila klauzule v pravidlech, která umožňovala provádět pohyby nohama vertikálním směrem</a:t>
            </a:r>
          </a:p>
          <a:p>
            <a:r>
              <a:rPr lang="cs-CZ" dirty="0" smtClean="0"/>
              <a:t>protože pohyb připomínal delfína, vžil se název delfín, ačkoliv oficiální název jen motýlek</a:t>
            </a:r>
          </a:p>
        </p:txBody>
      </p:sp>
    </p:spTree>
    <p:extLst>
      <p:ext uri="{BB962C8B-B14F-4D97-AF65-F5344CB8AC3E}">
        <p14:creationId xmlns:p14="http://schemas.microsoft.com/office/powerpoint/2010/main" val="47330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je...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časy na 200 M na helsinské a londýnské olympiádě se blížily prsařům (2:39,3 / 2:34,4), pak melbournský vítěz v roce 1956 W. </a:t>
            </a:r>
            <a:r>
              <a:rPr lang="cs-CZ" dirty="0" err="1" smtClean="0"/>
              <a:t>Yorzik</a:t>
            </a:r>
            <a:r>
              <a:rPr lang="cs-CZ" dirty="0"/>
              <a:t> </a:t>
            </a:r>
            <a:r>
              <a:rPr lang="cs-CZ" dirty="0" smtClean="0"/>
              <a:t>předvedl, čeho bude možné v M dosáhnout</a:t>
            </a:r>
          </a:p>
          <a:p>
            <a:r>
              <a:rPr lang="cs-CZ" dirty="0" smtClean="0"/>
              <a:t>1948 2:39,3</a:t>
            </a:r>
          </a:p>
          <a:p>
            <a:r>
              <a:rPr lang="cs-CZ" dirty="0" smtClean="0"/>
              <a:t>1952 2:34,4</a:t>
            </a:r>
          </a:p>
          <a:p>
            <a:r>
              <a:rPr lang="cs-CZ" dirty="0" smtClean="0"/>
              <a:t>1956 2:19,3, což značilo nevídaný výkonnostní skok</a:t>
            </a:r>
          </a:p>
          <a:p>
            <a:r>
              <a:rPr lang="cs-CZ" dirty="0" smtClean="0"/>
              <a:t>velký výkonnostní skok také předvedl D. </a:t>
            </a:r>
            <a:r>
              <a:rPr lang="cs-CZ" dirty="0" err="1" smtClean="0"/>
              <a:t>Pankratov</a:t>
            </a:r>
            <a:r>
              <a:rPr lang="cs-CZ" dirty="0" smtClean="0"/>
              <a:t> na OH 1996, kdy na 100 M dosáhl čas 52,27 (což v té době bylo cílem mnoha </a:t>
            </a:r>
            <a:r>
              <a:rPr lang="cs-CZ" dirty="0" err="1" smtClean="0"/>
              <a:t>kraulerů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951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nohy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technika se od prsou lišila souhrou paží i nohou</a:t>
            </a:r>
          </a:p>
          <a:p>
            <a:r>
              <a:rPr lang="cs-CZ" dirty="0" smtClean="0"/>
              <a:t>paže prováděly pohyb </a:t>
            </a:r>
            <a:r>
              <a:rPr lang="cs-CZ" dirty="0" err="1" smtClean="0"/>
              <a:t>alá</a:t>
            </a:r>
            <a:r>
              <a:rPr lang="cs-CZ" dirty="0" smtClean="0"/>
              <a:t> kraul soupažně samozřejmě</a:t>
            </a:r>
          </a:p>
          <a:p>
            <a:r>
              <a:rPr lang="cs-CZ" dirty="0" smtClean="0"/>
              <a:t>nohy pracovaly zúženým záběrem – rychlejší frekvencí</a:t>
            </a:r>
          </a:p>
          <a:p>
            <a:r>
              <a:rPr lang="cs-CZ" dirty="0" smtClean="0"/>
              <a:t>jeden záběr paží = jeden záběr nohou</a:t>
            </a:r>
          </a:p>
          <a:p>
            <a:r>
              <a:rPr lang="cs-CZ" dirty="0" smtClean="0"/>
              <a:t>složená souhra – současné záběry</a:t>
            </a:r>
          </a:p>
          <a:p>
            <a:r>
              <a:rPr lang="cs-CZ" dirty="0" smtClean="0"/>
              <a:t>rozložená souhra – záběry nohou a pažemi se střídaly</a:t>
            </a:r>
          </a:p>
          <a:p>
            <a:r>
              <a:rPr lang="cs-CZ" dirty="0" smtClean="0"/>
              <a:t>nové pravidlo umožňovalo kopání vertikálně, čímž se odstranil brzdící účinek prsových nohou.</a:t>
            </a:r>
          </a:p>
          <a:p>
            <a:r>
              <a:rPr lang="cs-CZ" dirty="0" smtClean="0"/>
              <a:t>dnešní delfín, i když se vyvinul z prsařské techniky, je z biomechanického hlediska analogií kraulu – viz. M. </a:t>
            </a:r>
            <a:r>
              <a:rPr lang="cs-CZ" dirty="0" err="1" smtClean="0"/>
              <a:t>Spitz</a:t>
            </a:r>
            <a:r>
              <a:rPr lang="cs-CZ" dirty="0" smtClean="0"/>
              <a:t> podával výborné výkony v K i M disciplínách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9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nohy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průkopníkem delfína v Evropě byl </a:t>
            </a:r>
            <a:r>
              <a:rPr lang="cs-CZ" dirty="0" err="1" smtClean="0"/>
              <a:t>maďar</a:t>
            </a:r>
            <a:r>
              <a:rPr lang="cs-CZ" dirty="0" smtClean="0"/>
              <a:t> G. </a:t>
            </a:r>
            <a:r>
              <a:rPr lang="cs-CZ" dirty="0" err="1" smtClean="0"/>
              <a:t>Tumpek</a:t>
            </a:r>
            <a:r>
              <a:rPr lang="cs-CZ" dirty="0" smtClean="0"/>
              <a:t>, který prováděl vlnovité pohyby celým tělem a se značným rozsahem</a:t>
            </a:r>
          </a:p>
          <a:p>
            <a:r>
              <a:rPr lang="cs-CZ" dirty="0" smtClean="0"/>
              <a:t>držitel WR na 100 M 1:02,1 (1954)</a:t>
            </a:r>
          </a:p>
          <a:p>
            <a:r>
              <a:rPr lang="cs-CZ" dirty="0" smtClean="0"/>
              <a:t>na jeden cyklus paží </a:t>
            </a:r>
            <a:r>
              <a:rPr lang="cs-CZ" dirty="0" err="1" smtClean="0"/>
              <a:t>připady</a:t>
            </a:r>
            <a:r>
              <a:rPr lang="cs-CZ" dirty="0" smtClean="0"/>
              <a:t> 2 – 3 záběry nohou</a:t>
            </a:r>
          </a:p>
          <a:p>
            <a:r>
              <a:rPr lang="cs-CZ" dirty="0" smtClean="0"/>
              <a:t>rozlišoval se </a:t>
            </a:r>
            <a:r>
              <a:rPr lang="cs-CZ" dirty="0" err="1" smtClean="0"/>
              <a:t>dvouúderový</a:t>
            </a:r>
            <a:r>
              <a:rPr lang="cs-CZ" dirty="0" smtClean="0"/>
              <a:t> a </a:t>
            </a:r>
            <a:r>
              <a:rPr lang="cs-CZ" dirty="0" err="1" smtClean="0"/>
              <a:t>tříúderový</a:t>
            </a:r>
            <a:r>
              <a:rPr lang="cs-CZ" dirty="0" smtClean="0"/>
              <a:t> delfín</a:t>
            </a:r>
          </a:p>
          <a:p>
            <a:r>
              <a:rPr lang="cs-CZ" dirty="0" err="1" smtClean="0"/>
              <a:t>tříúderový</a:t>
            </a:r>
            <a:r>
              <a:rPr lang="cs-CZ" dirty="0" smtClean="0"/>
              <a:t> delfín měl dlouhou přípravnou fázi paží což negativně ovlivňovalo rychlost plavání</a:t>
            </a:r>
          </a:p>
          <a:p>
            <a:r>
              <a:rPr lang="cs-CZ" dirty="0" smtClean="0"/>
              <a:t>někdy je za zakladatele M považován J. </a:t>
            </a:r>
            <a:r>
              <a:rPr lang="cs-CZ" dirty="0" err="1" smtClean="0"/>
              <a:t>Sieg</a:t>
            </a:r>
            <a:r>
              <a:rPr lang="cs-CZ" dirty="0" smtClean="0"/>
              <a:t> a jeho trenér D. </a:t>
            </a:r>
            <a:r>
              <a:rPr lang="cs-CZ" dirty="0" err="1" smtClean="0"/>
              <a:t>Armbruster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78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5256584" cy="279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162880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www.youtube.com/watch?v=dpTn_vmn70Q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www.youtube.com/watch?v=w8ijluhcOWY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1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r>
              <a:rPr lang="cs-CZ" dirty="0" smtClean="0"/>
              <a:t>proč se VZ plave kraulem?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odpověď nalezneme v historii</a:t>
            </a:r>
          </a:p>
          <a:p>
            <a:r>
              <a:rPr lang="cs-CZ" dirty="0" smtClean="0"/>
              <a:t>na I. OH bylo zařazeno pouze „plavání“ a délka tratě</a:t>
            </a:r>
          </a:p>
          <a:p>
            <a:r>
              <a:rPr lang="cs-CZ" dirty="0" smtClean="0"/>
              <a:t>každý plaval jak uměl</a:t>
            </a:r>
          </a:p>
          <a:p>
            <a:r>
              <a:rPr lang="cs-CZ" dirty="0" smtClean="0"/>
              <a:t>jednotlivci se učili plavat jeden od druhého</a:t>
            </a:r>
          </a:p>
          <a:p>
            <a:r>
              <a:rPr lang="cs-CZ" dirty="0" smtClean="0"/>
              <a:t>ti nejlepší zakládali plavecké školy, kde vyučovali různým technikám </a:t>
            </a:r>
          </a:p>
          <a:p>
            <a:r>
              <a:rPr lang="cs-CZ" dirty="0" smtClean="0"/>
              <a:t>nejrychlejší plavci v té době plavali tzv. </a:t>
            </a:r>
            <a:r>
              <a:rPr lang="cs-CZ" dirty="0" err="1" smtClean="0"/>
              <a:t>trudgeon</a:t>
            </a:r>
            <a:r>
              <a:rPr lang="cs-CZ" dirty="0" smtClean="0"/>
              <a:t> (označovaný také jako španělský ráz)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4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VZ plave kraulem?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Technika </a:t>
            </a:r>
            <a:r>
              <a:rPr lang="cs-CZ" dirty="0" err="1"/>
              <a:t>trudgeonu</a:t>
            </a:r>
            <a:r>
              <a:rPr lang="cs-CZ" dirty="0"/>
              <a:t> byla v plavecké příručce z roku 1924 popsána takto: </a:t>
            </a:r>
            <a:r>
              <a:rPr lang="cs-CZ" i="1" dirty="0"/>
              <a:t>S rázem </a:t>
            </a:r>
            <a:r>
              <a:rPr lang="cs-CZ" dirty="0"/>
              <a:t>(=záběrem) </a:t>
            </a:r>
            <a:r>
              <a:rPr lang="cs-CZ" i="1" dirty="0"/>
              <a:t>pravé paže, </a:t>
            </a:r>
            <a:r>
              <a:rPr lang="cs-CZ" i="1" dirty="0" smtClean="0"/>
              <a:t>předpaží </a:t>
            </a:r>
            <a:r>
              <a:rPr lang="cs-CZ" i="1" dirty="0"/>
              <a:t>se levá z vody již pozvednutá a zároveň prudký příraz nohou. Po přinožení, předpaží se pravá ruka a levá začíná nový ráz</a:t>
            </a:r>
            <a:r>
              <a:rPr lang="cs-CZ" dirty="0" smtClean="0"/>
              <a:t>.</a:t>
            </a:r>
          </a:p>
          <a:p>
            <a:r>
              <a:rPr lang="cs-CZ" dirty="0" smtClean="0"/>
              <a:t>plavci, kteří používali jiné techniky plavání, nemohli </a:t>
            </a:r>
            <a:r>
              <a:rPr lang="cs-CZ" dirty="0" err="1" smtClean="0"/>
              <a:t>trudgeonu</a:t>
            </a:r>
            <a:r>
              <a:rPr lang="cs-CZ" dirty="0" smtClean="0"/>
              <a:t> nijak konkurovat</a:t>
            </a:r>
          </a:p>
          <a:p>
            <a:r>
              <a:rPr lang="cs-CZ" dirty="0" smtClean="0"/>
              <a:t>soutěžení ve společné kategorii odporovalo zásadám sportovní etiky, byly postupně definovány další dva plavecké způsoby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vývoj kraulu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trudgeon</a:t>
            </a:r>
            <a:r>
              <a:rPr lang="cs-CZ" dirty="0" smtClean="0"/>
              <a:t> měl ovšem také nedostatky, zejména v práci nohou</a:t>
            </a:r>
          </a:p>
          <a:p>
            <a:r>
              <a:rPr lang="cs-CZ" dirty="0" smtClean="0"/>
              <a:t>nůžkovitý záběr sice byl zdrojem velkého zrychlení, ale následný pohyb ve směru plavání tuto rychlost mařil</a:t>
            </a:r>
          </a:p>
          <a:p>
            <a:r>
              <a:rPr lang="cs-CZ" dirty="0" smtClean="0"/>
              <a:t>počáteční etapa vývoje kraulu proto byla spojena s prací DK i jejich celkovým příspěvkem k plavecké propulzi plavce</a:t>
            </a:r>
          </a:p>
          <a:p>
            <a:r>
              <a:rPr lang="cs-CZ" dirty="0" smtClean="0"/>
              <a:t>na II. OH vyhrál </a:t>
            </a:r>
            <a:r>
              <a:rPr lang="cs-CZ" dirty="0" err="1" smtClean="0"/>
              <a:t>australan</a:t>
            </a:r>
            <a:r>
              <a:rPr lang="cs-CZ" dirty="0" smtClean="0"/>
              <a:t> F. </a:t>
            </a:r>
            <a:r>
              <a:rPr lang="cs-CZ" dirty="0" err="1" smtClean="0"/>
              <a:t>Lane</a:t>
            </a:r>
            <a:r>
              <a:rPr lang="cs-CZ" dirty="0" smtClean="0"/>
              <a:t> 200 VZ v čase 2:25,2. Svým volným způsobem vzbudil velkou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6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Austrálský</a:t>
            </a:r>
            <a:r>
              <a:rPr lang="cs-CZ" dirty="0" smtClean="0"/>
              <a:t> kraul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Lane</a:t>
            </a:r>
            <a:r>
              <a:rPr lang="cs-CZ" dirty="0" smtClean="0"/>
              <a:t> prováděl střídavé kopy nohama vertikálním směrem, a to na jeden záběr paží, jeden kop nohou</a:t>
            </a:r>
          </a:p>
          <a:p>
            <a:r>
              <a:rPr lang="cs-CZ" dirty="0" smtClean="0"/>
              <a:t>pohyb vycházel z kolenního kloubu</a:t>
            </a:r>
          </a:p>
          <a:p>
            <a:r>
              <a:rPr lang="cs-CZ" dirty="0" smtClean="0"/>
              <a:t>protože takto plavali i další plavci z Austrálie začala se tato technika označovat jako </a:t>
            </a:r>
            <a:r>
              <a:rPr lang="cs-CZ" dirty="0" err="1" smtClean="0"/>
              <a:t>austrálský</a:t>
            </a:r>
            <a:r>
              <a:rPr lang="cs-CZ" dirty="0" smtClean="0"/>
              <a:t> kraul</a:t>
            </a:r>
          </a:p>
          <a:p>
            <a:r>
              <a:rPr lang="cs-CZ" dirty="0" smtClean="0"/>
              <a:t>brzdící účinky nohou řešili i jiní plavci – např. Maďar Z. </a:t>
            </a:r>
            <a:r>
              <a:rPr lang="cs-CZ" dirty="0" err="1" smtClean="0"/>
              <a:t>Halmay</a:t>
            </a:r>
            <a:r>
              <a:rPr lang="cs-CZ" dirty="0" smtClean="0"/>
              <a:t> ve snaze minimalizovat brzdící účinky DK nekopal vůbec a plaval pouze pažemi. I tak byl rovnocenným soupeřem</a:t>
            </a:r>
          </a:p>
          <a:p>
            <a:r>
              <a:rPr lang="cs-CZ" dirty="0" smtClean="0"/>
              <a:t>již zde se potvrdilo, že paže mají rozhodující podíl při vytváření propulzní síly u kraulu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2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Americký kraul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techniky kraulu dovršil havajský plavec D. </a:t>
            </a:r>
            <a:r>
              <a:rPr lang="cs-CZ" dirty="0" err="1" smtClean="0"/>
              <a:t>Kahanamoku</a:t>
            </a:r>
            <a:r>
              <a:rPr lang="cs-CZ" dirty="0" smtClean="0"/>
              <a:t> (USA), který zvítězil na OH v roce 1912 (Stockholm)</a:t>
            </a:r>
          </a:p>
          <a:p>
            <a:r>
              <a:rPr lang="cs-CZ" dirty="0" smtClean="0"/>
              <a:t>100 VZ 1:03,4</a:t>
            </a:r>
          </a:p>
          <a:p>
            <a:r>
              <a:rPr lang="cs-CZ" dirty="0" smtClean="0"/>
              <a:t>kopal také vertikálně, ale pohyb vycházel z kyčelních kloubů odkud se vlnovitě přenášel do uvolněných kotníků</a:t>
            </a:r>
          </a:p>
          <a:p>
            <a:r>
              <a:rPr lang="cs-CZ" dirty="0" smtClean="0"/>
              <a:t>na dalším zdokonalování této techniky Američani pracovali dále, konkrétně trenér USA w. </a:t>
            </a:r>
            <a:r>
              <a:rPr lang="cs-CZ" dirty="0" err="1" smtClean="0"/>
              <a:t>Bachrach</a:t>
            </a:r>
            <a:r>
              <a:rPr lang="cs-CZ" dirty="0" smtClean="0"/>
              <a:t> se svým svěřencem </a:t>
            </a:r>
            <a:r>
              <a:rPr lang="cs-CZ" dirty="0" err="1" smtClean="0"/>
              <a:t>Johnym</a:t>
            </a:r>
            <a:r>
              <a:rPr lang="cs-CZ" dirty="0" smtClean="0"/>
              <a:t> </a:t>
            </a:r>
            <a:r>
              <a:rPr lang="cs-CZ" dirty="0" err="1" smtClean="0"/>
              <a:t>Weissmüllerem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6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zrodila se hvězda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J. W. se svým trenérem zdůrazňovali vyšší polohu ramen, rytmické dýchání s výdechem do vody, relaxovaný přenos paží a </a:t>
            </a:r>
            <a:r>
              <a:rPr lang="cs-CZ" dirty="0" err="1" smtClean="0"/>
              <a:t>šestiúderovou</a:t>
            </a:r>
            <a:r>
              <a:rPr lang="cs-CZ" dirty="0" smtClean="0"/>
              <a:t> souhru paží a nohou. </a:t>
            </a:r>
          </a:p>
          <a:p>
            <a:r>
              <a:rPr lang="cs-CZ" dirty="0" smtClean="0"/>
              <a:t>tento způsob se velmi rychle rozšířil i na delší plavané tratě</a:t>
            </a:r>
          </a:p>
          <a:p>
            <a:r>
              <a:rPr lang="cs-CZ" dirty="0" smtClean="0"/>
              <a:t>9 . 7. 1922 J. </a:t>
            </a:r>
            <a:r>
              <a:rPr lang="cs-CZ" dirty="0" err="1" smtClean="0"/>
              <a:t>Weissmüller</a:t>
            </a:r>
            <a:r>
              <a:rPr lang="cs-CZ" dirty="0" smtClean="0"/>
              <a:t> jako první na světě pokořil časem 58,6 minutovou hranici na 100 VZ</a:t>
            </a:r>
          </a:p>
          <a:p>
            <a:r>
              <a:rPr lang="cs-CZ" dirty="0" smtClean="0"/>
              <a:t>přesto, že pohyby DK vycházely z kyčlí, on sám o práci DK prohlásil, že „… v porovnání s pažemi dávají nohy tak slabý pohon, že jsou ve skutečnosti jen trochu více, než přívěsky.“</a:t>
            </a:r>
          </a:p>
          <a:p>
            <a:r>
              <a:rPr lang="cs-CZ" dirty="0" smtClean="0"/>
              <a:t>J. W. následně udělal hereckou kariéru v Hollywoodu – první představitel filmového Tarzana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8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2264</TotalTime>
  <Words>2351</Words>
  <Application>Microsoft Office PowerPoint</Application>
  <PresentationFormat>Předvádění na obrazovce (4:3)</PresentationFormat>
  <Paragraphs>179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Bohatý</vt:lpstr>
      <vt:lpstr>Vývoj plaveckých způsobů</vt:lpstr>
      <vt:lpstr>KRAUL</vt:lpstr>
      <vt:lpstr>KRAUL</vt:lpstr>
      <vt:lpstr>proč se VZ plave kraulem?</vt:lpstr>
      <vt:lpstr>proč se VZ plave kraulem?</vt:lpstr>
      <vt:lpstr>Další vývoj kraulu</vt:lpstr>
      <vt:lpstr>Austrálský kraul</vt:lpstr>
      <vt:lpstr>Americký kraul</vt:lpstr>
      <vt:lpstr>zrodila se hvězda</vt:lpstr>
      <vt:lpstr>Prezentace aplikace PowerPoint</vt:lpstr>
      <vt:lpstr>Dokončení vývoje</vt:lpstr>
      <vt:lpstr>dokončení vývoje</vt:lpstr>
      <vt:lpstr>současný KRAUL</vt:lpstr>
      <vt:lpstr>ZNAK</vt:lpstr>
      <vt:lpstr>znak</vt:lpstr>
      <vt:lpstr>znak soupaž</vt:lpstr>
      <vt:lpstr>od zs ke z</vt:lpstr>
      <vt:lpstr>znak</vt:lpstr>
      <vt:lpstr>znakové výjezdy</vt:lpstr>
      <vt:lpstr>PRSA</vt:lpstr>
      <vt:lpstr>vývoj techniky</vt:lpstr>
      <vt:lpstr>historické okénko</vt:lpstr>
      <vt:lpstr>historické okénko</vt:lpstr>
      <vt:lpstr>Prsa nebo motýlek?</vt:lpstr>
      <vt:lpstr>prsa - vývoj</vt:lpstr>
      <vt:lpstr>prsa - vývoj</vt:lpstr>
      <vt:lpstr>poloha hlavy</vt:lpstr>
      <vt:lpstr>MOTÝLEK</vt:lpstr>
      <vt:lpstr>Prsa nebo motýlek?</vt:lpstr>
      <vt:lpstr>jedna disciplína</vt:lpstr>
      <vt:lpstr>dál už jen motýlek</vt:lpstr>
      <vt:lpstr>zajímavé je...</vt:lpstr>
      <vt:lpstr>ještě nohy</vt:lpstr>
      <vt:lpstr>ještě nohy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Jana</cp:lastModifiedBy>
  <cp:revision>70</cp:revision>
  <dcterms:created xsi:type="dcterms:W3CDTF">2020-09-23T20:34:09Z</dcterms:created>
  <dcterms:modified xsi:type="dcterms:W3CDTF">2020-10-16T07:43:48Z</dcterms:modified>
</cp:coreProperties>
</file>