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5"/>
  </p:notesMasterIdLst>
  <p:sldIdLst>
    <p:sldId id="256" r:id="rId2"/>
    <p:sldId id="257" r:id="rId3"/>
    <p:sldId id="258" r:id="rId4"/>
    <p:sldId id="274" r:id="rId5"/>
    <p:sldId id="296" r:id="rId6"/>
    <p:sldId id="259" r:id="rId7"/>
    <p:sldId id="266" r:id="rId8"/>
    <p:sldId id="263" r:id="rId9"/>
    <p:sldId id="264" r:id="rId10"/>
    <p:sldId id="262" r:id="rId11"/>
    <p:sldId id="333" r:id="rId12"/>
    <p:sldId id="347" r:id="rId13"/>
    <p:sldId id="348" r:id="rId14"/>
    <p:sldId id="349" r:id="rId15"/>
    <p:sldId id="350" r:id="rId16"/>
    <p:sldId id="351" r:id="rId17"/>
    <p:sldId id="352" r:id="rId18"/>
    <p:sldId id="312" r:id="rId19"/>
    <p:sldId id="313" r:id="rId20"/>
    <p:sldId id="314" r:id="rId21"/>
    <p:sldId id="315" r:id="rId22"/>
    <p:sldId id="316" r:id="rId23"/>
    <p:sldId id="370" r:id="rId24"/>
    <p:sldId id="371" r:id="rId25"/>
    <p:sldId id="323" r:id="rId26"/>
    <p:sldId id="324" r:id="rId27"/>
    <p:sldId id="325" r:id="rId28"/>
    <p:sldId id="326" r:id="rId29"/>
    <p:sldId id="327" r:id="rId30"/>
    <p:sldId id="328" r:id="rId31"/>
    <p:sldId id="329" r:id="rId32"/>
    <p:sldId id="317" r:id="rId33"/>
    <p:sldId id="318" r:id="rId34"/>
    <p:sldId id="300" r:id="rId35"/>
    <p:sldId id="301" r:id="rId36"/>
    <p:sldId id="302" r:id="rId37"/>
    <p:sldId id="260" r:id="rId38"/>
    <p:sldId id="332" r:id="rId39"/>
    <p:sldId id="319" r:id="rId40"/>
    <p:sldId id="261" r:id="rId41"/>
    <p:sldId id="271" r:id="rId42"/>
    <p:sldId id="272" r:id="rId43"/>
    <p:sldId id="273" r:id="rId44"/>
    <p:sldId id="335" r:id="rId45"/>
    <p:sldId id="336" r:id="rId46"/>
    <p:sldId id="337" r:id="rId47"/>
    <p:sldId id="338" r:id="rId48"/>
    <p:sldId id="339" r:id="rId49"/>
    <p:sldId id="340" r:id="rId50"/>
    <p:sldId id="341" r:id="rId51"/>
    <p:sldId id="342" r:id="rId52"/>
    <p:sldId id="343" r:id="rId53"/>
    <p:sldId id="344" r:id="rId54"/>
    <p:sldId id="275" r:id="rId55"/>
    <p:sldId id="276" r:id="rId56"/>
    <p:sldId id="277" r:id="rId57"/>
    <p:sldId id="278" r:id="rId58"/>
    <p:sldId id="279" r:id="rId59"/>
    <p:sldId id="280" r:id="rId60"/>
    <p:sldId id="281" r:id="rId61"/>
    <p:sldId id="282" r:id="rId62"/>
    <p:sldId id="283" r:id="rId63"/>
    <p:sldId id="284" r:id="rId64"/>
    <p:sldId id="285" r:id="rId65"/>
    <p:sldId id="286" r:id="rId66"/>
    <p:sldId id="287" r:id="rId67"/>
    <p:sldId id="288" r:id="rId68"/>
    <p:sldId id="289" r:id="rId69"/>
    <p:sldId id="290" r:id="rId70"/>
    <p:sldId id="291" r:id="rId71"/>
    <p:sldId id="292" r:id="rId72"/>
    <p:sldId id="293" r:id="rId73"/>
    <p:sldId id="294" r:id="rId74"/>
    <p:sldId id="295" r:id="rId75"/>
    <p:sldId id="345" r:id="rId76"/>
    <p:sldId id="346" r:id="rId77"/>
    <p:sldId id="353" r:id="rId78"/>
    <p:sldId id="354" r:id="rId79"/>
    <p:sldId id="355" r:id="rId80"/>
    <p:sldId id="356" r:id="rId81"/>
    <p:sldId id="357" r:id="rId82"/>
    <p:sldId id="358" r:id="rId83"/>
    <p:sldId id="359" r:id="rId84"/>
    <p:sldId id="360" r:id="rId85"/>
    <p:sldId id="361" r:id="rId86"/>
    <p:sldId id="362" r:id="rId87"/>
    <p:sldId id="363" r:id="rId88"/>
    <p:sldId id="367" r:id="rId89"/>
    <p:sldId id="364" r:id="rId90"/>
    <p:sldId id="365" r:id="rId91"/>
    <p:sldId id="366" r:id="rId92"/>
    <p:sldId id="368" r:id="rId93"/>
    <p:sldId id="369" r:id="rId9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63B3AF7-E14C-446D-9BD5-DC32001E678B}">
          <p14:sldIdLst>
            <p14:sldId id="256"/>
            <p14:sldId id="257"/>
            <p14:sldId id="258"/>
            <p14:sldId id="274"/>
            <p14:sldId id="296"/>
            <p14:sldId id="259"/>
            <p14:sldId id="266"/>
            <p14:sldId id="263"/>
            <p14:sldId id="264"/>
            <p14:sldId id="262"/>
            <p14:sldId id="333"/>
            <p14:sldId id="347"/>
            <p14:sldId id="348"/>
            <p14:sldId id="349"/>
            <p14:sldId id="350"/>
            <p14:sldId id="351"/>
            <p14:sldId id="352"/>
            <p14:sldId id="312"/>
            <p14:sldId id="313"/>
            <p14:sldId id="314"/>
            <p14:sldId id="315"/>
            <p14:sldId id="316"/>
            <p14:sldId id="370"/>
            <p14:sldId id="371"/>
            <p14:sldId id="323"/>
            <p14:sldId id="324"/>
            <p14:sldId id="325"/>
            <p14:sldId id="326"/>
            <p14:sldId id="327"/>
            <p14:sldId id="328"/>
            <p14:sldId id="329"/>
            <p14:sldId id="317"/>
            <p14:sldId id="318"/>
            <p14:sldId id="300"/>
            <p14:sldId id="301"/>
            <p14:sldId id="302"/>
            <p14:sldId id="260"/>
            <p14:sldId id="332"/>
            <p14:sldId id="319"/>
            <p14:sldId id="261"/>
            <p14:sldId id="271"/>
            <p14:sldId id="272"/>
            <p14:sldId id="273"/>
            <p14:sldId id="335"/>
            <p14:sldId id="336"/>
            <p14:sldId id="337"/>
            <p14:sldId id="338"/>
            <p14:sldId id="339"/>
            <p14:sldId id="340"/>
            <p14:sldId id="341"/>
            <p14:sldId id="342"/>
            <p14:sldId id="343"/>
            <p14:sldId id="34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345"/>
            <p14:sldId id="346"/>
            <p14:sldId id="353"/>
            <p14:sldId id="354"/>
            <p14:sldId id="355"/>
            <p14:sldId id="356"/>
            <p14:sldId id="357"/>
            <p14:sldId id="358"/>
            <p14:sldId id="359"/>
            <p14:sldId id="360"/>
            <p14:sldId id="361"/>
            <p14:sldId id="362"/>
            <p14:sldId id="363"/>
            <p14:sldId id="367"/>
            <p14:sldId id="364"/>
            <p14:sldId id="365"/>
          </p14:sldIdLst>
        </p14:section>
        <p14:section name="Oddíl bez názvu" id="{F95125FD-D605-4BD2-B39F-C496F5CEE318}">
          <p14:sldIdLst>
            <p14:sldId id="366"/>
            <p14:sldId id="368"/>
            <p14:sldId id="3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notesMaster" Target="notesMasters/notesMaster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D3A33-F685-49C5-9B8C-609A9D55F774}" type="datetimeFigureOut">
              <a:rPr lang="cs-CZ" smtClean="0"/>
              <a:t>25.02.2022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3AF0B-484A-4ECC-BC9C-2970C9463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392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826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587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711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31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http/discovery.muni.cz" TargetMode="External"/><Relationship Id="rId2" Type="http://schemas.openxmlformats.org/officeDocument/2006/relationships/hyperlink" Target="https://is.muni.cz/do/rect/el/estud/prif/ps11/metodika/web/ebook_citace_2011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leph.muni.cz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ps.muni.cz/impact/knihovna/metodologie-vyzkumne-prace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sps.muni.cz/impact/metodologie-magisterske-prace/" TargetMode="External"/><Relationship Id="rId2" Type="http://schemas.openxmlformats.org/officeDocument/2006/relationships/hyperlink" Target="http://www.fsps.muni.cz/impact/metodologie-bakalarske-prac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sps.muni.cz/impact/aplikovana-matematicka-statistika/" TargetMode="External"/><Relationship Id="rId5" Type="http://schemas.openxmlformats.org/officeDocument/2006/relationships/hyperlink" Target="http://www.fsps.muni.cz/impact/statistika-v-kinantropologii/" TargetMode="External"/><Relationship Id="rId4" Type="http://schemas.openxmlformats.org/officeDocument/2006/relationships/hyperlink" Target="http://www.fsps.muni.cz/impact/vyzkumne-projekty/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ps.muni.cz/impact/knihovna/metodologie-vyzkumne-prace/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sps.muni.cz/do/fsps/fak_predpisy/smernice-dekana/2020-02_Smernice_k_SZZ_bc_mgr.pdf" TargetMode="External"/><Relationship Id="rId2" Type="http://schemas.openxmlformats.org/officeDocument/2006/relationships/hyperlink" Target="https://www.fsps.muni.cz/studenti/bc-a-nmgr-studium/zaverecna-prac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sps.muni.cz/do/fsps/fak_predpisy/smernice-dekana/2020-03_Smernice_pokyny_vypracovani_ZP_bc-mgr-rig.pdf" TargetMode="External"/><Relationship Id="rId4" Type="http://schemas.openxmlformats.org/officeDocument/2006/relationships/hyperlink" Target="https://is.muni.cz/auth/do/fsps/fak_predpisy/opatreni-dekana/2020-17_Opatreni_vedouci-oponenti_ZP-2020.pdf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://web.ftvs.cuni.cz/hendl/metodologie/typy_vyzkumu.htm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76377" y="1070162"/>
            <a:ext cx="10688129" cy="1825096"/>
          </a:xfrm>
        </p:spPr>
        <p:txBody>
          <a:bodyPr>
            <a:normAutofit/>
          </a:bodyPr>
          <a:lstStyle/>
          <a:p>
            <a:r>
              <a:rPr lang="cs-CZ" sz="5800" dirty="0"/>
              <a:t>Metodologie a statistika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347530"/>
            <a:ext cx="9448800" cy="1974968"/>
          </a:xfrm>
        </p:spPr>
        <p:txBody>
          <a:bodyPr>
            <a:normAutofit/>
          </a:bodyPr>
          <a:lstStyle/>
          <a:p>
            <a:r>
              <a:rPr lang="cs-CZ" sz="3000" dirty="0"/>
              <a:t>Mgr. Martin Sebera, Ph.D.</a:t>
            </a:r>
          </a:p>
          <a:p>
            <a:r>
              <a:rPr lang="cs-CZ" sz="3000" dirty="0"/>
              <a:t>sebera@fsps.muni.cz</a:t>
            </a:r>
          </a:p>
          <a:p>
            <a:pPr algn="r"/>
            <a:r>
              <a:rPr lang="cs-CZ" sz="3000" dirty="0"/>
              <a:t>Fakulta sportovních studií, MU Brno, 2022</a:t>
            </a:r>
          </a:p>
        </p:txBody>
      </p:sp>
    </p:spTree>
    <p:extLst>
      <p:ext uri="{BB962C8B-B14F-4D97-AF65-F5344CB8AC3E}">
        <p14:creationId xmlns:p14="http://schemas.microsoft.com/office/powerpoint/2010/main" val="951067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2065" y="1720107"/>
            <a:ext cx="10820400" cy="4344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err="1"/>
              <a:t>Kinantropologie</a:t>
            </a:r>
            <a:r>
              <a:rPr lang="cs-CZ" sz="2500" b="1" dirty="0"/>
              <a:t> (více definic)</a:t>
            </a:r>
          </a:p>
          <a:p>
            <a:r>
              <a:rPr lang="cs-CZ" sz="2500" dirty="0" err="1"/>
              <a:t>kinésis</a:t>
            </a:r>
            <a:r>
              <a:rPr lang="cs-CZ" sz="2500" dirty="0"/>
              <a:t> (pohybovat se); </a:t>
            </a:r>
            <a:r>
              <a:rPr lang="cs-CZ" sz="2500" dirty="0" err="1"/>
              <a:t>anthrópos</a:t>
            </a:r>
            <a:r>
              <a:rPr lang="cs-CZ" sz="2500" dirty="0"/>
              <a:t> (člověk); logos (slovo)</a:t>
            </a:r>
          </a:p>
          <a:p>
            <a:r>
              <a:rPr lang="cs-CZ" sz="2500" dirty="0"/>
              <a:t>Věda o pohybové aktivitě člověka a o jeho záměrném pohybovém a duševním zdokonalování.</a:t>
            </a:r>
          </a:p>
          <a:p>
            <a:r>
              <a:rPr lang="cs-CZ" sz="2500" dirty="0"/>
              <a:t>Studium motorických znaků, projevů a struktur lidského pohybu a motoriky</a:t>
            </a:r>
          </a:p>
          <a:p>
            <a:r>
              <a:rPr lang="cs-CZ" sz="2500" dirty="0"/>
              <a:t>Analýza pohybu a jeho souvislostí s jinými jevy</a:t>
            </a:r>
          </a:p>
          <a:p>
            <a:r>
              <a:rPr lang="cs-CZ" sz="2500" dirty="0"/>
              <a:t>Společenskovědní a biomedicínské aspekty pohybu člověka</a:t>
            </a:r>
          </a:p>
          <a:p>
            <a:r>
              <a:rPr lang="cs-CZ" sz="2500" dirty="0"/>
              <a:t>Způsoby a možnosti působení na rozvoj systémů lidské motoriky a pohybových projevů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Základní pojmy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8996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772064" y="1268083"/>
            <a:ext cx="11037497" cy="51860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500" b="1" dirty="0"/>
              <a:t>Validita </a:t>
            </a:r>
            <a:r>
              <a:rPr lang="cs-CZ" sz="2500" dirty="0"/>
              <a:t>(platnost; obsahová, kriteriální, souběžná, prediktivní, </a:t>
            </a:r>
            <a:r>
              <a:rPr lang="cs-CZ" sz="2500" dirty="0" err="1"/>
              <a:t>konstruktová</a:t>
            </a:r>
            <a:r>
              <a:rPr lang="cs-CZ" sz="2500" dirty="0"/>
              <a:t>)</a:t>
            </a:r>
          </a:p>
          <a:p>
            <a:r>
              <a:rPr lang="cs-CZ" dirty="0"/>
              <a:t>měříme to, co předpokládáme, že měříme</a:t>
            </a:r>
          </a:p>
          <a:p>
            <a:r>
              <a:rPr lang="cs-CZ" dirty="0"/>
              <a:t>uživatel má z výsledků měření odvodit správná rozhodnutí</a:t>
            </a:r>
            <a:endParaRPr lang="cs-CZ" sz="2500" dirty="0"/>
          </a:p>
          <a:p>
            <a:pPr marL="0" indent="0">
              <a:buNone/>
            </a:pPr>
            <a:endParaRPr lang="cs-CZ" sz="2500" b="1" dirty="0"/>
          </a:p>
          <a:p>
            <a:pPr marL="0" indent="0">
              <a:buNone/>
            </a:pPr>
            <a:r>
              <a:rPr lang="cs-CZ" sz="2500" b="1" dirty="0"/>
              <a:t>Reliabilita</a:t>
            </a:r>
            <a:r>
              <a:rPr lang="cs-CZ" sz="2500" dirty="0"/>
              <a:t> (spolehlivost; </a:t>
            </a:r>
            <a:r>
              <a:rPr lang="cs-CZ" dirty="0"/>
              <a:t>stupeň shody výsledků měření provedeného za stejných podmínek</a:t>
            </a:r>
            <a:r>
              <a:rPr lang="cs-CZ" sz="2500" dirty="0"/>
              <a:t>)</a:t>
            </a:r>
          </a:p>
          <a:p>
            <a:pPr marL="0" indent="0">
              <a:buNone/>
            </a:pPr>
            <a:endParaRPr lang="cs-CZ" sz="2500" b="1" dirty="0"/>
          </a:p>
          <a:p>
            <a:pPr marL="0" indent="0">
              <a:buNone/>
            </a:pPr>
            <a:r>
              <a:rPr lang="cs-CZ" sz="2500" b="1" dirty="0"/>
              <a:t>Objektivita</a:t>
            </a:r>
          </a:p>
          <a:p>
            <a:r>
              <a:rPr lang="cs-CZ" dirty="0"/>
              <a:t>Je určena stupněm shody testových výsledků, které získají současně různí examinátoři</a:t>
            </a:r>
            <a:endParaRPr lang="cs-CZ" sz="2500" dirty="0"/>
          </a:p>
          <a:p>
            <a:r>
              <a:rPr lang="cs-CZ" dirty="0"/>
              <a:t>hodnocení sestav v </a:t>
            </a:r>
            <a:r>
              <a:rPr lang="cs-CZ" dirty="0" err="1"/>
              <a:t>esteticko</a:t>
            </a:r>
            <a:r>
              <a:rPr lang="cs-CZ" dirty="0"/>
              <a:t> – koordinačních sportech (krasobruslení)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rgbClr val="00B0F0"/>
                </a:solidFill>
              </a:rPr>
              <a:t>bez reliability nemůžeme dosáhnout validity</a:t>
            </a:r>
          </a:p>
          <a:p>
            <a:r>
              <a:rPr lang="cs-CZ" dirty="0">
                <a:solidFill>
                  <a:srgbClr val="00B0F0"/>
                </a:solidFill>
              </a:rPr>
              <a:t>metoda měření však může mít velkou reliabilitu, ale přesto malou validitu</a:t>
            </a:r>
            <a:endParaRPr lang="cs-CZ" sz="2500" dirty="0">
              <a:solidFill>
                <a:srgbClr val="00B0F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Základní pojmy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7588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772064" y="1268083"/>
            <a:ext cx="11037497" cy="51860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Obsahová validita </a:t>
            </a:r>
          </a:p>
          <a:p>
            <a:pPr lvl="0"/>
            <a:r>
              <a:rPr lang="cs-CZ" dirty="0"/>
              <a:t>zjišťujeme, do jaké míry měření skutečně reprezentuje dané vlastnosti a kvality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/>
              <a:t>Kriteriální validita</a:t>
            </a:r>
          </a:p>
          <a:p>
            <a:pPr lvl="0"/>
            <a:r>
              <a:rPr lang="cs-CZ" dirty="0"/>
              <a:t>posuzuje shodou výsledků zaváděné procedury s nějakou   kriteriální proměnou nebo s jiným měřením, které je již ověřené </a:t>
            </a:r>
          </a:p>
          <a:p>
            <a:pPr lvl="0"/>
            <a:r>
              <a:rPr lang="cs-CZ" dirty="0"/>
              <a:t>ověřenou proceduru měření někdy nazýváme „zlatý standard“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 err="1"/>
              <a:t>Konstruktová</a:t>
            </a:r>
            <a:r>
              <a:rPr lang="cs-CZ" b="1" dirty="0"/>
              <a:t> validita </a:t>
            </a:r>
          </a:p>
          <a:p>
            <a:pPr lvl="0"/>
            <a:r>
              <a:rPr lang="cs-CZ" dirty="0"/>
              <a:t>zabývá se teoretickými aspekty měřeného konstruktu (proměnné) </a:t>
            </a:r>
          </a:p>
          <a:p>
            <a:pPr marL="0" indent="0">
              <a:buNone/>
            </a:pPr>
            <a:endParaRPr lang="cs-CZ" sz="2500" dirty="0">
              <a:solidFill>
                <a:srgbClr val="00B0F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Validita</a:t>
            </a:r>
          </a:p>
        </p:txBody>
      </p:sp>
    </p:spTree>
    <p:extLst>
      <p:ext uri="{BB962C8B-B14F-4D97-AF65-F5344CB8AC3E}">
        <p14:creationId xmlns:p14="http://schemas.microsoft.com/office/powerpoint/2010/main" val="2539856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72064" y="1268083"/>
            <a:ext cx="11037497" cy="51860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Možné mechanismy porušení validity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lvl="0"/>
            <a:r>
              <a:rPr lang="cs-CZ" dirty="0"/>
              <a:t>Selekce nesprávný výběr jedinců do testovaných skupin </a:t>
            </a:r>
          </a:p>
          <a:p>
            <a:pPr lvl="0"/>
            <a:r>
              <a:rPr lang="cs-CZ" dirty="0"/>
              <a:t>Dospívání během studie může jedna skupina prodělat změny bez vztahu k programu (tělesné, emoční) rychleji, nebo pomaleji než druhá </a:t>
            </a:r>
          </a:p>
          <a:p>
            <a:pPr lvl="0"/>
            <a:r>
              <a:rPr lang="cs-CZ" dirty="0"/>
              <a:t>Historie - během studie se může stát něco jiného, co nemá s vlastním programem nic společného a ovlivní to jednu ze skupin </a:t>
            </a:r>
          </a:p>
          <a:p>
            <a:pPr lvl="0"/>
            <a:r>
              <a:rPr lang="cs-CZ" dirty="0"/>
              <a:t>Mortalita z nějaké příčiny jednu ze skupin opustí více lidí </a:t>
            </a:r>
          </a:p>
          <a:p>
            <a:pPr lvl="0"/>
            <a:r>
              <a:rPr lang="cs-CZ" dirty="0"/>
              <a:t>Regrese k průměru - na základě testů jsme zařadili do jedné skupiny žáky s lepšími výsledky, je pravděpodobné, že na konci budou mít výsledky relativně horší než na začátku, aniž by to bylo důsledkem působení programu </a:t>
            </a:r>
          </a:p>
          <a:p>
            <a:pPr lvl="0"/>
            <a:r>
              <a:rPr lang="cs-CZ" dirty="0"/>
              <a:t>Testování při použití stejného testu na začátku a v průběhu programu dáváme žákům možnost si na test zvyknout a dosahovat v něm lepší výsledky </a:t>
            </a:r>
          </a:p>
          <a:p>
            <a:pPr lvl="0"/>
            <a:r>
              <a:rPr lang="cs-CZ" dirty="0"/>
              <a:t>Použité měřící postupy výsledky testu jsou nespolehlivé, protože test byl špatně proveden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Validita</a:t>
            </a:r>
          </a:p>
        </p:txBody>
      </p:sp>
    </p:spTree>
    <p:extLst>
      <p:ext uri="{BB962C8B-B14F-4D97-AF65-F5344CB8AC3E}">
        <p14:creationId xmlns:p14="http://schemas.microsoft.com/office/powerpoint/2010/main" val="3275021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959911"/>
              </p:ext>
            </p:extLst>
          </p:nvPr>
        </p:nvGraphicFramePr>
        <p:xfrm>
          <a:off x="3722255" y="3190265"/>
          <a:ext cx="8111645" cy="31848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0787">
                  <a:extLst>
                    <a:ext uri="{9D8B030D-6E8A-4147-A177-3AD203B41FA5}">
                      <a16:colId xmlns:a16="http://schemas.microsoft.com/office/drawing/2014/main" val="681330942"/>
                    </a:ext>
                  </a:extLst>
                </a:gridCol>
                <a:gridCol w="3093110">
                  <a:extLst>
                    <a:ext uri="{9D8B030D-6E8A-4147-A177-3AD203B41FA5}">
                      <a16:colId xmlns:a16="http://schemas.microsoft.com/office/drawing/2014/main" val="1580782850"/>
                    </a:ext>
                  </a:extLst>
                </a:gridCol>
                <a:gridCol w="2391949">
                  <a:extLst>
                    <a:ext uri="{9D8B030D-6E8A-4147-A177-3AD203B41FA5}">
                      <a16:colId xmlns:a16="http://schemas.microsoft.com/office/drawing/2014/main" val="919126810"/>
                    </a:ext>
                  </a:extLst>
                </a:gridCol>
                <a:gridCol w="935799">
                  <a:extLst>
                    <a:ext uri="{9D8B030D-6E8A-4147-A177-3AD203B41FA5}">
                      <a16:colId xmlns:a16="http://schemas.microsoft.com/office/drawing/2014/main" val="2161794379"/>
                    </a:ext>
                  </a:extLst>
                </a:gridCol>
              </a:tblGrid>
              <a:tr h="517086"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Test X </a:t>
                      </a:r>
                    </a:p>
                    <a:p>
                      <a:pPr marL="9525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 </a:t>
                      </a:r>
                      <a:endParaRPr lang="cs-CZ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 gridSpan="2"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Kritérium Y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r XY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extLst>
                  <a:ext uri="{0D108BD9-81ED-4DB2-BD59-A6C34878D82A}">
                    <a16:rowId xmlns:a16="http://schemas.microsoft.com/office/drawing/2014/main" val="859972291"/>
                  </a:ext>
                </a:extLst>
              </a:tr>
              <a:tr h="1042351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Běh na 12 min. (m) </a:t>
                      </a:r>
                      <a:endParaRPr lang="cs-CZ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Vybraný fyziologický parametr obecné vytrvalosti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Max. spotřeba kyslíku VO</a:t>
                      </a:r>
                      <a:r>
                        <a:rPr lang="cs-CZ" sz="1700" baseline="-25000" dirty="0">
                          <a:effectLst/>
                        </a:rPr>
                        <a:t>2</a:t>
                      </a:r>
                      <a:r>
                        <a:rPr lang="cs-CZ" sz="1700" dirty="0">
                          <a:effectLst/>
                        </a:rPr>
                        <a:t> max. </a:t>
                      </a:r>
                      <a:endParaRPr lang="cs-CZ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0,90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extLst>
                  <a:ext uri="{0D108BD9-81ED-4DB2-BD59-A6C34878D82A}">
                    <a16:rowId xmlns:a16="http://schemas.microsoft.com/office/drawing/2014/main" val="1047628567"/>
                  </a:ext>
                </a:extLst>
              </a:tr>
              <a:tr h="779761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Vertikální skok (cm)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Skok na lyžích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Délka skoku na umělé hmotě (cm)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0,27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extLst>
                  <a:ext uri="{0D108BD9-81ED-4DB2-BD59-A6C34878D82A}">
                    <a16:rowId xmlns:a16="http://schemas.microsoft.com/office/drawing/2014/main" val="3484503550"/>
                  </a:ext>
                </a:extLst>
              </a:tr>
              <a:tr h="779761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Driblink po vymezené dráze (s)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Pohybový projev ve hře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Škálové hodnocení dvou odborníků (body)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0,61 </a:t>
                      </a:r>
                      <a:endParaRPr lang="cs-CZ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extLst>
                  <a:ext uri="{0D108BD9-81ED-4DB2-BD59-A6C34878D82A}">
                    <a16:rowId xmlns:a16="http://schemas.microsoft.com/office/drawing/2014/main" val="938600150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Validita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279117" y="1597805"/>
            <a:ext cx="11878056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Míra validity – tzv. koeficient validity </a:t>
            </a:r>
            <a:r>
              <a:rPr kumimoji="0" lang="cs-CZ" altLang="cs-CZ" sz="22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cs-CZ" altLang="cs-CZ" sz="2200" i="0" u="none" strike="noStrike" cap="none" normalizeH="0" baseline="-3000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XY</a:t>
            </a:r>
            <a:r>
              <a:rPr kumimoji="0" lang="cs-CZ" altLang="cs-CZ" sz="2200" i="0" u="none" strike="noStrike" cap="none" normalizeH="0" baseline="-3000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cs-CZ" altLang="cs-CZ" sz="220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cs-CZ" altLang="cs-CZ" sz="2200" i="0" u="none" strike="noStrike" cap="none" normalizeH="0" baseline="-3000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XY</a:t>
            </a:r>
            <a:r>
              <a:rPr kumimoji="0" lang="cs-CZ" altLang="cs-CZ" sz="2200" i="0" u="none" strike="noStrike" cap="none" normalizeH="0" baseline="-3000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22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absolutní hodnota korelace mezi testem X a kritériem Y v hodnotě 0 až 1,  kde kritérium vyjadřuje přesně vymezený účel testování </a:t>
            </a:r>
            <a:endParaRPr kumimoji="0" lang="cs-CZ" altLang="cs-CZ" sz="220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např. přijímací test X pro uchazeče ke studiu tělesné výchovy, kritériem Y je úspěšnost ve studiu – známky)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0597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249382" y="378691"/>
            <a:ext cx="11560179" cy="60754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/>
              <a:t>Reliabilita (spolehlivost) </a:t>
            </a:r>
            <a:endParaRPr lang="cs-CZ" sz="2000" b="1" u="sng" dirty="0"/>
          </a:p>
          <a:p>
            <a:pPr marL="0" lvl="0" indent="0">
              <a:buNone/>
            </a:pPr>
            <a:r>
              <a:rPr lang="cs-CZ" sz="2000" dirty="0"/>
              <a:t>vypovídá o přesnosti testu, vyjadřuje velikost chyb testování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Systematické chyby  </a:t>
            </a:r>
          </a:p>
          <a:p>
            <a:pPr lvl="0" fontAlgn="base"/>
            <a:r>
              <a:rPr lang="cs-CZ" sz="2000" dirty="0"/>
              <a:t>Proměnlivé (měření rovnováhy po písemce z matiky) </a:t>
            </a:r>
          </a:p>
          <a:p>
            <a:pPr lvl="0" fontAlgn="base"/>
            <a:r>
              <a:rPr lang="cs-CZ" sz="2000" dirty="0"/>
              <a:t>Konstantní (víme, že jistý rozhodčí vždy nadhodnocuje) </a:t>
            </a:r>
          </a:p>
          <a:p>
            <a:pPr marL="0" indent="0">
              <a:buNone/>
            </a:pPr>
            <a:r>
              <a:rPr lang="cs-CZ" sz="2000" dirty="0"/>
              <a:t> </a:t>
            </a:r>
          </a:p>
          <a:p>
            <a:pPr marL="0" indent="0">
              <a:buNone/>
            </a:pPr>
            <a:r>
              <a:rPr lang="cs-CZ" sz="2000" b="1" dirty="0"/>
              <a:t>Subjektivní chyby </a:t>
            </a:r>
          </a:p>
          <a:p>
            <a:pPr lvl="0" fontAlgn="base"/>
            <a:r>
              <a:rPr lang="cs-CZ" sz="2000" dirty="0"/>
              <a:t>individuální variabilita měřeného subjektu (únava, pokles zájmu) </a:t>
            </a:r>
          </a:p>
          <a:p>
            <a:pPr lvl="0" fontAlgn="base"/>
            <a:r>
              <a:rPr lang="cs-CZ" sz="2000" dirty="0"/>
              <a:t>pozorovací chyba (provedené měření hodnotitelem) </a:t>
            </a:r>
          </a:p>
          <a:p>
            <a:pPr lvl="0" fontAlgn="base"/>
            <a:r>
              <a:rPr lang="cs-CZ" sz="2000" dirty="0"/>
              <a:t>přístrojová chyba (selhání hardwaru)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Postupy k určení reliability </a:t>
            </a:r>
          </a:p>
          <a:p>
            <a:pPr lvl="0" fontAlgn="base"/>
            <a:r>
              <a:rPr lang="cs-CZ" sz="2000" dirty="0"/>
              <a:t>opakovaná měření (test-</a:t>
            </a:r>
            <a:r>
              <a:rPr lang="cs-CZ" sz="2000" dirty="0" err="1"/>
              <a:t>retest</a:t>
            </a:r>
            <a:r>
              <a:rPr lang="cs-CZ" sz="2000" dirty="0"/>
              <a:t>) </a:t>
            </a:r>
          </a:p>
          <a:p>
            <a:pPr lvl="0" fontAlgn="base"/>
            <a:r>
              <a:rPr lang="cs-CZ" sz="2000" dirty="0"/>
              <a:t>měření paralelních testů (2 varianty téhož testu) </a:t>
            </a:r>
          </a:p>
          <a:p>
            <a:pPr lvl="0" fontAlgn="base"/>
            <a:r>
              <a:rPr lang="cs-CZ" sz="2000" dirty="0"/>
              <a:t>půlení testu (týká se jednotlivých položek jednoho testu)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RELIABILITA</a:t>
            </a:r>
          </a:p>
        </p:txBody>
      </p:sp>
    </p:spTree>
    <p:extLst>
      <p:ext uri="{BB962C8B-B14F-4D97-AF65-F5344CB8AC3E}">
        <p14:creationId xmlns:p14="http://schemas.microsoft.com/office/powerpoint/2010/main" val="701235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249382" y="378691"/>
            <a:ext cx="11560179" cy="607547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RELIABILITA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119516"/>
              </p:ext>
            </p:extLst>
          </p:nvPr>
        </p:nvGraphicFramePr>
        <p:xfrm>
          <a:off x="637309" y="2790347"/>
          <a:ext cx="7841673" cy="17523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39881">
                  <a:extLst>
                    <a:ext uri="{9D8B030D-6E8A-4147-A177-3AD203B41FA5}">
                      <a16:colId xmlns:a16="http://schemas.microsoft.com/office/drawing/2014/main" val="1519531748"/>
                    </a:ext>
                  </a:extLst>
                </a:gridCol>
                <a:gridCol w="901792">
                  <a:extLst>
                    <a:ext uri="{9D8B030D-6E8A-4147-A177-3AD203B41FA5}">
                      <a16:colId xmlns:a16="http://schemas.microsoft.com/office/drawing/2014/main" val="308098033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Test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rXX´  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extLst>
                  <a:ext uri="{0D108BD9-81ED-4DB2-BD59-A6C34878D82A}">
                    <a16:rowId xmlns:a16="http://schemas.microsoft.com/office/drawing/2014/main" val="1616548678"/>
                  </a:ext>
                </a:extLst>
              </a:tr>
              <a:tr h="350017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Tělesná výška (cm) </a:t>
                      </a:r>
                      <a:endParaRPr lang="cs-CZ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0,998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extLst>
                  <a:ext uri="{0D108BD9-81ED-4DB2-BD59-A6C34878D82A}">
                    <a16:rowId xmlns:a16="http://schemas.microsoft.com/office/drawing/2014/main" val="963929179"/>
                  </a:ext>
                </a:extLst>
              </a:tr>
              <a:tr h="710929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Opakované kliky na bradlech (počet cyklů) </a:t>
                      </a:r>
                      <a:endParaRPr lang="cs-CZ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tc>
                  <a:txBody>
                    <a:bodyPr/>
                    <a:lstStyle/>
                    <a:p>
                      <a:pPr marL="635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0,876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extLst>
                  <a:ext uri="{0D108BD9-81ED-4DB2-BD59-A6C34878D82A}">
                    <a16:rowId xmlns:a16="http://schemas.microsoft.com/office/drawing/2014/main" val="1580213514"/>
                  </a:ext>
                </a:extLst>
              </a:tr>
              <a:tr h="350017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výdrž ve stoji na kladince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0,380 </a:t>
                      </a:r>
                      <a:endParaRPr lang="cs-CZ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extLst>
                  <a:ext uri="{0D108BD9-81ED-4DB2-BD59-A6C34878D82A}">
                    <a16:rowId xmlns:a16="http://schemas.microsoft.com/office/drawing/2014/main" val="125835900"/>
                  </a:ext>
                </a:extLst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525365" y="1373282"/>
            <a:ext cx="10678442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Míra spolehlivosti  - tzv. koeficient spolehlivosti </a:t>
            </a: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cs-CZ" altLang="cs-CZ" sz="2200" b="0" i="0" u="none" strike="noStrike" cap="none" normalizeH="0" baseline="-3000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XX</a:t>
            </a:r>
            <a:r>
              <a:rPr kumimoji="0" lang="cs-CZ" altLang="cs-CZ" sz="2200" b="0" i="0" u="none" strike="noStrike" cap="none" normalizeH="0" baseline="-3000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´  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cs-CZ" altLang="cs-CZ" sz="2200" b="0" i="0" u="none" strike="noStrike" cap="none" normalizeH="0" baseline="-3000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XX</a:t>
            </a:r>
            <a:r>
              <a:rPr kumimoji="0" lang="cs-CZ" altLang="cs-CZ" sz="2200" b="0" i="0" u="none" strike="noStrike" cap="none" normalizeH="0" baseline="-3000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´  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-hodnota koeficientu</a:t>
            </a:r>
            <a:r>
              <a:rPr kumimoji="0" lang="cs-CZ" altLang="cs-CZ" sz="2200" b="0" i="0" u="none" strike="noStrike" cap="none" normalizeH="0" baseline="-3000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korelace mezi dvěma výsledky opakovaného měření téhož testu (test – </a:t>
            </a: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retest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 doporučuje se četnost TO n &gt; 200 </a:t>
            </a: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např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568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249382" y="378691"/>
            <a:ext cx="11560179" cy="60754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/>
              <a:t>Spolehlivost testů rychlostních </a:t>
            </a:r>
          </a:p>
          <a:p>
            <a:pPr lvl="0" fontAlgn="base"/>
            <a:r>
              <a:rPr lang="cs-CZ" dirty="0"/>
              <a:t>Velmi dobrá  - rychlost reakce 	0,89 </a:t>
            </a:r>
          </a:p>
          <a:p>
            <a:pPr marL="0" indent="0">
              <a:buNone/>
            </a:pPr>
            <a:r>
              <a:rPr lang="cs-CZ" dirty="0"/>
              <a:t>	 	  -  běh na 50m  	0,90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/>
              <a:t>Spolehlivost testů dovednostních </a:t>
            </a:r>
          </a:p>
          <a:p>
            <a:pPr lvl="0" fontAlgn="base"/>
            <a:r>
              <a:rPr lang="cs-CZ" dirty="0"/>
              <a:t>dostatečná – plavání  			0,87 </a:t>
            </a:r>
          </a:p>
          <a:p>
            <a:pPr lvl="0" fontAlgn="base"/>
            <a:r>
              <a:rPr lang="cs-CZ" dirty="0"/>
              <a:t>méně spolehlivé např. hody na koš 	0,56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/>
              <a:t>Spolehlivost testů koordinačních nejmenší stabilita </a:t>
            </a:r>
          </a:p>
          <a:p>
            <a:pPr lvl="0" fontAlgn="base"/>
            <a:r>
              <a:rPr lang="cs-CZ" dirty="0"/>
              <a:t>sestava s tyčí   	 			0,79 </a:t>
            </a:r>
          </a:p>
          <a:p>
            <a:pPr lvl="0" fontAlgn="base"/>
            <a:r>
              <a:rPr lang="cs-CZ" dirty="0"/>
              <a:t>nerytmické bubnování 			0,82 </a:t>
            </a:r>
          </a:p>
          <a:p>
            <a:pPr lvl="0" fontAlgn="base"/>
            <a:r>
              <a:rPr lang="cs-CZ" dirty="0"/>
              <a:t>výdrž ve stoji na </a:t>
            </a:r>
            <a:r>
              <a:rPr lang="cs-CZ" dirty="0" err="1"/>
              <a:t>kladince</a:t>
            </a:r>
            <a:r>
              <a:rPr lang="cs-CZ" dirty="0"/>
              <a:t> 		0,38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Pro zvýšení koeficientu spolehlivosti zvyšujeme počet pokusů </a:t>
            </a:r>
            <a:endParaRPr lang="cs-CZ" sz="2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RELIABILITA</a:t>
            </a:r>
          </a:p>
        </p:txBody>
      </p:sp>
    </p:spTree>
    <p:extLst>
      <p:ext uri="{BB962C8B-B14F-4D97-AF65-F5344CB8AC3E}">
        <p14:creationId xmlns:p14="http://schemas.microsoft.com/office/powerpoint/2010/main" val="988882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298549"/>
            <a:ext cx="8610600" cy="1293028"/>
          </a:xfrm>
        </p:spPr>
        <p:txBody>
          <a:bodyPr>
            <a:normAutofit/>
          </a:bodyPr>
          <a:lstStyle/>
          <a:p>
            <a:r>
              <a:rPr lang="cs-CZ" dirty="0"/>
              <a:t>Literární rešerše</a:t>
            </a:r>
            <a:br>
              <a:rPr lang="cs-CZ" dirty="0"/>
            </a:br>
            <a:r>
              <a:rPr lang="cs-CZ" sz="2900" b="1" dirty="0"/>
              <a:t>syntéza poznatků / teoretická část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820174"/>
            <a:ext cx="10820400" cy="4606505"/>
          </a:xfrm>
        </p:spPr>
        <p:txBody>
          <a:bodyPr>
            <a:noAutofit/>
          </a:bodyPr>
          <a:lstStyle/>
          <a:p>
            <a:pPr marL="342900" indent="-342900"/>
            <a:r>
              <a:rPr lang="cs-CZ" sz="2300" dirty="0"/>
              <a:t>Předchází tvorbě vědecké práce a je to mimo jiné návrh výzkumného projektu a výběr vhodné metodiky</a:t>
            </a:r>
          </a:p>
          <a:p>
            <a:pPr marL="342900" indent="-342900"/>
            <a:r>
              <a:rPr lang="cs-CZ" sz="2300" dirty="0"/>
              <a:t>Systematický a opakovatelný postup pro hledání a sloučení již vytvořených výsledků</a:t>
            </a:r>
          </a:p>
          <a:p>
            <a:pPr marL="342900" indent="-342900"/>
            <a:r>
              <a:rPr lang="cs-CZ" sz="2300" dirty="0"/>
              <a:t>Vyhledání literatury a informačních zdrojů</a:t>
            </a:r>
          </a:p>
          <a:p>
            <a:pPr marL="800100" lvl="1" indent="-342900"/>
            <a:r>
              <a:rPr lang="cs-CZ" sz="2300" dirty="0"/>
              <a:t>Knihovny, elektronické informační zdroje, jiné internetové zdroje Identifikování klíčových slov. </a:t>
            </a:r>
          </a:p>
          <a:p>
            <a:pPr marL="800100" lvl="1" indent="-342900"/>
            <a:r>
              <a:rPr lang="cs-CZ" sz="2300" dirty="0"/>
              <a:t>Volba citačního rejstříku: Web </a:t>
            </a:r>
            <a:r>
              <a:rPr lang="cs-CZ" sz="2300" dirty="0" err="1"/>
              <a:t>of</a:t>
            </a:r>
            <a:r>
              <a:rPr lang="cs-CZ" sz="2300" dirty="0"/>
              <a:t> Science, SCOPUS, Google </a:t>
            </a:r>
            <a:r>
              <a:rPr lang="cs-CZ" sz="2300" dirty="0" err="1"/>
              <a:t>Scholar</a:t>
            </a:r>
            <a:r>
              <a:rPr lang="cs-CZ" sz="2300" dirty="0"/>
              <a:t>. </a:t>
            </a:r>
          </a:p>
          <a:p>
            <a:pPr marL="800100" lvl="1" indent="-342900"/>
            <a:r>
              <a:rPr lang="cs-CZ" sz="2300" dirty="0"/>
              <a:t>Úprava vyhledávacího dotazu. </a:t>
            </a:r>
          </a:p>
          <a:p>
            <a:pPr marL="800100" lvl="1" indent="-342900"/>
            <a:r>
              <a:rPr lang="cs-CZ" sz="2300" dirty="0"/>
              <a:t>Výběr relevantních článků.</a:t>
            </a:r>
          </a:p>
          <a:p>
            <a:pPr marL="800100" lvl="1" indent="-342900"/>
            <a:r>
              <a:rPr lang="cs-CZ" sz="2300" dirty="0"/>
              <a:t>Studium vybraných článků.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1415849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51905"/>
            <a:ext cx="8610600" cy="1293028"/>
          </a:xfrm>
        </p:spPr>
        <p:txBody>
          <a:bodyPr/>
          <a:lstStyle/>
          <a:p>
            <a:r>
              <a:rPr lang="cs-CZ" dirty="0"/>
              <a:t>Literární rešerše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93298" y="1425507"/>
            <a:ext cx="11335110" cy="497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cs-CZ" sz="2500" dirty="0"/>
              <a:t>Identifikujete mezery v literatuře</a:t>
            </a:r>
          </a:p>
          <a:p>
            <a:pPr lvl="0"/>
            <a:r>
              <a:rPr lang="cs-CZ" sz="2500" dirty="0"/>
              <a:t>Vyhněte se bádání vybádaného</a:t>
            </a:r>
          </a:p>
          <a:p>
            <a:pPr lvl="0"/>
            <a:r>
              <a:rPr lang="cs-CZ" sz="2300" dirty="0"/>
              <a:t>Nedělejte stejné chyby jako vaši předchůdci</a:t>
            </a:r>
          </a:p>
          <a:p>
            <a:pPr lvl="0"/>
            <a:r>
              <a:rPr lang="cs-CZ" sz="2500" dirty="0"/>
              <a:t>Začněte tam, kde ostatní skončili</a:t>
            </a:r>
          </a:p>
          <a:p>
            <a:pPr lvl="0"/>
            <a:r>
              <a:rPr lang="cs-CZ" sz="2500" dirty="0"/>
              <a:t>Zjistíte, které práce jsou klíčové pro váš obor</a:t>
            </a:r>
          </a:p>
          <a:p>
            <a:pPr lvl="0"/>
            <a:r>
              <a:rPr lang="cs-CZ" sz="2500" b="1" dirty="0"/>
              <a:t>Můžete srovnat svůj projekt s ostatními</a:t>
            </a:r>
          </a:p>
          <a:p>
            <a:pPr lvl="0"/>
            <a:r>
              <a:rPr lang="cs-CZ" sz="2500" b="1" dirty="0"/>
              <a:t>Naleznete postup, metody a výsledky vhodné pro váš projekt</a:t>
            </a:r>
          </a:p>
          <a:p>
            <a:pPr lvl="0"/>
            <a:r>
              <a:rPr lang="cs-CZ" sz="2500" dirty="0"/>
              <a:t>Identifikujete protikladné názory</a:t>
            </a:r>
          </a:p>
          <a:p>
            <a:pPr marL="342900" indent="-342900"/>
            <a:endParaRPr lang="cs-CZ" sz="2500" dirty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cs-CZ" altLang="cs-CZ" sz="2500" dirty="0">
                <a:latin typeface="+mj-lt"/>
              </a:rPr>
              <a:t>Discovery.muni.cz (p</a:t>
            </a:r>
            <a:r>
              <a:rPr lang="cs-CZ" sz="2500" dirty="0">
                <a:latin typeface="+mj-lt"/>
              </a:rPr>
              <a:t>řístup vpn.muni.cz)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Google </a:t>
            </a:r>
            <a:r>
              <a:rPr kumimoji="0" lang="cs-CZ" altLang="cs-CZ" sz="25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Scholar</a:t>
            </a: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(scholar.google.cz</a:t>
            </a:r>
            <a:r>
              <a:rPr lang="cs-CZ" altLang="cs-CZ" sz="2500" dirty="0">
                <a:latin typeface="+mj-lt"/>
              </a:rPr>
              <a:t>)</a:t>
            </a:r>
            <a:endParaRPr kumimoji="0" lang="cs-CZ" altLang="cs-CZ" sz="25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1711839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předmětu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85800" y="2031801"/>
            <a:ext cx="8001000" cy="423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5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lvl="1" indent="0" algn="l" defTabSz="914400" rtl="0" eaLnBrk="0" fontAlgn="base" latinLnBrk="0" hangingPunct="0"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 konci tohoto kurzu bude student schopen: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definovat vědní obor </a:t>
            </a:r>
            <a:r>
              <a:rPr kumimoji="0" lang="cs-CZ" altLang="cs-CZ" sz="25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Kinantropologie</a:t>
            </a: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vytvořit téma bakalářské práce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vytvořit strukturu práce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popsat metody získávání a zpracování dat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stanovit vědeckou otázku a hypotézy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interpretovat výsledky</a:t>
            </a:r>
          </a:p>
          <a:p>
            <a:pPr marL="0" marR="0" lvl="0" indent="0" algn="l" defTabSz="914400" rtl="0" eaLnBrk="0" fontAlgn="base" latinLnBrk="0" hangingPunct="0"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5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1172169" y="6488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0. úvod</a:t>
            </a:r>
          </a:p>
        </p:txBody>
      </p:sp>
    </p:spTree>
    <p:extLst>
      <p:ext uri="{BB962C8B-B14F-4D97-AF65-F5344CB8AC3E}">
        <p14:creationId xmlns:p14="http://schemas.microsoft.com/office/powerpoint/2010/main" val="30554164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Citační norma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799" y="2194560"/>
            <a:ext cx="11054751" cy="4024125"/>
          </a:xfrm>
        </p:spPr>
        <p:txBody>
          <a:bodyPr>
            <a:normAutofit/>
          </a:bodyPr>
          <a:lstStyle/>
          <a:p>
            <a:r>
              <a:rPr lang="cs-CZ" sz="2500" dirty="0"/>
              <a:t>Publikační a citační etika</a:t>
            </a:r>
          </a:p>
          <a:p>
            <a:r>
              <a:rPr lang="cs-CZ" sz="2500" dirty="0"/>
              <a:t>tvorby citací: </a:t>
            </a:r>
            <a:r>
              <a:rPr lang="cs-CZ" sz="2500" dirty="0">
                <a:hlinkClick r:id="rId2"/>
              </a:rPr>
              <a:t>https://is.muni.cz/do/rect/el/estud/prif/ps11/metodika/web/ebook_citace_2011.html</a:t>
            </a:r>
            <a:endParaRPr lang="cs-CZ" sz="2500" dirty="0"/>
          </a:p>
          <a:p>
            <a:pPr marL="0" indent="0">
              <a:buNone/>
            </a:pPr>
            <a:endParaRPr lang="cs-CZ" sz="2500" dirty="0"/>
          </a:p>
          <a:p>
            <a:r>
              <a:rPr lang="cs-CZ" sz="2500" dirty="0"/>
              <a:t>citační záznam lze nalézt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v </a:t>
            </a:r>
            <a:r>
              <a:rPr lang="cs-CZ" sz="2300" dirty="0">
                <a:hlinkClick r:id="rId3"/>
              </a:rPr>
              <a:t>http://http://discovery.muni.cz</a:t>
            </a:r>
            <a:endParaRPr lang="cs-CZ" sz="23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v knihovnickém systému </a:t>
            </a:r>
            <a:r>
              <a:rPr lang="cs-CZ" sz="2300" dirty="0">
                <a:hlinkClick r:id="rId4"/>
              </a:rPr>
              <a:t>http://aleph.muni.cz</a:t>
            </a:r>
            <a:endParaRPr lang="cs-CZ" sz="23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lze použít citační manažér </a:t>
            </a:r>
            <a:r>
              <a:rPr lang="cs-CZ" sz="2300" dirty="0" err="1"/>
              <a:t>Zotero</a:t>
            </a:r>
            <a:r>
              <a:rPr lang="cs-CZ" sz="2300" dirty="0"/>
              <a:t> integrovaný se všemi prohlížeči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38385839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419320"/>
            <a:ext cx="8610600" cy="1293028"/>
          </a:xfrm>
        </p:spPr>
        <p:txBody>
          <a:bodyPr/>
          <a:lstStyle/>
          <a:p>
            <a:r>
              <a:rPr lang="cs-CZ" dirty="0"/>
              <a:t>Citační norma APA 7. vydání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6045" y="1785668"/>
            <a:ext cx="11714672" cy="47962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pl-PL" dirty="0"/>
              <a:t>1. Základní pravidla pro vytváření bibliografických citací</a:t>
            </a:r>
          </a:p>
          <a:p>
            <a:pPr marL="0" indent="0">
              <a:buNone/>
            </a:pPr>
            <a:r>
              <a:rPr lang="pl-PL" dirty="0"/>
              <a:t>2. Struktura bibliografické citace</a:t>
            </a:r>
          </a:p>
          <a:p>
            <a:pPr marL="0" indent="0">
              <a:buNone/>
            </a:pPr>
            <a:r>
              <a:rPr lang="pl-PL" dirty="0"/>
              <a:t>3. Pravidla a prvky bibliografické citace</a:t>
            </a:r>
          </a:p>
          <a:p>
            <a:pPr marL="0" indent="0">
              <a:buNone/>
            </a:pPr>
            <a:r>
              <a:rPr lang="pl-PL" dirty="0"/>
              <a:t>4. Metody citování a odkazování</a:t>
            </a:r>
          </a:p>
          <a:p>
            <a:pPr marL="0" indent="0">
              <a:buNone/>
            </a:pPr>
            <a:r>
              <a:rPr lang="pl-PL" dirty="0"/>
              <a:t>5. Úprava abecedního seznamu biobliografických citací</a:t>
            </a:r>
          </a:p>
          <a:p>
            <a:pPr marL="0" indent="0">
              <a:buNone/>
            </a:pPr>
            <a:r>
              <a:rPr lang="pl-PL" dirty="0"/>
              <a:t>6. Praktické příklady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14430158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-41785"/>
            <a:ext cx="8610600" cy="1293028"/>
          </a:xfrm>
        </p:spPr>
        <p:txBody>
          <a:bodyPr/>
          <a:lstStyle/>
          <a:p>
            <a:r>
              <a:rPr lang="cs-CZ" dirty="0"/>
              <a:t>Citační norma APA 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5122" y="3638574"/>
            <a:ext cx="11714672" cy="3614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Odkaz na bibliografickou citaci v textu</a:t>
            </a:r>
          </a:p>
          <a:p>
            <a:pPr lvl="0"/>
            <a:r>
              <a:rPr lang="cs-CZ" sz="2000" dirty="0" err="1"/>
              <a:t>Meadows</a:t>
            </a:r>
            <a:r>
              <a:rPr lang="cs-CZ" sz="2000" dirty="0"/>
              <a:t> (2008) charakterizuje …</a:t>
            </a:r>
          </a:p>
          <a:p>
            <a:pPr lvl="0"/>
            <a:r>
              <a:rPr lang="cs-CZ" sz="2000" dirty="0"/>
              <a:t> … (</a:t>
            </a:r>
            <a:r>
              <a:rPr lang="cs-CZ" sz="2000" dirty="0" err="1"/>
              <a:t>Meadows</a:t>
            </a:r>
            <a:r>
              <a:rPr lang="cs-CZ" sz="2000" dirty="0"/>
              <a:t>, 2008).</a:t>
            </a:r>
          </a:p>
          <a:p>
            <a:pPr lvl="0"/>
            <a:r>
              <a:rPr lang="cs-CZ" sz="2000" dirty="0"/>
              <a:t>… (</a:t>
            </a:r>
            <a:r>
              <a:rPr lang="cs-CZ" sz="2000" dirty="0" err="1"/>
              <a:t>Hendl</a:t>
            </a:r>
            <a:r>
              <a:rPr lang="cs-CZ" sz="2000" dirty="0"/>
              <a:t> &amp; </a:t>
            </a:r>
            <a:r>
              <a:rPr lang="cs-CZ" sz="2000" dirty="0" err="1"/>
              <a:t>Remr</a:t>
            </a:r>
            <a:r>
              <a:rPr lang="cs-CZ" sz="2000" dirty="0"/>
              <a:t>, 2017) …</a:t>
            </a:r>
          </a:p>
          <a:p>
            <a:pPr lvl="0"/>
            <a:r>
              <a:rPr lang="cs-CZ" sz="2000" dirty="0" err="1"/>
              <a:t>Hendl</a:t>
            </a:r>
            <a:r>
              <a:rPr lang="cs-CZ" sz="2000" dirty="0"/>
              <a:t> and </a:t>
            </a:r>
            <a:r>
              <a:rPr lang="cs-CZ" sz="2000" dirty="0" err="1"/>
              <a:t>Remr</a:t>
            </a:r>
            <a:r>
              <a:rPr lang="cs-CZ" sz="2000" dirty="0"/>
              <a:t> (2017) se zaměřují na …</a:t>
            </a:r>
          </a:p>
          <a:p>
            <a:pPr lvl="0"/>
            <a:r>
              <a:rPr lang="cs-CZ" sz="2000" dirty="0"/>
              <a:t>… (</a:t>
            </a:r>
            <a:r>
              <a:rPr lang="cs-CZ" sz="2000" dirty="0" err="1"/>
              <a:t>American</a:t>
            </a:r>
            <a:r>
              <a:rPr lang="cs-CZ" sz="2000" dirty="0"/>
              <a:t> </a:t>
            </a:r>
            <a:r>
              <a:rPr lang="cs-CZ" sz="2000" dirty="0" err="1"/>
              <a:t>Psychological</a:t>
            </a:r>
            <a:r>
              <a:rPr lang="cs-CZ" sz="2000" dirty="0"/>
              <a:t> </a:t>
            </a:r>
            <a:r>
              <a:rPr lang="cs-CZ" sz="2000" dirty="0" err="1"/>
              <a:t>Association</a:t>
            </a:r>
            <a:r>
              <a:rPr lang="cs-CZ" sz="2000" dirty="0"/>
              <a:t>, </a:t>
            </a:r>
            <a:r>
              <a:rPr lang="cs-CZ" sz="2000" dirty="0" err="1"/>
              <a:t>n.d</a:t>
            </a:r>
            <a:r>
              <a:rPr lang="cs-CZ" sz="2000" dirty="0"/>
              <a:t>.; </a:t>
            </a:r>
            <a:r>
              <a:rPr lang="cs-CZ" sz="2000" dirty="0" err="1"/>
              <a:t>Merriam-Webster</a:t>
            </a:r>
            <a:r>
              <a:rPr lang="cs-CZ" sz="2000" dirty="0"/>
              <a:t>, </a:t>
            </a:r>
            <a:r>
              <a:rPr lang="cs-CZ" sz="2000" dirty="0" err="1"/>
              <a:t>n.d</a:t>
            </a:r>
            <a:r>
              <a:rPr lang="cs-CZ" sz="2000" dirty="0"/>
              <a:t>.; </a:t>
            </a:r>
            <a:r>
              <a:rPr lang="cs-CZ" sz="2000" dirty="0" err="1"/>
              <a:t>Zalta</a:t>
            </a:r>
            <a:r>
              <a:rPr lang="cs-CZ" sz="2000" dirty="0"/>
              <a:t> et al., 2005).</a:t>
            </a:r>
          </a:p>
          <a:p>
            <a:pPr lvl="0"/>
            <a:r>
              <a:rPr lang="cs-CZ" sz="2000" dirty="0"/>
              <a:t>… jak uvádějí </a:t>
            </a:r>
            <a:r>
              <a:rPr lang="cs-CZ" sz="2000" dirty="0" err="1"/>
              <a:t>American</a:t>
            </a:r>
            <a:r>
              <a:rPr lang="cs-CZ" sz="2000" dirty="0"/>
              <a:t> </a:t>
            </a:r>
            <a:r>
              <a:rPr lang="cs-CZ" sz="2000" dirty="0" err="1"/>
              <a:t>Psychological</a:t>
            </a:r>
            <a:r>
              <a:rPr lang="cs-CZ" sz="2000" dirty="0"/>
              <a:t> </a:t>
            </a:r>
            <a:r>
              <a:rPr lang="cs-CZ" sz="2000" dirty="0" err="1"/>
              <a:t>Association</a:t>
            </a:r>
            <a:r>
              <a:rPr lang="cs-CZ" sz="2000" dirty="0"/>
              <a:t> (</a:t>
            </a:r>
            <a:r>
              <a:rPr lang="cs-CZ" sz="2000" dirty="0" err="1"/>
              <a:t>n.d</a:t>
            </a:r>
            <a:r>
              <a:rPr lang="cs-CZ" sz="2000" dirty="0"/>
              <a:t>.), </a:t>
            </a:r>
            <a:r>
              <a:rPr lang="cs-CZ" sz="2000" dirty="0" err="1"/>
              <a:t>Merriam-Webster</a:t>
            </a:r>
            <a:r>
              <a:rPr lang="cs-CZ" sz="2000" dirty="0"/>
              <a:t> (</a:t>
            </a:r>
            <a:r>
              <a:rPr lang="cs-CZ" sz="2000" dirty="0" err="1"/>
              <a:t>n.d</a:t>
            </a:r>
            <a:r>
              <a:rPr lang="cs-CZ" sz="2000" dirty="0"/>
              <a:t>.), and </a:t>
            </a:r>
            <a:r>
              <a:rPr lang="cs-CZ" sz="2000" dirty="0" err="1"/>
              <a:t>Zalta</a:t>
            </a:r>
            <a:r>
              <a:rPr lang="cs-CZ" sz="2000" dirty="0"/>
              <a:t> et al. (2005).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B67A31AD-BCB6-46AD-ACF0-C475908E577B}"/>
              </a:ext>
            </a:extLst>
          </p:cNvPr>
          <p:cNvSpPr txBox="1">
            <a:spLocks/>
          </p:cNvSpPr>
          <p:nvPr/>
        </p:nvSpPr>
        <p:spPr>
          <a:xfrm>
            <a:off x="319033" y="1133749"/>
            <a:ext cx="11714672" cy="249258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 dirty="0"/>
              <a:t>Přímá citace a parafráze</a:t>
            </a:r>
          </a:p>
          <a:p>
            <a:r>
              <a:rPr lang="cs-CZ" sz="2000" dirty="0"/>
              <a:t>do 3 řádků je citovaný text uveden v uvozovkách (citovaný text nesmí být v kurzívě) a uvedena strana (resp. rozsah stran, mezi kterými je dlouhá pomlčka: „–“), na které se citovaný text v původním zdroji nachází</a:t>
            </a:r>
          </a:p>
          <a:p>
            <a:r>
              <a:rPr lang="cs-CZ" sz="2000" dirty="0"/>
              <a:t>delší než 3 řádky, resp. 40 slov, je psána v samostatném bloku písmem o velikosti 10 bodů a je oddělena od ostatního textu jedním vloženým řádkem před a za textem vlastní citace. Citovaný text není ohraničen uvozovkami a také není psaný kurzívou. Strana, na které se citace uvádí je uvedena až za citovaným textem.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74978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D8AC1BE4-9E42-4912-ACFB-2B243565C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419320"/>
            <a:ext cx="8610600" cy="1293028"/>
          </a:xfrm>
        </p:spPr>
        <p:txBody>
          <a:bodyPr/>
          <a:lstStyle/>
          <a:p>
            <a:r>
              <a:rPr lang="cs-CZ" dirty="0"/>
              <a:t>Citační norma APA 7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A9867EB-FD51-4D75-AB25-5997862BE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308" y="1785668"/>
            <a:ext cx="11834409" cy="4796287"/>
          </a:xfrm>
        </p:spPr>
        <p:txBody>
          <a:bodyPr>
            <a:normAutofit/>
          </a:bodyPr>
          <a:lstStyle/>
          <a:p>
            <a:r>
              <a:rPr lang="cs-CZ" b="1" dirty="0"/>
              <a:t>Obecné zásady citování v referenčním seznamu</a:t>
            </a:r>
            <a:endParaRPr lang="cs-CZ" dirty="0"/>
          </a:p>
          <a:p>
            <a:pPr lvl="0"/>
            <a:r>
              <a:rPr lang="cs-CZ" dirty="0"/>
              <a:t>Autor/-</a:t>
            </a:r>
            <a:r>
              <a:rPr lang="cs-CZ" dirty="0" err="1"/>
              <a:t>ři</a:t>
            </a:r>
            <a:r>
              <a:rPr lang="cs-CZ" dirty="0"/>
              <a:t> se vždy zapisují ve formátu Příjmení + iniciály křestního jména (Dovalil, J.)</a:t>
            </a:r>
          </a:p>
          <a:p>
            <a:pPr lvl="0"/>
            <a:r>
              <a:rPr lang="cs-CZ" dirty="0"/>
              <a:t>U dvou až 20 autorů se mezi posledním a předposledním píše &amp;, před kterým je čárka (např. Dovalil, J., &amp; </a:t>
            </a:r>
            <a:r>
              <a:rPr lang="cs-CZ" dirty="0" err="1"/>
              <a:t>Perič</a:t>
            </a:r>
            <a:r>
              <a:rPr lang="cs-CZ" dirty="0"/>
              <a:t>, T.)</a:t>
            </a:r>
          </a:p>
          <a:p>
            <a:pPr lvl="0"/>
            <a:r>
              <a:rPr lang="cs-CZ" dirty="0"/>
              <a:t>Název knihy se zapisuje kurzívou. U periodika se kurzívou zapisuje název periodika </a:t>
            </a:r>
            <a:br>
              <a:rPr lang="cs-CZ" dirty="0"/>
            </a:br>
            <a:r>
              <a:rPr lang="cs-CZ" dirty="0"/>
              <a:t>(a ročník, nikoliv však vydání)</a:t>
            </a:r>
          </a:p>
          <a:p>
            <a:pPr lvl="0"/>
            <a:r>
              <a:rPr lang="cs-CZ" dirty="0"/>
              <a:t>Údaje u vydání jsou povinným údajem (první vydání se neuvádí)</a:t>
            </a:r>
          </a:p>
          <a:p>
            <a:pPr lvl="0"/>
            <a:r>
              <a:rPr lang="cs-CZ" dirty="0"/>
              <a:t>Je-li dostupný DOI použijeme ho (alternativou je URL adresa)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5E5E39B-F839-46DD-9E5E-A66448A46FA7}"/>
              </a:ext>
            </a:extLst>
          </p:cNvPr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20802746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0C11060A-9612-4EFD-9EB3-DA157EE38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419320"/>
            <a:ext cx="8610600" cy="1293028"/>
          </a:xfrm>
        </p:spPr>
        <p:txBody>
          <a:bodyPr/>
          <a:lstStyle/>
          <a:p>
            <a:r>
              <a:rPr lang="cs-CZ" dirty="0"/>
              <a:t>Citační norma APA 7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3D6376AE-E656-4040-A359-63861E098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308" y="1785668"/>
            <a:ext cx="11834409" cy="479628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i="1" dirty="0"/>
              <a:t>Citování knihy, monografie</a:t>
            </a:r>
            <a:endParaRPr lang="cs-CZ" dirty="0"/>
          </a:p>
          <a:p>
            <a:r>
              <a:rPr lang="cs-CZ" dirty="0"/>
              <a:t>Příklad 1 autor</a:t>
            </a:r>
          </a:p>
          <a:p>
            <a:pPr lvl="1"/>
            <a:r>
              <a:rPr lang="cs-CZ" dirty="0" err="1"/>
              <a:t>Hendl</a:t>
            </a:r>
            <a:r>
              <a:rPr lang="cs-CZ" dirty="0"/>
              <a:t>, J. (2016). </a:t>
            </a:r>
            <a:r>
              <a:rPr lang="cs-CZ" i="1" dirty="0"/>
              <a:t>Kvalitativní výzkum: Základní teorie, metody a aplikace</a:t>
            </a:r>
            <a:r>
              <a:rPr lang="cs-CZ" dirty="0"/>
              <a:t>; (4th </a:t>
            </a:r>
            <a:r>
              <a:rPr lang="cs-CZ" dirty="0" err="1"/>
              <a:t>ed</a:t>
            </a:r>
            <a:r>
              <a:rPr lang="cs-CZ" dirty="0"/>
              <a:t>.). Portál. </a:t>
            </a:r>
          </a:p>
          <a:p>
            <a:r>
              <a:rPr lang="cs-CZ" dirty="0"/>
              <a:t>Příklad 2 autoři</a:t>
            </a:r>
          </a:p>
          <a:p>
            <a:pPr lvl="1"/>
            <a:r>
              <a:rPr lang="cs-CZ" dirty="0" err="1"/>
              <a:t>Hendl</a:t>
            </a:r>
            <a:r>
              <a:rPr lang="cs-CZ" dirty="0"/>
              <a:t>, J., &amp; </a:t>
            </a:r>
            <a:r>
              <a:rPr lang="cs-CZ" dirty="0" err="1"/>
              <a:t>Remr</a:t>
            </a:r>
            <a:r>
              <a:rPr lang="cs-CZ" dirty="0"/>
              <a:t>, J. (2017). </a:t>
            </a:r>
            <a:r>
              <a:rPr lang="cs-CZ" i="1" dirty="0"/>
              <a:t>Metody výzkumu a evaluace</a:t>
            </a:r>
            <a:r>
              <a:rPr lang="cs-CZ" dirty="0"/>
              <a:t>. Portál.</a:t>
            </a:r>
          </a:p>
          <a:p>
            <a:pPr marL="0" indent="0">
              <a:buNone/>
            </a:pPr>
            <a:r>
              <a:rPr lang="cs-CZ" b="1" i="1" dirty="0"/>
              <a:t>Kapitola v editované knize, příspěvek ve sborníku</a:t>
            </a:r>
            <a:endParaRPr lang="cs-CZ" dirty="0"/>
          </a:p>
          <a:p>
            <a:r>
              <a:rPr lang="cs-CZ" dirty="0" err="1"/>
              <a:t>Iwamasa</a:t>
            </a:r>
            <a:r>
              <a:rPr lang="cs-CZ" dirty="0"/>
              <a:t>, G. Y., </a:t>
            </a:r>
            <a:r>
              <a:rPr lang="cs-CZ" dirty="0" err="1"/>
              <a:t>Hsia</a:t>
            </a:r>
            <a:r>
              <a:rPr lang="cs-CZ" dirty="0"/>
              <a:t>, C., &amp; </a:t>
            </a:r>
            <a:r>
              <a:rPr lang="cs-CZ" dirty="0" err="1"/>
              <a:t>Hinton</a:t>
            </a:r>
            <a:r>
              <a:rPr lang="cs-CZ" dirty="0"/>
              <a:t>, D. (2019). </a:t>
            </a:r>
            <a:r>
              <a:rPr lang="cs-CZ" dirty="0" err="1"/>
              <a:t>Cognitive</a:t>
            </a:r>
            <a:r>
              <a:rPr lang="cs-CZ" dirty="0"/>
              <a:t> </a:t>
            </a:r>
            <a:r>
              <a:rPr lang="cs-CZ" dirty="0" err="1"/>
              <a:t>behavior</a:t>
            </a:r>
            <a:r>
              <a:rPr lang="cs-CZ" dirty="0"/>
              <a:t> </a:t>
            </a:r>
            <a:r>
              <a:rPr lang="cs-CZ" dirty="0" err="1"/>
              <a:t>therapy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Asian</a:t>
            </a:r>
            <a:r>
              <a:rPr lang="cs-CZ" dirty="0"/>
              <a:t> </a:t>
            </a:r>
            <a:r>
              <a:rPr lang="cs-CZ" dirty="0" err="1"/>
              <a:t>Americans</a:t>
            </a:r>
            <a:r>
              <a:rPr lang="cs-CZ" dirty="0"/>
              <a:t>. In G. Y. </a:t>
            </a:r>
            <a:r>
              <a:rPr lang="cs-CZ" dirty="0" err="1"/>
              <a:t>Iwamasa</a:t>
            </a:r>
            <a:r>
              <a:rPr lang="cs-CZ" dirty="0"/>
              <a:t> &amp; P. A. </a:t>
            </a:r>
            <a:r>
              <a:rPr lang="cs-CZ" dirty="0" err="1"/>
              <a:t>Hays</a:t>
            </a:r>
            <a:r>
              <a:rPr lang="cs-CZ" dirty="0"/>
              <a:t> (</a:t>
            </a:r>
            <a:r>
              <a:rPr lang="cs-CZ" dirty="0" err="1"/>
              <a:t>Eds</a:t>
            </a:r>
            <a:r>
              <a:rPr lang="cs-CZ" dirty="0"/>
              <a:t>.),</a:t>
            </a:r>
            <a:r>
              <a:rPr lang="cs-CZ" i="1" dirty="0"/>
              <a:t> </a:t>
            </a:r>
            <a:r>
              <a:rPr lang="cs-CZ" i="1" dirty="0" err="1"/>
              <a:t>Culturally</a:t>
            </a:r>
            <a:r>
              <a:rPr lang="cs-CZ" i="1" dirty="0"/>
              <a:t> </a:t>
            </a:r>
            <a:r>
              <a:rPr lang="cs-CZ" i="1" dirty="0" err="1"/>
              <a:t>responsive</a:t>
            </a:r>
            <a:r>
              <a:rPr lang="cs-CZ" i="1" dirty="0"/>
              <a:t> </a:t>
            </a:r>
            <a:r>
              <a:rPr lang="cs-CZ" i="1" dirty="0" err="1"/>
              <a:t>cognitive</a:t>
            </a:r>
            <a:r>
              <a:rPr lang="cs-CZ" i="1" dirty="0"/>
              <a:t> </a:t>
            </a:r>
            <a:r>
              <a:rPr lang="cs-CZ" i="1" dirty="0" err="1"/>
              <a:t>behavior</a:t>
            </a:r>
            <a:r>
              <a:rPr lang="cs-CZ" i="1" dirty="0"/>
              <a:t> </a:t>
            </a:r>
            <a:r>
              <a:rPr lang="cs-CZ" i="1" dirty="0" err="1"/>
              <a:t>therapy</a:t>
            </a:r>
            <a:r>
              <a:rPr lang="cs-CZ" i="1" dirty="0"/>
              <a:t>: </a:t>
            </a:r>
            <a:r>
              <a:rPr lang="cs-CZ" i="1" dirty="0" err="1"/>
              <a:t>Practice</a:t>
            </a:r>
            <a:r>
              <a:rPr lang="cs-CZ" i="1" dirty="0"/>
              <a:t> and </a:t>
            </a:r>
            <a:r>
              <a:rPr lang="cs-CZ" i="1" dirty="0" err="1"/>
              <a:t>supervision</a:t>
            </a:r>
            <a:r>
              <a:rPr lang="cs-CZ" dirty="0"/>
              <a:t> (s. 129–159). </a:t>
            </a:r>
            <a:r>
              <a:rPr lang="cs-CZ" dirty="0" err="1"/>
              <a:t>American</a:t>
            </a:r>
            <a:r>
              <a:rPr lang="cs-CZ" dirty="0"/>
              <a:t> </a:t>
            </a:r>
            <a:r>
              <a:rPr lang="cs-CZ" dirty="0" err="1"/>
              <a:t>Psychological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. https://doi.org/10.1037/0000119-006</a:t>
            </a:r>
          </a:p>
          <a:p>
            <a:pPr marL="0" indent="0">
              <a:buNone/>
            </a:pPr>
            <a:r>
              <a:rPr lang="cs-CZ" b="1" i="1" dirty="0"/>
              <a:t>Webová stránka a výroční zpráva</a:t>
            </a:r>
            <a:endParaRPr lang="cs-CZ" dirty="0"/>
          </a:p>
          <a:p>
            <a:r>
              <a:rPr lang="cs-CZ" dirty="0" err="1"/>
              <a:t>World</a:t>
            </a:r>
            <a:r>
              <a:rPr lang="cs-CZ" dirty="0"/>
              <a:t> Health </a:t>
            </a:r>
            <a:r>
              <a:rPr lang="cs-CZ" dirty="0" err="1"/>
              <a:t>Organization</a:t>
            </a:r>
            <a:r>
              <a:rPr lang="cs-CZ" dirty="0"/>
              <a:t>. (2021, 1. října</a:t>
            </a:r>
            <a:r>
              <a:rPr lang="cs-CZ" i="1" dirty="0"/>
              <a:t>). </a:t>
            </a:r>
            <a:r>
              <a:rPr lang="cs-CZ" i="1" dirty="0" err="1"/>
              <a:t>Advice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public: </a:t>
            </a:r>
            <a:r>
              <a:rPr lang="cs-CZ" i="1" dirty="0" err="1"/>
              <a:t>Coronavirus</a:t>
            </a:r>
            <a:r>
              <a:rPr lang="cs-CZ" i="1" dirty="0"/>
              <a:t> </a:t>
            </a:r>
            <a:r>
              <a:rPr lang="cs-CZ" i="1" dirty="0" err="1"/>
              <a:t>disease</a:t>
            </a:r>
            <a:r>
              <a:rPr lang="cs-CZ" i="1" dirty="0"/>
              <a:t> (COVID-19).</a:t>
            </a:r>
            <a:r>
              <a:rPr lang="cs-CZ" dirty="0"/>
              <a:t> https://www.who.int/emergencies/diseases/novel-coronavirus-2019/advice-for-public</a:t>
            </a:r>
          </a:p>
          <a:p>
            <a:pPr marL="0" indent="0">
              <a:buNone/>
            </a:pPr>
            <a:r>
              <a:rPr lang="cs-CZ" b="1" i="1" dirty="0"/>
              <a:t>Závěrečná práce</a:t>
            </a:r>
            <a:endParaRPr lang="cs-CZ" dirty="0"/>
          </a:p>
          <a:p>
            <a:r>
              <a:rPr lang="cs-CZ" dirty="0"/>
              <a:t>Čížová, D. (2021). </a:t>
            </a:r>
            <a:r>
              <a:rPr lang="cs-CZ" i="1" dirty="0"/>
              <a:t>Léčebně-rehabilitační plán a postup u poškození mediálního menisku</a:t>
            </a:r>
            <a:r>
              <a:rPr lang="cs-CZ" dirty="0"/>
              <a:t> [Bakalářská práce, Masarykova univerzita]. Is.muni.cz. https://is.muni.cz/auth/th/da8ut/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F2EA941-E9AB-47C2-9BAF-D9447309B5AB}"/>
              </a:ext>
            </a:extLst>
          </p:cNvPr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39103863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463296"/>
            <a:ext cx="9720072" cy="1499616"/>
          </a:xfrm>
        </p:spPr>
        <p:txBody>
          <a:bodyPr/>
          <a:lstStyle/>
          <a:p>
            <a:r>
              <a:rPr lang="cs-CZ" dirty="0"/>
              <a:t>Manažéry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719072"/>
            <a:ext cx="9720071" cy="4980432"/>
          </a:xfrm>
        </p:spPr>
        <p:txBody>
          <a:bodyPr>
            <a:normAutofit/>
          </a:bodyPr>
          <a:lstStyle/>
          <a:p>
            <a:pPr>
              <a:buFont typeface="Century Gothic" panose="020B0502020202020204" pitchFamily="34" charset="0"/>
              <a:buChar char="+"/>
            </a:pPr>
            <a:r>
              <a:rPr lang="cs-CZ" sz="2600" dirty="0"/>
              <a:t>slouží k práci s bibliografickými citacemi pro různé typy dokumentů v databázovém prostředí. 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600" dirty="0"/>
              <a:t>Umožnuje vkládání citací a jejich následnou správu.</a:t>
            </a:r>
          </a:p>
          <a:p>
            <a:r>
              <a:rPr lang="cs-CZ" sz="2600" i="1" dirty="0">
                <a:solidFill>
                  <a:srgbClr val="00B050"/>
                </a:solidFill>
              </a:rPr>
              <a:t>volně dostupné:</a:t>
            </a:r>
          </a:p>
          <a:p>
            <a:pPr lvl="1"/>
            <a:r>
              <a:rPr lang="cs-CZ" sz="2600" dirty="0">
                <a:solidFill>
                  <a:srgbClr val="FF0000"/>
                </a:solidFill>
              </a:rPr>
              <a:t>Citace.com</a:t>
            </a:r>
            <a:r>
              <a:rPr lang="cs-CZ" sz="2600" dirty="0"/>
              <a:t>, </a:t>
            </a:r>
            <a:r>
              <a:rPr lang="cs-CZ" sz="2600" dirty="0" err="1"/>
              <a:t>Citation</a:t>
            </a:r>
            <a:r>
              <a:rPr lang="cs-CZ" sz="2600" dirty="0"/>
              <a:t> </a:t>
            </a:r>
            <a:r>
              <a:rPr lang="cs-CZ" sz="2600" dirty="0" err="1"/>
              <a:t>Machine</a:t>
            </a:r>
            <a:r>
              <a:rPr lang="cs-CZ" sz="2600" dirty="0"/>
              <a:t>, </a:t>
            </a:r>
            <a:r>
              <a:rPr lang="cs-CZ" sz="2600" dirty="0" err="1">
                <a:solidFill>
                  <a:srgbClr val="FF0000"/>
                </a:solidFill>
              </a:rPr>
              <a:t>Zotero</a:t>
            </a:r>
            <a:r>
              <a:rPr lang="cs-CZ" sz="2600" dirty="0"/>
              <a:t>, </a:t>
            </a:r>
            <a:r>
              <a:rPr lang="cs-CZ" sz="2600" dirty="0" err="1"/>
              <a:t>Mendeley</a:t>
            </a:r>
            <a:r>
              <a:rPr lang="cs-CZ" sz="2600" dirty="0"/>
              <a:t>, </a:t>
            </a:r>
            <a:r>
              <a:rPr lang="cs-CZ" sz="2600" dirty="0" err="1"/>
              <a:t>OttoBib</a:t>
            </a:r>
            <a:r>
              <a:rPr lang="cs-CZ" sz="2600" dirty="0"/>
              <a:t>, </a:t>
            </a:r>
            <a:r>
              <a:rPr lang="cs-CZ" sz="2600" dirty="0" err="1"/>
              <a:t>CiteULike</a:t>
            </a:r>
            <a:r>
              <a:rPr lang="cs-CZ" sz="2600" dirty="0"/>
              <a:t>, </a:t>
            </a:r>
            <a:r>
              <a:rPr lang="cs-CZ" sz="2600" dirty="0" err="1"/>
              <a:t>Bibliographix</a:t>
            </a:r>
            <a:r>
              <a:rPr lang="cs-CZ" sz="2600" dirty="0"/>
              <a:t>, </a:t>
            </a:r>
            <a:r>
              <a:rPr lang="cs-CZ" sz="2600" dirty="0" err="1"/>
              <a:t>Connotea</a:t>
            </a:r>
            <a:r>
              <a:rPr lang="cs-CZ" sz="2600" dirty="0"/>
              <a:t>, </a:t>
            </a:r>
            <a:r>
              <a:rPr lang="cs-CZ" sz="2600" dirty="0" err="1"/>
              <a:t>BibSonomy</a:t>
            </a:r>
            <a:r>
              <a:rPr lang="cs-CZ" sz="2600" dirty="0"/>
              <a:t>, </a:t>
            </a:r>
            <a:r>
              <a:rPr lang="cs-CZ" sz="2600" dirty="0" err="1"/>
              <a:t>Easy</a:t>
            </a:r>
            <a:r>
              <a:rPr lang="cs-CZ" sz="2600" dirty="0"/>
              <a:t> </a:t>
            </a:r>
            <a:r>
              <a:rPr lang="cs-CZ" sz="2600" dirty="0" err="1"/>
              <a:t>Bib</a:t>
            </a:r>
            <a:r>
              <a:rPr lang="cs-CZ" sz="2600" dirty="0"/>
              <a:t>, </a:t>
            </a:r>
            <a:r>
              <a:rPr lang="cs-CZ" sz="2600" dirty="0" err="1"/>
              <a:t>Bibus</a:t>
            </a:r>
            <a:r>
              <a:rPr lang="cs-CZ" sz="2600" dirty="0"/>
              <a:t>, </a:t>
            </a:r>
            <a:r>
              <a:rPr lang="cs-CZ" sz="2600" dirty="0" err="1"/>
              <a:t>BibTeX</a:t>
            </a:r>
            <a:endParaRPr lang="cs-CZ" sz="2600" dirty="0"/>
          </a:p>
          <a:p>
            <a:r>
              <a:rPr lang="cs-CZ" sz="2600" i="1" dirty="0">
                <a:solidFill>
                  <a:srgbClr val="00B050"/>
                </a:solidFill>
              </a:rPr>
              <a:t>komerční:</a:t>
            </a:r>
          </a:p>
          <a:p>
            <a:pPr lvl="1"/>
            <a:r>
              <a:rPr lang="cs-CZ" sz="2600" dirty="0" err="1"/>
              <a:t>EndNote</a:t>
            </a:r>
            <a:r>
              <a:rPr lang="cs-CZ" sz="2600" dirty="0"/>
              <a:t>, </a:t>
            </a:r>
            <a:r>
              <a:rPr lang="cs-CZ" sz="2600" dirty="0" err="1"/>
              <a:t>ProCite</a:t>
            </a:r>
            <a:r>
              <a:rPr lang="cs-CZ" sz="2600" dirty="0"/>
              <a:t>, Reference </a:t>
            </a:r>
            <a:r>
              <a:rPr lang="cs-CZ" sz="2600" dirty="0" err="1"/>
              <a:t>Manager</a:t>
            </a:r>
            <a:r>
              <a:rPr lang="cs-CZ" sz="2600" dirty="0"/>
              <a:t>, </a:t>
            </a:r>
            <a:r>
              <a:rPr lang="cs-CZ" sz="2600" dirty="0" err="1"/>
              <a:t>RefWorks</a:t>
            </a:r>
            <a:endParaRPr lang="cs-CZ" sz="2600" dirty="0"/>
          </a:p>
          <a:p>
            <a:r>
              <a:rPr lang="cs-CZ" sz="2800" i="1" dirty="0">
                <a:solidFill>
                  <a:srgbClr val="00B050"/>
                </a:solidFill>
              </a:rPr>
              <a:t>další pomůcky:</a:t>
            </a:r>
          </a:p>
          <a:p>
            <a:pPr lvl="1"/>
            <a:r>
              <a:rPr lang="cs-CZ" sz="2600" dirty="0">
                <a:solidFill>
                  <a:srgbClr val="FF0000"/>
                </a:solidFill>
              </a:rPr>
              <a:t>aleph.muni.cz</a:t>
            </a:r>
          </a:p>
          <a:p>
            <a:endParaRPr lang="cs-CZ" sz="26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29022684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CITACE.COM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6176" y="2286000"/>
            <a:ext cx="10098023" cy="4023360"/>
          </a:xfrm>
        </p:spPr>
        <p:txBody>
          <a:bodyPr>
            <a:normAutofit lnSpcReduction="10000"/>
          </a:bodyPr>
          <a:lstStyle/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Studentský projekt na oboru Informační studia a knihovnictví na Filozofické fakultě MU. 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Generátor citací obsahuje více než dvacet druhů dokumentů, které můžeme citovat (monografie, články, webové stránky apod.)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Po přihlášení umožnuje správu citací a také jejich následný export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Provázanost s webem a MS Officem</a:t>
            </a:r>
          </a:p>
          <a:p>
            <a:pPr algn="ctr"/>
            <a:r>
              <a:rPr lang="cs-CZ" sz="2800" i="1" dirty="0">
                <a:solidFill>
                  <a:srgbClr val="00B050"/>
                </a:solidFill>
              </a:rPr>
              <a:t>ukázka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301033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Discovery.muni.cz (databáze EBSCO)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Provázanost s CITACE.COM</a:t>
            </a:r>
          </a:p>
          <a:p>
            <a:pPr algn="ctr"/>
            <a:endParaRPr lang="cs-CZ" sz="2800" i="1" dirty="0">
              <a:solidFill>
                <a:srgbClr val="00B050"/>
              </a:solidFill>
            </a:endParaRPr>
          </a:p>
          <a:p>
            <a:pPr algn="ctr"/>
            <a:r>
              <a:rPr lang="cs-CZ" sz="2800" i="1" dirty="0">
                <a:solidFill>
                  <a:srgbClr val="00B050"/>
                </a:solidFill>
              </a:rPr>
              <a:t>ukázka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6861228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ZOTERO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185934"/>
            <a:ext cx="10820400" cy="4024125"/>
          </a:xfrm>
        </p:spPr>
        <p:txBody>
          <a:bodyPr>
            <a:normAutofit/>
          </a:bodyPr>
          <a:lstStyle/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volně dostupný, 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snadno ovladatelný nástroj pro sběr, organizaci, citování a sdílení výzkumných zdrojů.  podporuje více citačních stylů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přídavný nástroj do prohlížeče (</a:t>
            </a:r>
            <a:r>
              <a:rPr lang="cs-CZ" sz="2800" dirty="0" err="1"/>
              <a:t>Firefox</a:t>
            </a:r>
            <a:r>
              <a:rPr lang="cs-CZ" sz="2800"/>
              <a:t>, Chrome, IE, …).</a:t>
            </a:r>
            <a:endParaRPr lang="cs-CZ" sz="2800" dirty="0"/>
          </a:p>
          <a:p>
            <a:pPr algn="ctr"/>
            <a:endParaRPr lang="cs-CZ" sz="2800" i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cs-CZ" sz="2800" i="1" dirty="0">
                <a:solidFill>
                  <a:srgbClr val="00B050"/>
                </a:solidFill>
              </a:rPr>
              <a:t>Návod: https://kuk.muni.cz/animace/eiz/zotero/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40068193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Aleph.muni.cz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+ </a:t>
            </a:r>
            <a:r>
              <a:rPr lang="cs-CZ" sz="3200" dirty="0"/>
              <a:t>Knihovnický systém MU</a:t>
            </a:r>
          </a:p>
          <a:p>
            <a:r>
              <a:rPr lang="cs-CZ" sz="3200" dirty="0">
                <a:solidFill>
                  <a:srgbClr val="FF0000"/>
                </a:solidFill>
              </a:rPr>
              <a:t>+ </a:t>
            </a:r>
            <a:r>
              <a:rPr lang="cs-CZ" sz="3200" dirty="0"/>
              <a:t>nabízí citaci v několika normách</a:t>
            </a:r>
          </a:p>
          <a:p>
            <a:r>
              <a:rPr lang="cs-CZ" sz="3200" dirty="0">
                <a:solidFill>
                  <a:srgbClr val="FF0000"/>
                </a:solidFill>
              </a:rPr>
              <a:t>+ </a:t>
            </a:r>
            <a:r>
              <a:rPr lang="cs-CZ" sz="3200" dirty="0"/>
              <a:t>v databázi jen záznamy, které jsou v knihovnách MU</a:t>
            </a:r>
          </a:p>
          <a:p>
            <a:endParaRPr lang="cs-CZ" sz="3200" dirty="0"/>
          </a:p>
          <a:p>
            <a:pPr algn="ctr"/>
            <a:r>
              <a:rPr lang="cs-CZ" sz="3200" i="1" dirty="0">
                <a:solidFill>
                  <a:srgbClr val="00B050"/>
                </a:solidFill>
              </a:rPr>
              <a:t>ukázka</a:t>
            </a:r>
            <a:endParaRPr lang="cs-CZ" sz="3200" dirty="0"/>
          </a:p>
          <a:p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2299290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15802"/>
            <a:ext cx="8610600" cy="710744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287" y="1475105"/>
            <a:ext cx="11706045" cy="5357003"/>
          </a:xfrm>
        </p:spPr>
        <p:txBody>
          <a:bodyPr>
            <a:normAutofit/>
          </a:bodyPr>
          <a:lstStyle/>
          <a:p>
            <a:pPr lvl="0"/>
            <a:r>
              <a:rPr lang="cs-CZ" sz="2300" dirty="0"/>
              <a:t>DISMAN, Miroslav. </a:t>
            </a:r>
            <a:r>
              <a:rPr lang="cs-CZ" sz="2300" i="1" dirty="0"/>
              <a:t>Jak se vyrábí sociologická znalost: příručka pro uživatele</a:t>
            </a:r>
            <a:r>
              <a:rPr lang="cs-CZ" sz="2300" dirty="0"/>
              <a:t>. 3. vyd. Praha: Karolinum, 2000. ISBN 80-246-0139-7.</a:t>
            </a:r>
          </a:p>
          <a:p>
            <a:pPr lvl="0"/>
            <a:r>
              <a:rPr lang="cs-CZ" sz="2300" dirty="0"/>
              <a:t>GAVORA, Peter. </a:t>
            </a:r>
            <a:r>
              <a:rPr lang="cs-CZ" sz="2300" i="1" dirty="0"/>
              <a:t>Úvod do pedagogického výzkumu</a:t>
            </a:r>
            <a:r>
              <a:rPr lang="cs-CZ" sz="2300" dirty="0"/>
              <a:t>. </a:t>
            </a:r>
            <a:r>
              <a:rPr lang="cs-CZ" sz="2300" dirty="0" err="1"/>
              <a:t>Translated</a:t>
            </a:r>
            <a:r>
              <a:rPr lang="cs-CZ" sz="2300" dirty="0"/>
              <a:t> by Vladimír </a:t>
            </a:r>
            <a:r>
              <a:rPr lang="cs-CZ" sz="2300" dirty="0" err="1"/>
              <a:t>Jůva</a:t>
            </a:r>
            <a:r>
              <a:rPr lang="cs-CZ" sz="2300" dirty="0"/>
              <a:t>. Brno: </a:t>
            </a:r>
            <a:r>
              <a:rPr lang="cs-CZ" sz="2300" dirty="0" err="1"/>
              <a:t>Paido</a:t>
            </a:r>
            <a:r>
              <a:rPr lang="cs-CZ" sz="2300" dirty="0"/>
              <a:t>, 2000. 207 s. ISBN 8085931796.  </a:t>
            </a:r>
          </a:p>
          <a:p>
            <a:pPr lvl="0"/>
            <a:r>
              <a:rPr lang="cs-CZ" sz="2300" dirty="0"/>
              <a:t>HENDL, Jan. </a:t>
            </a:r>
            <a:r>
              <a:rPr lang="cs-CZ" sz="2300" i="1" dirty="0"/>
              <a:t>Přehled statistických metod zpracování dat :analýza a </a:t>
            </a:r>
            <a:r>
              <a:rPr lang="cs-CZ" sz="2300" i="1" dirty="0" err="1"/>
              <a:t>metaanalýza</a:t>
            </a:r>
            <a:r>
              <a:rPr lang="cs-CZ" sz="2300" i="1" dirty="0"/>
              <a:t> dat</a:t>
            </a:r>
            <a:r>
              <a:rPr lang="cs-CZ" sz="2300" dirty="0"/>
              <a:t>. Vyd. 1. Praha: Portál, 2004. 583 s. ISBN 8071788201.  </a:t>
            </a:r>
          </a:p>
          <a:p>
            <a:pPr lvl="0"/>
            <a:r>
              <a:rPr lang="cs-CZ" sz="2300" dirty="0"/>
              <a:t>PUNCH, </a:t>
            </a:r>
            <a:r>
              <a:rPr lang="cs-CZ" sz="2300" dirty="0" err="1"/>
              <a:t>Keith</a:t>
            </a:r>
            <a:r>
              <a:rPr lang="cs-CZ" sz="2300" dirty="0"/>
              <a:t>. </a:t>
            </a:r>
            <a:r>
              <a:rPr lang="cs-CZ" sz="2300" i="1" dirty="0"/>
              <a:t>Úspěšný návrh výzkumu</a:t>
            </a:r>
            <a:r>
              <a:rPr lang="cs-CZ" sz="2300" dirty="0"/>
              <a:t>. Vydání druhé. Praha: Portál, 2015. ISBN 978-80-262-0980-5.</a:t>
            </a:r>
          </a:p>
          <a:p>
            <a:pPr lvl="0"/>
            <a:r>
              <a:rPr lang="cs-CZ" sz="2300" dirty="0"/>
              <a:t>PUNCH, </a:t>
            </a:r>
            <a:r>
              <a:rPr lang="cs-CZ" sz="2300" dirty="0" err="1"/>
              <a:t>Keith</a:t>
            </a:r>
            <a:r>
              <a:rPr lang="cs-CZ" sz="2300" dirty="0"/>
              <a:t>. </a:t>
            </a:r>
            <a:r>
              <a:rPr lang="cs-CZ" sz="2300" i="1" dirty="0"/>
              <a:t>Základy kvantitativního šetření</a:t>
            </a:r>
            <a:r>
              <a:rPr lang="cs-CZ" sz="2300" dirty="0"/>
              <a:t>. Praha: Portál, 2008. ISBN 978-80-7367-381-9.</a:t>
            </a:r>
          </a:p>
          <a:p>
            <a:pPr lvl="0"/>
            <a:r>
              <a:rPr lang="cs-CZ" sz="2300" dirty="0"/>
              <a:t>ZHÁNĚL, Jiří, Vladimír HELLEBRANDT a Martin SEBERA. </a:t>
            </a:r>
            <a:r>
              <a:rPr lang="cs-CZ" sz="2300" i="1" dirty="0"/>
              <a:t>Metodologie výzkumné práce</a:t>
            </a:r>
            <a:r>
              <a:rPr lang="cs-CZ" sz="2300" dirty="0"/>
              <a:t>. Brno: Masarykova univerzita, 2014. 65 s. 1. ISBN 978-80-210-6875-9.</a:t>
            </a:r>
          </a:p>
          <a:p>
            <a:pPr lvl="1"/>
            <a:r>
              <a:rPr lang="cs-CZ" sz="2100" dirty="0">
                <a:hlinkClick r:id="rId2"/>
              </a:rPr>
              <a:t>http://www.fsps.muni.cz/impact/knihovna/metodologie-vyzkumne-prace/</a:t>
            </a:r>
            <a:endParaRPr lang="cs-CZ" sz="2100" dirty="0"/>
          </a:p>
          <a:p>
            <a:pPr lvl="1"/>
            <a:endParaRPr lang="cs-CZ" sz="21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72169" y="6488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0. úvod</a:t>
            </a:r>
          </a:p>
        </p:txBody>
      </p:sp>
    </p:spTree>
    <p:extLst>
      <p:ext uri="{BB962C8B-B14F-4D97-AF65-F5344CB8AC3E}">
        <p14:creationId xmlns:p14="http://schemas.microsoft.com/office/powerpoint/2010/main" val="40527803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Neuvádím </a:t>
            </a:r>
            <a:r>
              <a:rPr lang="cs-CZ" dirty="0">
                <a:sym typeface="Wingdings" panose="05000000000000000000" pitchFamily="2" charset="2"/>
              </a:rPr>
              <a:t>,</a:t>
            </a:r>
            <a:r>
              <a:rPr lang="cs-CZ" dirty="0"/>
              <a:t> nedoporučuji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Modul v MS Word 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MENU – Reference – Citace a bibliografie</a:t>
            </a:r>
          </a:p>
          <a:p>
            <a:endParaRPr lang="cs-CZ" sz="2800" dirty="0"/>
          </a:p>
          <a:p>
            <a:r>
              <a:rPr lang="cs-CZ" sz="2800" i="1" dirty="0"/>
              <a:t>záleží na vložení citačního záznamu, </a:t>
            </a:r>
          </a:p>
          <a:p>
            <a:r>
              <a:rPr lang="cs-CZ" sz="2800" i="1" dirty="0"/>
              <a:t>osobně hodnotím jako těžkopádný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22678120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174" y="2194560"/>
            <a:ext cx="11201400" cy="4024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Nevěřte citačním manažerům </a:t>
            </a:r>
            <a:r>
              <a:rPr lang="cs-CZ" sz="3600" dirty="0">
                <a:sym typeface="Wingdings" panose="05000000000000000000" pitchFamily="2" charset="2"/>
              </a:rPr>
              <a:t></a:t>
            </a:r>
          </a:p>
          <a:p>
            <a:endParaRPr lang="cs-CZ" sz="3600" b="1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cs-CZ" sz="3600" b="1" dirty="0">
                <a:solidFill>
                  <a:srgbClr val="00B0F0"/>
                </a:solidFill>
                <a:sym typeface="Wingdings" panose="05000000000000000000" pitchFamily="2" charset="2"/>
              </a:rPr>
              <a:t>Znalost normy je stěžejní !!!</a:t>
            </a:r>
          </a:p>
          <a:p>
            <a:pPr marL="0" indent="0" algn="ctr">
              <a:buNone/>
            </a:pPr>
            <a:r>
              <a:rPr lang="cs-CZ" sz="3600" dirty="0"/>
              <a:t>ANEB</a:t>
            </a:r>
          </a:p>
          <a:p>
            <a:pPr marL="0" indent="0" algn="ctr">
              <a:buNone/>
            </a:pPr>
            <a:r>
              <a:rPr lang="cs-CZ" sz="3600" b="1" dirty="0">
                <a:solidFill>
                  <a:srgbClr val="00B0F0"/>
                </a:solidFill>
              </a:rPr>
              <a:t>Dohledávejte a kontrolujte údaje z knih, tištěných časopisů, elektronických dokumentů, …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39486773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Seminární práce č.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B050"/>
                </a:solidFill>
              </a:rPr>
              <a:t>Na zvolené téma vypracujete rešerši v délce 2 stran.</a:t>
            </a:r>
          </a:p>
          <a:p>
            <a:r>
              <a:rPr lang="cs-CZ" dirty="0">
                <a:solidFill>
                  <a:srgbClr val="00B050"/>
                </a:solidFill>
              </a:rPr>
              <a:t>Povinně použijte minimálně 5, maximálně 5 let starých zahraničních zdrojů</a:t>
            </a:r>
          </a:p>
          <a:p>
            <a:r>
              <a:rPr lang="cs-CZ" dirty="0">
                <a:solidFill>
                  <a:srgbClr val="00B050"/>
                </a:solidFill>
              </a:rPr>
              <a:t>Česká literatura (jakkoliv stará) může být v jakémkoliv množství</a:t>
            </a:r>
          </a:p>
          <a:p>
            <a:r>
              <a:rPr lang="cs-CZ" dirty="0">
                <a:solidFill>
                  <a:srgbClr val="00B050"/>
                </a:solidFill>
              </a:rPr>
              <a:t>Rešerši zpracujte pomocí citačního aparátu APA 7</a:t>
            </a:r>
          </a:p>
          <a:p>
            <a:r>
              <a:rPr lang="cs-CZ" dirty="0">
                <a:solidFill>
                  <a:srgbClr val="00B050"/>
                </a:solidFill>
              </a:rPr>
              <a:t>Rešerši vkládáte do </a:t>
            </a:r>
            <a:r>
              <a:rPr lang="cs-CZ" dirty="0" err="1">
                <a:solidFill>
                  <a:srgbClr val="00B050"/>
                </a:solidFill>
              </a:rPr>
              <a:t>odevzdávárny</a:t>
            </a:r>
            <a:r>
              <a:rPr lang="cs-CZ" dirty="0">
                <a:solidFill>
                  <a:srgbClr val="00B050"/>
                </a:solidFill>
              </a:rPr>
              <a:t> předmětu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1111905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/>
              <a:t>Návrh výzkumu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685800" y="1401796"/>
            <a:ext cx="10820400" cy="520603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cs-CZ" dirty="0">
                <a:solidFill>
                  <a:srgbClr val="00B0F0"/>
                </a:solidFill>
              </a:rPr>
              <a:t>Více a podrobněji v </a:t>
            </a:r>
            <a:r>
              <a:rPr lang="cs-CZ" dirty="0" err="1">
                <a:solidFill>
                  <a:srgbClr val="00B0F0"/>
                </a:solidFill>
              </a:rPr>
              <a:t>Punch</a:t>
            </a:r>
            <a:r>
              <a:rPr lang="cs-CZ" dirty="0">
                <a:solidFill>
                  <a:srgbClr val="00B0F0"/>
                </a:solidFill>
              </a:rPr>
              <a:t> (2015)</a:t>
            </a:r>
          </a:p>
          <a:p>
            <a:pPr lvl="0"/>
            <a:r>
              <a:rPr lang="cs-CZ" dirty="0"/>
              <a:t>o čem je navrhovaný výzkum,</a:t>
            </a:r>
          </a:p>
          <a:p>
            <a:pPr lvl="0"/>
            <a:r>
              <a:rPr lang="cs-CZ" dirty="0"/>
              <a:t>co se pokouší odhalit nebo čeho chce dosáhnout,</a:t>
            </a:r>
          </a:p>
          <a:p>
            <a:pPr lvl="0"/>
            <a:r>
              <a:rPr lang="cs-CZ" dirty="0"/>
              <a:t>jak se bude při tom postupovat,</a:t>
            </a:r>
          </a:p>
          <a:p>
            <a:pPr lvl="0"/>
            <a:r>
              <a:rPr lang="cs-CZ" dirty="0"/>
              <a:t>jaké bude ponaučení, co se dozvíme a proč to je cenné.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Tři obecné, ale ústřední otázky:</a:t>
            </a:r>
          </a:p>
          <a:p>
            <a:pPr lvl="0"/>
            <a:r>
              <a:rPr lang="cs-CZ" dirty="0"/>
              <a:t>Co?</a:t>
            </a:r>
          </a:p>
          <a:p>
            <a:pPr lvl="0"/>
            <a:r>
              <a:rPr lang="cs-CZ" dirty="0"/>
              <a:t>Jak?</a:t>
            </a:r>
          </a:p>
          <a:p>
            <a:pPr lvl="0"/>
            <a:r>
              <a:rPr lang="cs-CZ" dirty="0"/>
              <a:t>Proč?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27531017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/>
              <a:t>Návrh výzkumu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05442" y="854015"/>
            <a:ext cx="11533516" cy="57538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</a:rPr>
              <a:t>Více a podrobněji v </a:t>
            </a:r>
            <a:r>
              <a:rPr lang="cs-CZ" dirty="0" err="1">
                <a:solidFill>
                  <a:srgbClr val="00B0F0"/>
                </a:solidFill>
              </a:rPr>
              <a:t>Punch</a:t>
            </a:r>
            <a:r>
              <a:rPr lang="cs-CZ" dirty="0">
                <a:solidFill>
                  <a:srgbClr val="00B0F0"/>
                </a:solidFill>
              </a:rPr>
              <a:t> (2015)</a:t>
            </a:r>
          </a:p>
          <a:p>
            <a:r>
              <a:rPr lang="cs-CZ" i="1" dirty="0">
                <a:solidFill>
                  <a:srgbClr val="FF0000"/>
                </a:solidFill>
              </a:rPr>
              <a:t>Co</a:t>
            </a:r>
            <a:r>
              <a:rPr lang="cs-CZ" i="1" dirty="0"/>
              <a:t> </a:t>
            </a:r>
            <a:r>
              <a:rPr lang="cs-CZ" dirty="0"/>
              <a:t>je předmět, který se výzkum snaží odhalit (udělat nebo dosáhnout). Formulováno tímto způsobem, </a:t>
            </a:r>
            <a:r>
              <a:rPr lang="cs-CZ" i="1" dirty="0"/>
              <a:t>co </a:t>
            </a:r>
            <a:r>
              <a:rPr lang="cs-CZ" dirty="0"/>
              <a:t>odkazuje přímo k výzkumným otázkám, nejdříve obecně a pak specificky.</a:t>
            </a:r>
          </a:p>
          <a:p>
            <a:r>
              <a:rPr lang="cs-CZ" i="1" dirty="0">
                <a:solidFill>
                  <a:srgbClr val="FF0000"/>
                </a:solidFill>
              </a:rPr>
              <a:t>Jak</a:t>
            </a:r>
            <a:r>
              <a:rPr lang="cs-CZ" i="1" dirty="0"/>
              <a:t> </a:t>
            </a:r>
            <a:r>
              <a:rPr lang="cs-CZ" dirty="0"/>
              <a:t>znamená, jakým způsobem chceme výzkumem zodpovědět výzkumné otázky. Zodpovídání otázky </a:t>
            </a:r>
            <a:r>
              <a:rPr lang="cs-CZ" i="1" dirty="0">
                <a:solidFill>
                  <a:srgbClr val="FF0000"/>
                </a:solidFill>
              </a:rPr>
              <a:t>jak </a:t>
            </a:r>
            <a:r>
              <a:rPr lang="cs-CZ" dirty="0"/>
              <a:t>znamená vypořádat se s metodami výzkumu. Metody zde závisejí na výzkumných otázkách.</a:t>
            </a:r>
          </a:p>
          <a:p>
            <a:r>
              <a:rPr lang="cs-CZ" i="1" dirty="0">
                <a:solidFill>
                  <a:srgbClr val="FF0000"/>
                </a:solidFill>
              </a:rPr>
              <a:t>Proč </a:t>
            </a:r>
            <a:r>
              <a:rPr lang="cs-CZ" dirty="0"/>
              <a:t>znamená, za jakým účelem je tento výzkum nutné provést. Poukazuje na zdůvodnění (nebo k významnosti či důležitosti a očekávanému příspěvku) výzkumu. Uznává, že každý výzkum vyžaduje značné investice času, energie a ostatních zdrojů a tyto investice si žádají zdůvodnění. Také to zahrnuje představu návrhu výzkumu (a výzkumu samého) jako koherentní argumentace. Argumentace prezentovaná v návrhu má do určité míry zodpovědět otázku, proč je cenné výzkum provést.</a:t>
            </a:r>
          </a:p>
          <a:p>
            <a:r>
              <a:rPr lang="cs-CZ" dirty="0">
                <a:solidFill>
                  <a:srgbClr val="0070C0"/>
                </a:solidFill>
              </a:rPr>
              <a:t>Obecně řečeno, dobrý způsob, jak postupovat při přípravě návrhu výzkumu, je soustředit se na </a:t>
            </a:r>
            <a:r>
              <a:rPr lang="cs-CZ" i="1" dirty="0">
                <a:solidFill>
                  <a:srgbClr val="FF0000"/>
                </a:solidFill>
              </a:rPr>
              <a:t>co </a:t>
            </a:r>
            <a:r>
              <a:rPr lang="cs-CZ" dirty="0">
                <a:solidFill>
                  <a:srgbClr val="0070C0"/>
                </a:solidFill>
              </a:rPr>
              <a:t>před </a:t>
            </a:r>
            <a:r>
              <a:rPr lang="cs-CZ" i="1" dirty="0">
                <a:solidFill>
                  <a:srgbClr val="FF0000"/>
                </a:solidFill>
              </a:rPr>
              <a:t>jak</a:t>
            </a:r>
            <a:r>
              <a:rPr lang="cs-CZ" i="1" dirty="0">
                <a:solidFill>
                  <a:srgbClr val="0070C0"/>
                </a:solidFill>
              </a:rPr>
              <a:t>.</a:t>
            </a:r>
            <a:endParaRPr lang="cs-CZ" dirty="0">
              <a:solidFill>
                <a:srgbClr val="0070C0"/>
              </a:solidFill>
            </a:endParaRP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18237236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/>
              <a:t>Hierarchie konceptů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05442" y="854015"/>
            <a:ext cx="11533516" cy="57538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</a:rPr>
              <a:t>Více a podrobněji v </a:t>
            </a:r>
            <a:r>
              <a:rPr lang="cs-CZ" dirty="0" err="1">
                <a:solidFill>
                  <a:srgbClr val="00B0F0"/>
                </a:solidFill>
              </a:rPr>
              <a:t>Punch</a:t>
            </a:r>
            <a:r>
              <a:rPr lang="cs-CZ" dirty="0">
                <a:solidFill>
                  <a:srgbClr val="00B0F0"/>
                </a:solidFill>
              </a:rPr>
              <a:t> (2015)</a:t>
            </a:r>
            <a:endParaRPr lang="cs-CZ" dirty="0"/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výzkumná oblast,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výzkumné téma,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obecné výzkumné otázky,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specifické výzkumné otázky,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otázky při sběru dat.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Oblasti liší se v úrovni abstrakce a obecnosti a je nutné je mezi sebou logicky propojit pomocí indukce a dedukce. </a:t>
            </a:r>
          </a:p>
          <a:p>
            <a:r>
              <a:rPr lang="cs-CZ" dirty="0"/>
              <a:t>Horní úroveň je nejobecnější a nejvíce abstraktní. Spodní úroveň je nejvíce specifická a nejkonkrétnější.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4867276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-98263"/>
            <a:ext cx="8610600" cy="1293028"/>
          </a:xfrm>
        </p:spPr>
        <p:txBody>
          <a:bodyPr/>
          <a:lstStyle/>
          <a:p>
            <a:r>
              <a:rPr lang="cs-CZ" dirty="0"/>
              <a:t>Hierarchie konceptů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726555"/>
              </p:ext>
            </p:extLst>
          </p:nvPr>
        </p:nvGraphicFramePr>
        <p:xfrm>
          <a:off x="276043" y="937397"/>
          <a:ext cx="11740552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0276">
                  <a:extLst>
                    <a:ext uri="{9D8B030D-6E8A-4147-A177-3AD203B41FA5}">
                      <a16:colId xmlns:a16="http://schemas.microsoft.com/office/drawing/2014/main" val="2738512954"/>
                    </a:ext>
                  </a:extLst>
                </a:gridCol>
                <a:gridCol w="5870276">
                  <a:extLst>
                    <a:ext uri="{9D8B030D-6E8A-4147-A177-3AD203B41FA5}">
                      <a16:colId xmlns:a16="http://schemas.microsoft.com/office/drawing/2014/main" val="2872267117"/>
                    </a:ext>
                  </a:extLst>
                </a:gridCol>
              </a:tblGrid>
              <a:tr h="533399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200" b="1" i="1" dirty="0"/>
                        <a:t>Otázky</a:t>
                      </a:r>
                      <a:endParaRPr lang="cs-CZ" sz="2200" b="1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Na zcela obecné úrovni: Co?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O čem je můj výzkum?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Jaký je jeho účel?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Na co chce přijít nebo co chce zodpovědět?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Speciálně: Na jaké otázky chce nalézt odpovědi?</a:t>
                      </a:r>
                    </a:p>
                    <a:p>
                      <a:pPr marL="0" indent="0">
                        <a:buNone/>
                      </a:pPr>
                      <a:endParaRPr lang="cs-CZ" sz="2200" b="0" i="1" dirty="0"/>
                    </a:p>
                    <a:p>
                      <a:pPr marL="0" indent="0">
                        <a:buNone/>
                      </a:pPr>
                      <a:r>
                        <a:rPr lang="cs-CZ" sz="2200" b="1" i="1" dirty="0"/>
                        <a:t>Jak</a:t>
                      </a:r>
                      <a:endParaRPr lang="cs-CZ" sz="2200" b="1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Jakým způsobem můj výzkum zodpoví položené otázky?</a:t>
                      </a:r>
                    </a:p>
                    <a:p>
                      <a:r>
                        <a:rPr lang="cs-CZ" sz="2200" b="0" dirty="0"/>
                        <a:t> 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2200" b="1" i="1" dirty="0"/>
                        <a:t>Proč</a:t>
                      </a:r>
                      <a:endParaRPr lang="cs-CZ" sz="2200" b="1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Proč je důležité provést tento výzkum?</a:t>
                      </a:r>
                    </a:p>
                    <a:p>
                      <a:endParaRPr lang="cs-CZ" sz="2200" b="0" dirty="0"/>
                    </a:p>
                  </a:txBody>
                  <a:tcPr>
                    <a:solidFill>
                      <a:schemeClr val="bg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200" b="1" i="1" dirty="0"/>
                        <a:t>Specifičtěji</a:t>
                      </a:r>
                      <a:endParaRPr lang="cs-CZ" sz="2200" b="1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Jaká je moje výzkumná oblast? Určil jsem ji jasně?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Jaké je moje téma? Určil jsem ho jasně, patří do dané výzkumné oblasti?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Jaké jsou mé obecné výzkumné otázky?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Jaké jsou mé specifické výzkumné otázky?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Vyhovuje každá specifická výzkumná otázka empirickému kritériu? - je jasné, jaká data jsou zapotřebí k zodpovězeni každé otázky?</a:t>
                      </a:r>
                    </a:p>
                  </a:txBody>
                  <a:tcPr>
                    <a:solidFill>
                      <a:schemeClr val="bg1">
                        <a:lumMod val="95000"/>
                        <a:lumOff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05882"/>
                  </a:ext>
                </a:extLst>
              </a:tr>
            </a:tbl>
          </a:graphicData>
        </a:graphic>
      </p:graphicFrame>
      <p:sp>
        <p:nvSpPr>
          <p:cNvPr id="8" name="Obdélník 7"/>
          <p:cNvSpPr/>
          <p:nvPr/>
        </p:nvSpPr>
        <p:spPr>
          <a:xfrm>
            <a:off x="276043" y="548251"/>
            <a:ext cx="3918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dirty="0">
                <a:solidFill>
                  <a:srgbClr val="00B0F0"/>
                </a:solidFill>
              </a:rPr>
              <a:t>Více a podrobněji v </a:t>
            </a:r>
            <a:r>
              <a:rPr lang="cs-CZ" dirty="0" err="1">
                <a:solidFill>
                  <a:srgbClr val="00B0F0"/>
                </a:solidFill>
              </a:rPr>
              <a:t>Punch</a:t>
            </a:r>
            <a:r>
              <a:rPr lang="cs-CZ" dirty="0">
                <a:solidFill>
                  <a:srgbClr val="00B0F0"/>
                </a:solidFill>
              </a:rPr>
              <a:t> (2015)</a:t>
            </a:r>
          </a:p>
        </p:txBody>
      </p:sp>
    </p:spTree>
    <p:extLst>
      <p:ext uri="{BB962C8B-B14F-4D97-AF65-F5344CB8AC3E}">
        <p14:creationId xmlns:p14="http://schemas.microsoft.com/office/powerpoint/2010/main" val="11582321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/>
              <a:t>Výběr tématu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263780"/>
            <a:ext cx="10820400" cy="5206038"/>
          </a:xfrm>
        </p:spPr>
        <p:txBody>
          <a:bodyPr>
            <a:noAutofit/>
          </a:bodyPr>
          <a:lstStyle/>
          <a:p>
            <a:r>
              <a:rPr lang="cs-CZ" sz="2300" dirty="0"/>
              <a:t>Vypsaná témata v </a:t>
            </a:r>
            <a:r>
              <a:rPr lang="cs-CZ" sz="2300" dirty="0" err="1"/>
              <a:t>ISu</a:t>
            </a:r>
            <a:endParaRPr lang="cs-CZ" sz="23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is.muni.cz/</a:t>
            </a:r>
            <a:r>
              <a:rPr lang="cs-CZ" sz="2300" dirty="0" err="1"/>
              <a:t>auth</a:t>
            </a:r>
            <a:r>
              <a:rPr lang="cs-CZ" sz="2300" dirty="0"/>
              <a:t>/rozpis/?fakulta=1451</a:t>
            </a:r>
          </a:p>
          <a:p>
            <a:r>
              <a:rPr lang="cs-CZ" sz="2300" dirty="0"/>
              <a:t>Archív závěrečných prací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na MU: is.muni.cz/</a:t>
            </a:r>
            <a:r>
              <a:rPr lang="cs-CZ" sz="2300" dirty="0" err="1"/>
              <a:t>auth</a:t>
            </a:r>
            <a:r>
              <a:rPr lang="cs-CZ" sz="2300" dirty="0"/>
              <a:t>/thesis/ - obhájené závěrečné práce, včetně posudků vedoucího práce a oponenta!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na UK: http://www.cuni.cz/UK-4427.html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300" i="1" dirty="0"/>
              <a:t>Téma by mělo odpovídat zájmům posluchače a navazovat na jeho dosavadní studium</a:t>
            </a:r>
            <a:endParaRPr lang="cs-CZ" sz="2300" dirty="0"/>
          </a:p>
          <a:p>
            <a:pPr marL="457200" lvl="0" indent="-457200">
              <a:buFont typeface="+mj-lt"/>
              <a:buAutoNum type="arabicPeriod"/>
            </a:pPr>
            <a:r>
              <a:rPr lang="cs-CZ" sz="2300" i="1" dirty="0"/>
              <a:t>Prameny pro zpracování práce musí být pro kandidáta fyzicky dostupné</a:t>
            </a:r>
            <a:endParaRPr lang="cs-CZ" sz="2300" dirty="0"/>
          </a:p>
          <a:p>
            <a:pPr marL="457200" lvl="0" indent="-457200">
              <a:buFont typeface="+mj-lt"/>
              <a:buAutoNum type="arabicPeriod"/>
            </a:pPr>
            <a:r>
              <a:rPr lang="cs-CZ" sz="2300" i="1" dirty="0"/>
              <a:t>Zpracovatelnost podkladů by měla odpovídat kulturní úrovni kandidáta</a:t>
            </a:r>
            <a:endParaRPr lang="cs-CZ" sz="2300" dirty="0"/>
          </a:p>
          <a:p>
            <a:pPr marL="457200" indent="-457200">
              <a:buFont typeface="+mj-lt"/>
              <a:buAutoNum type="arabicPeriod"/>
            </a:pPr>
            <a:r>
              <a:rPr lang="cs-CZ" sz="2300" i="1" dirty="0"/>
              <a:t>Metodologické předpoklady pro daný výzkum musí být na takové úrovni, aby odpovídaly zkušenosti a dosavadní průpravě kandidáta.</a:t>
            </a:r>
            <a:endParaRPr lang="cs-CZ" sz="2300" dirty="0"/>
          </a:p>
          <a:p>
            <a:pPr marL="0" indent="0" algn="ctr">
              <a:buNone/>
            </a:pPr>
            <a:r>
              <a:rPr lang="cs-CZ" sz="2300" dirty="0" err="1"/>
              <a:t>Eco</a:t>
            </a:r>
            <a:r>
              <a:rPr lang="cs-CZ" sz="2300" dirty="0"/>
              <a:t> (1977)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17758385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/>
              <a:t>Vedoucí práce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685800" y="1263780"/>
            <a:ext cx="10820400" cy="5206038"/>
          </a:xfrm>
        </p:spPr>
        <p:txBody>
          <a:bodyPr>
            <a:noAutofit/>
          </a:bodyPr>
          <a:lstStyle/>
          <a:p>
            <a:r>
              <a:rPr lang="cs-CZ" dirty="0"/>
              <a:t>Nepříliš často zmiňovanou je i problematika </a:t>
            </a:r>
            <a:r>
              <a:rPr lang="cs-CZ" b="1" dirty="0"/>
              <a:t>výběru vedoucího práce</a:t>
            </a:r>
            <a:r>
              <a:rPr lang="cs-CZ" dirty="0"/>
              <a:t>. Jak tedy získat dobrého vedoucího práce? </a:t>
            </a:r>
          </a:p>
          <a:p>
            <a:r>
              <a:rPr lang="cs-CZ" dirty="0"/>
              <a:t>Má dobré odborné znalosti: </a:t>
            </a:r>
          </a:p>
          <a:p>
            <a:pPr lvl="1"/>
            <a:r>
              <a:rPr lang="cs-CZ" dirty="0"/>
              <a:t>je respektován ve svém oboru;</a:t>
            </a:r>
          </a:p>
          <a:p>
            <a:pPr lvl="1"/>
            <a:r>
              <a:rPr lang="cs-CZ" dirty="0"/>
              <a:t>pomůže určit rozumné cíle;</a:t>
            </a:r>
          </a:p>
          <a:p>
            <a:pPr lvl="1"/>
            <a:r>
              <a:rPr lang="cs-CZ" dirty="0"/>
              <a:t>umí konstruktivně kritizovat;</a:t>
            </a:r>
          </a:p>
          <a:p>
            <a:pPr lvl="1"/>
            <a:r>
              <a:rPr lang="cs-CZ" dirty="0"/>
              <a:t>identifikuje, co student nedělá dobře;</a:t>
            </a:r>
          </a:p>
          <a:p>
            <a:pPr lvl="1"/>
            <a:r>
              <a:rPr lang="cs-CZ" dirty="0"/>
              <a:t>pomůže odstranit nedostatky;</a:t>
            </a:r>
          </a:p>
          <a:p>
            <a:pPr lvl="1"/>
            <a:r>
              <a:rPr lang="cs-CZ" dirty="0"/>
              <a:t>poradí s výběrem literatury;</a:t>
            </a:r>
          </a:p>
          <a:p>
            <a:pPr lvl="1"/>
            <a:r>
              <a:rPr lang="cs-CZ" dirty="0"/>
              <a:t>ví, co už někdo dělal před vámi.</a:t>
            </a:r>
          </a:p>
          <a:p>
            <a:r>
              <a:rPr lang="cs-CZ" dirty="0"/>
              <a:t>Ochota pravidelně se stýkat ke konzultacím.</a:t>
            </a:r>
          </a:p>
          <a:p>
            <a:r>
              <a:rPr lang="cs-CZ" dirty="0" err="1"/>
              <a:t>Jje</a:t>
            </a:r>
            <a:r>
              <a:rPr lang="cs-CZ" dirty="0"/>
              <a:t> komunikativní. </a:t>
            </a:r>
            <a:r>
              <a:rPr lang="cs-CZ" dirty="0">
                <a:solidFill>
                  <a:srgbClr val="00B0F0"/>
                </a:solidFill>
              </a:rPr>
              <a:t>V přiměřené době odpovídá např. na emaily </a:t>
            </a:r>
            <a:r>
              <a:rPr lang="cs-CZ" dirty="0">
                <a:solidFill>
                  <a:srgbClr val="00B0F0"/>
                </a:solidFill>
                <a:sym typeface="Wingdings" panose="05000000000000000000" pitchFamily="2" charset="2"/>
              </a:rPr>
              <a:t>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30939637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07178"/>
            <a:ext cx="8610600" cy="1029916"/>
          </a:xfrm>
        </p:spPr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Seminární práce č.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337094"/>
            <a:ext cx="11201400" cy="5117070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00B0F0"/>
                </a:solidFill>
              </a:rPr>
              <a:t>Výzkumný problém</a:t>
            </a:r>
            <a:r>
              <a:rPr lang="cs-CZ" dirty="0"/>
              <a:t> </a:t>
            </a:r>
            <a:r>
              <a:rPr lang="cs-CZ" sz="2000" dirty="0">
                <a:solidFill>
                  <a:srgbClr val="00B050"/>
                </a:solidFill>
              </a:rPr>
              <a:t>- popište, co chcete zjistit, vyzkoumat, objasnit, popsat:</a:t>
            </a:r>
          </a:p>
          <a:p>
            <a:r>
              <a:rPr lang="cs-CZ" sz="2400" dirty="0">
                <a:solidFill>
                  <a:srgbClr val="00B0F0"/>
                </a:solidFill>
              </a:rPr>
              <a:t>Cíl práce</a:t>
            </a:r>
            <a:r>
              <a:rPr lang="cs-CZ" sz="2400" dirty="0">
                <a:solidFill>
                  <a:srgbClr val="00B050"/>
                </a:solidFill>
              </a:rPr>
              <a:t> </a:t>
            </a:r>
            <a:r>
              <a:rPr lang="cs-CZ" sz="2000" dirty="0">
                <a:solidFill>
                  <a:srgbClr val="00B050"/>
                </a:solidFill>
              </a:rPr>
              <a:t>- formuluje explicitní a jasný záměr výzkumníka shromáždit data takovým způsobem, aby mohl odpovědět na výzkumnou otázku. (Pozor, neuvádějte prostředky k naplnění cíle, jen cíl…). </a:t>
            </a:r>
          </a:p>
          <a:p>
            <a:pPr lvl="1"/>
            <a:r>
              <a:rPr lang="cs-CZ" dirty="0">
                <a:solidFill>
                  <a:srgbClr val="00B050"/>
                </a:solidFill>
              </a:rPr>
              <a:t>Nositelem informace jsou obecně slovesa, na ty se zaměřte (zjistit, získat, určit, naměřit, objasnit, analyzovat, navrhnout…)</a:t>
            </a:r>
          </a:p>
          <a:p>
            <a:r>
              <a:rPr lang="cs-CZ" sz="2400" dirty="0">
                <a:solidFill>
                  <a:srgbClr val="00B0F0"/>
                </a:solidFill>
              </a:rPr>
              <a:t>Výzkumné otázky (VO)</a:t>
            </a:r>
            <a:r>
              <a:rPr lang="cs-CZ" dirty="0">
                <a:solidFill>
                  <a:srgbClr val="00B050"/>
                </a:solidFill>
              </a:rPr>
              <a:t>: </a:t>
            </a:r>
            <a:r>
              <a:rPr lang="cs-CZ" sz="2000" dirty="0">
                <a:solidFill>
                  <a:srgbClr val="00B050"/>
                </a:solidFill>
              </a:rPr>
              <a:t>minimálně dvě. VO postavte tak, aby nešlo odpovědět ano/ne. Výzkumné otázky vhodně konkretizují cíl práce. Jsou to tázací věty s otazníkem na konci </a:t>
            </a:r>
            <a:r>
              <a:rPr lang="cs-CZ" sz="2000" dirty="0">
                <a:solidFill>
                  <a:srgbClr val="00B050"/>
                </a:solidFill>
                <a:sym typeface="Wingdings" panose="05000000000000000000" pitchFamily="2" charset="2"/>
              </a:rPr>
              <a:t></a:t>
            </a:r>
            <a:endParaRPr lang="cs-CZ" sz="2000" dirty="0">
              <a:solidFill>
                <a:srgbClr val="00B050"/>
              </a:solidFill>
            </a:endParaRPr>
          </a:p>
          <a:p>
            <a:r>
              <a:rPr lang="cs-CZ" sz="2400" dirty="0">
                <a:solidFill>
                  <a:srgbClr val="00B0F0"/>
                </a:solidFill>
              </a:rPr>
              <a:t>Hypotézy</a:t>
            </a:r>
            <a:r>
              <a:rPr lang="cs-CZ" sz="2400" dirty="0">
                <a:solidFill>
                  <a:srgbClr val="00B050"/>
                </a:solidFill>
              </a:rPr>
              <a:t> </a:t>
            </a:r>
            <a:r>
              <a:rPr lang="cs-CZ" sz="2000" dirty="0">
                <a:solidFill>
                  <a:srgbClr val="00B050"/>
                </a:solidFill>
              </a:rPr>
              <a:t>(pouze u kvantitativního výzkumu). Hypotézy by měly být dobře formulované. Používáme jednoduchý jazyk a snažíme se, aby vyhovovaly tzv. kritériím dobrých hypotéz: </a:t>
            </a:r>
          </a:p>
          <a:p>
            <a:pPr lvl="1"/>
            <a:r>
              <a:rPr lang="cs-CZ" dirty="0">
                <a:solidFill>
                  <a:srgbClr val="00B050"/>
                </a:solidFill>
              </a:rPr>
              <a:t>1. hypotézy jsou výroky o vztazích mezi proměnnými, </a:t>
            </a:r>
          </a:p>
          <a:p>
            <a:pPr lvl="1"/>
            <a:r>
              <a:rPr lang="cs-CZ" dirty="0">
                <a:solidFill>
                  <a:srgbClr val="00B050"/>
                </a:solidFill>
              </a:rPr>
              <a:t>2. hypotézy obsahují jasné implikace pro ověřování vytčených vztahů.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3140257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15802"/>
            <a:ext cx="8610600" cy="710744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287" y="1475105"/>
            <a:ext cx="11706045" cy="53570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Elektronické výukové materiály</a:t>
            </a:r>
          </a:p>
          <a:p>
            <a:r>
              <a:rPr lang="cs-CZ" dirty="0"/>
              <a:t>SEBERA, Martin a Renata KLÁROVÁ. </a:t>
            </a:r>
            <a:r>
              <a:rPr lang="cs-CZ" i="1" dirty="0"/>
              <a:t>Metodologie bakalářské práce</a:t>
            </a:r>
            <a:r>
              <a:rPr lang="cs-CZ" dirty="0"/>
              <a:t>. Brno: Masarykova univerzita, 2014. s. nestránkováno, 24 s. ISBN 978-80-210-7379-1.</a:t>
            </a:r>
            <a:endParaRPr lang="cs-CZ" u="sng" dirty="0">
              <a:hlinkClick r:id="rId2"/>
            </a:endParaRPr>
          </a:p>
          <a:p>
            <a:pPr lvl="1"/>
            <a:r>
              <a:rPr lang="cs-CZ" u="sng" dirty="0">
                <a:hlinkClick r:id="rId2"/>
              </a:rPr>
              <a:t>http://www.fsps.muni.cz/impact/metodologie-bakalarske-prace/</a:t>
            </a:r>
            <a:endParaRPr lang="cs-CZ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Metodologie magisterské práce</a:t>
            </a:r>
            <a:r>
              <a:rPr lang="cs-CZ" dirty="0"/>
              <a:t>. Brno: Masarykova univerzita, 2014. s. nestránkováno, 20 s. ISBN 978-80-210-7380-7.</a:t>
            </a:r>
            <a:endParaRPr lang="cs-CZ" u="sng" dirty="0">
              <a:hlinkClick r:id="rId3"/>
            </a:endParaRPr>
          </a:p>
          <a:p>
            <a:pPr lvl="1"/>
            <a:r>
              <a:rPr lang="cs-CZ" u="sng" dirty="0">
                <a:hlinkClick r:id="rId3"/>
              </a:rPr>
              <a:t>http://www.fsps.muni.cz/impact/metodologie-magisterske-prace/</a:t>
            </a:r>
            <a:endParaRPr lang="cs-CZ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Výzkumné projekty</a:t>
            </a:r>
            <a:r>
              <a:rPr lang="cs-CZ" dirty="0"/>
              <a:t>. Brno: Masarykova univerzita, 2014. nestránkováno, 50 s. ISBN 978-80-210-7452-1.</a:t>
            </a:r>
          </a:p>
          <a:p>
            <a:pPr lvl="1"/>
            <a:r>
              <a:rPr lang="cs-CZ" u="sng" dirty="0">
                <a:hlinkClick r:id="rId4"/>
              </a:rPr>
              <a:t>http://www.fsps.muni.cz/impact/vyzkumne-projekty/</a:t>
            </a:r>
            <a:endParaRPr lang="cs-CZ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Statistika v </a:t>
            </a:r>
            <a:r>
              <a:rPr lang="cs-CZ" i="1" dirty="0" err="1"/>
              <a:t>kinantropologii</a:t>
            </a:r>
            <a:r>
              <a:rPr lang="cs-CZ" dirty="0"/>
              <a:t>. Brno: Masarykova univerzita, 2014. s. nestránkováno, 31 s. ISBN 978-80-210-7409-5.</a:t>
            </a:r>
            <a:endParaRPr lang="cs-CZ" u="sng" dirty="0">
              <a:hlinkClick r:id="rId5"/>
            </a:endParaRPr>
          </a:p>
          <a:p>
            <a:pPr lvl="1"/>
            <a:r>
              <a:rPr lang="cs-CZ" u="sng" dirty="0">
                <a:hlinkClick r:id="rId5"/>
              </a:rPr>
              <a:t>http://www.fsps.muni.cz/impact/statistika-v-kinantropologii/</a:t>
            </a:r>
            <a:endParaRPr lang="cs-CZ" u="sng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Aplikovaná matematická statistika</a:t>
            </a:r>
            <a:r>
              <a:rPr lang="cs-CZ" dirty="0"/>
              <a:t>. Brno: Masarykova univerzita, 2014. s. nestránkováno, 51 s. ISBN 978-80-210-7427-9.</a:t>
            </a:r>
          </a:p>
          <a:p>
            <a:pPr lvl="1"/>
            <a:r>
              <a:rPr lang="cs-CZ" dirty="0">
                <a:hlinkClick r:id="rId6"/>
              </a:rPr>
              <a:t>http://www.fsps.muni.cz/impact/aplikovana-matematicka-statistika/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72169" y="6488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0. úvod</a:t>
            </a:r>
          </a:p>
        </p:txBody>
      </p:sp>
    </p:spTree>
    <p:extLst>
      <p:ext uri="{BB962C8B-B14F-4D97-AF65-F5344CB8AC3E}">
        <p14:creationId xmlns:p14="http://schemas.microsoft.com/office/powerpoint/2010/main" val="19628746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496957"/>
            <a:ext cx="8610600" cy="1293028"/>
          </a:xfrm>
        </p:spPr>
        <p:txBody>
          <a:bodyPr/>
          <a:lstStyle/>
          <a:p>
            <a:r>
              <a:rPr lang="cs-CZ" dirty="0"/>
              <a:t>Struktura a návrh projektu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717716"/>
              </p:ext>
            </p:extLst>
          </p:nvPr>
        </p:nvGraphicFramePr>
        <p:xfrm>
          <a:off x="315343" y="2099893"/>
          <a:ext cx="8128000" cy="309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92978464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5042351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1. Úvod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2. Syntéza poznatků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3. cíle, výzkumné otázky, (hypotézy)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4. Plán Výzkumu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5. Výsledky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6. Diskuse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7. Závěry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Literatura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1. Úvod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2. Teoretická část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3. cíle, výzkumné otázky, (hypotézy)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4. </a:t>
                      </a:r>
                      <a:r>
                        <a:rPr lang="cs-CZ" sz="1800" cap="all" dirty="0" err="1"/>
                        <a:t>METODIka</a:t>
                      </a:r>
                      <a:endParaRPr lang="cs-CZ" sz="1800" cap="all" dirty="0"/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5. Výsledky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6. Shrnutí a Diskuse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7. Závěry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Seznam zdrojů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00740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8810354" y="6454164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4. Struktura a návrh projektu</a:t>
            </a:r>
          </a:p>
        </p:txBody>
      </p:sp>
    </p:spTree>
    <p:extLst>
      <p:ext uri="{BB962C8B-B14F-4D97-AF65-F5344CB8AC3E}">
        <p14:creationId xmlns:p14="http://schemas.microsoft.com/office/powerpoint/2010/main" val="42716602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4226" y="229543"/>
            <a:ext cx="8610600" cy="1293028"/>
          </a:xfrm>
        </p:spPr>
        <p:txBody>
          <a:bodyPr/>
          <a:lstStyle/>
          <a:p>
            <a:r>
              <a:rPr lang="cs-CZ" dirty="0"/>
              <a:t>Struktura a návrh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0830" y="1440611"/>
            <a:ext cx="10558732" cy="5158597"/>
          </a:xfrm>
        </p:spPr>
        <p:txBody>
          <a:bodyPr>
            <a:normAutofit lnSpcReduction="10000"/>
          </a:bodyPr>
          <a:lstStyle/>
          <a:p>
            <a:pPr marL="1431925" indent="-1431925">
              <a:buNone/>
            </a:pPr>
            <a:r>
              <a:rPr lang="cs-CZ" sz="2500" cap="all" dirty="0"/>
              <a:t>1. Úvod</a:t>
            </a:r>
          </a:p>
          <a:p>
            <a:pPr marL="1431925" indent="-1431925">
              <a:buNone/>
            </a:pPr>
            <a:endParaRPr lang="cs-CZ" sz="1100" cap="all" dirty="0"/>
          </a:p>
          <a:p>
            <a:pPr marL="1431925" indent="-1431925">
              <a:buNone/>
            </a:pPr>
            <a:r>
              <a:rPr lang="cs-CZ" sz="2500" cap="all" dirty="0"/>
              <a:t>2. Syntéza poznatků </a:t>
            </a:r>
          </a:p>
          <a:p>
            <a:r>
              <a:rPr lang="cs-CZ" sz="2300" dirty="0"/>
              <a:t>rešerše</a:t>
            </a:r>
          </a:p>
          <a:p>
            <a:r>
              <a:rPr lang="cs-CZ" sz="2300" dirty="0"/>
              <a:t>historický přehled</a:t>
            </a:r>
          </a:p>
          <a:p>
            <a:r>
              <a:rPr lang="cs-CZ" sz="2300" dirty="0"/>
              <a:t>stav zkoumané problematiky</a:t>
            </a:r>
          </a:p>
          <a:p>
            <a:r>
              <a:rPr lang="cs-CZ" sz="2300" dirty="0"/>
              <a:t>teoretický úvod do problematiky</a:t>
            </a:r>
            <a:endParaRPr lang="cs-CZ" sz="2500" dirty="0"/>
          </a:p>
          <a:p>
            <a:pPr marL="1431925" indent="-1431925">
              <a:buNone/>
            </a:pPr>
            <a:endParaRPr lang="cs-CZ" sz="1000" cap="all" dirty="0"/>
          </a:p>
          <a:p>
            <a:pPr marL="1431925" indent="-1431925">
              <a:buNone/>
            </a:pPr>
            <a:r>
              <a:rPr lang="cs-CZ" sz="2500" cap="all" dirty="0"/>
              <a:t>3. Výzkumný problém, cíle, výzkumné otázky, hypotézy</a:t>
            </a:r>
            <a:r>
              <a:rPr lang="cs-CZ" sz="2500" dirty="0"/>
              <a:t> </a:t>
            </a:r>
          </a:p>
          <a:p>
            <a:r>
              <a:rPr lang="cs-CZ" sz="2300" dirty="0"/>
              <a:t>zdůvodnění, význam a potřeba studie</a:t>
            </a:r>
          </a:p>
          <a:p>
            <a:r>
              <a:rPr lang="cs-CZ" sz="2300" dirty="0"/>
              <a:t>cíl práce</a:t>
            </a:r>
          </a:p>
          <a:p>
            <a:r>
              <a:rPr lang="cs-CZ" sz="2300" dirty="0"/>
              <a:t>výzkumné otázky (hypotézy)</a:t>
            </a:r>
          </a:p>
          <a:p>
            <a:r>
              <a:rPr lang="cs-CZ" sz="2300" dirty="0"/>
              <a:t>vymezení studie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810354" y="6454164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4. Struktura a návrh projektu</a:t>
            </a:r>
          </a:p>
        </p:txBody>
      </p:sp>
    </p:spTree>
    <p:extLst>
      <p:ext uri="{BB962C8B-B14F-4D97-AF65-F5344CB8AC3E}">
        <p14:creationId xmlns:p14="http://schemas.microsoft.com/office/powerpoint/2010/main" val="37633580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4226" y="229543"/>
            <a:ext cx="8610600" cy="1293028"/>
          </a:xfrm>
        </p:spPr>
        <p:txBody>
          <a:bodyPr/>
          <a:lstStyle/>
          <a:p>
            <a:r>
              <a:rPr lang="cs-CZ" dirty="0"/>
              <a:t>Struktura a návrh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0830" y="1440611"/>
            <a:ext cx="10558732" cy="51585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cap="all" dirty="0"/>
              <a:t>4. Plán Výzkumu / Metodika</a:t>
            </a:r>
          </a:p>
          <a:p>
            <a:r>
              <a:rPr lang="cs-CZ" sz="2500" dirty="0"/>
              <a:t>Strategie, výzkumná metodologie</a:t>
            </a:r>
          </a:p>
          <a:p>
            <a:r>
              <a:rPr lang="cs-CZ" sz="2500" dirty="0"/>
              <a:t>Konceptuální rámec</a:t>
            </a:r>
          </a:p>
          <a:p>
            <a:r>
              <a:rPr lang="cs-CZ" sz="2500" dirty="0"/>
              <a:t>Zkoumaný vzorek</a:t>
            </a:r>
          </a:p>
          <a:p>
            <a:r>
              <a:rPr lang="cs-CZ" sz="2500" dirty="0"/>
              <a:t>Sběr dat</a:t>
            </a:r>
          </a:p>
          <a:p>
            <a:r>
              <a:rPr lang="cs-CZ" sz="2500" dirty="0"/>
              <a:t>Měřící nástroje a procedury</a:t>
            </a:r>
          </a:p>
          <a:p>
            <a:r>
              <a:rPr lang="cs-CZ" sz="2500" dirty="0"/>
              <a:t>Analýza dat</a:t>
            </a:r>
          </a:p>
          <a:p>
            <a:r>
              <a:rPr lang="cs-CZ" sz="2500" dirty="0"/>
              <a:t>Zajištění kvality výzkumu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810354" y="6454164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4. Struktura a návrh projektu</a:t>
            </a:r>
          </a:p>
        </p:txBody>
      </p:sp>
    </p:spTree>
    <p:extLst>
      <p:ext uri="{BB962C8B-B14F-4D97-AF65-F5344CB8AC3E}">
        <p14:creationId xmlns:p14="http://schemas.microsoft.com/office/powerpoint/2010/main" val="27307920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4226" y="229543"/>
            <a:ext cx="8610600" cy="1293028"/>
          </a:xfrm>
        </p:spPr>
        <p:txBody>
          <a:bodyPr/>
          <a:lstStyle/>
          <a:p>
            <a:r>
              <a:rPr lang="cs-CZ" dirty="0"/>
              <a:t>Struktura a návrh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0830" y="1440611"/>
            <a:ext cx="10558732" cy="51585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cap="all" dirty="0"/>
              <a:t>5. Výsledky</a:t>
            </a:r>
          </a:p>
          <a:p>
            <a:r>
              <a:rPr lang="cs-CZ" sz="2300" dirty="0"/>
              <a:t>Výpočty – statistické charakteristiky a výsledky statistických postupů, tabulky, grafy</a:t>
            </a:r>
          </a:p>
          <a:p>
            <a:r>
              <a:rPr lang="cs-CZ" sz="2300" dirty="0"/>
              <a:t>Argumentace pro odpovědi na výzkumné otázky, zamítnutí/nezamítnutí hypotéz</a:t>
            </a:r>
          </a:p>
          <a:p>
            <a:pPr marL="0" indent="0">
              <a:buNone/>
            </a:pPr>
            <a:endParaRPr lang="cs-CZ" sz="2500" cap="all" dirty="0"/>
          </a:p>
          <a:p>
            <a:pPr marL="0" indent="0">
              <a:buNone/>
            </a:pPr>
            <a:r>
              <a:rPr lang="cs-CZ" sz="2500" cap="all" dirty="0"/>
              <a:t>6. Diskuse</a:t>
            </a:r>
          </a:p>
          <a:p>
            <a:r>
              <a:rPr lang="cs-CZ" sz="2300" dirty="0"/>
              <a:t>Diskuse výsledků vzhledem k vědecké literatuře</a:t>
            </a:r>
          </a:p>
          <a:p>
            <a:r>
              <a:rPr lang="cs-CZ" sz="2300" dirty="0"/>
              <a:t>Důsledky pro praxi, teorii nebo další výzkum</a:t>
            </a:r>
          </a:p>
          <a:p>
            <a:pPr marL="0" indent="0">
              <a:buNone/>
            </a:pPr>
            <a:endParaRPr lang="cs-CZ" sz="2500" cap="all" dirty="0"/>
          </a:p>
          <a:p>
            <a:pPr marL="0" indent="0">
              <a:buNone/>
            </a:pPr>
            <a:r>
              <a:rPr lang="cs-CZ" sz="2500" cap="all" dirty="0"/>
              <a:t>7. Závěry</a:t>
            </a:r>
          </a:p>
          <a:p>
            <a:r>
              <a:rPr lang="cs-CZ" sz="2300" dirty="0"/>
              <a:t>Doporučení pro další výzkum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810354" y="6454164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4. Struktura a návrh projektu</a:t>
            </a:r>
          </a:p>
        </p:txBody>
      </p:sp>
    </p:spTree>
    <p:extLst>
      <p:ext uri="{BB962C8B-B14F-4D97-AF65-F5344CB8AC3E}">
        <p14:creationId xmlns:p14="http://schemas.microsoft.com/office/powerpoint/2010/main" val="319837732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Kvantitativní, kvalitativní data, nebo obojí?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8023" y="1578634"/>
            <a:ext cx="11792309" cy="4875530"/>
          </a:xfrm>
        </p:spPr>
        <p:txBody>
          <a:bodyPr>
            <a:normAutofit/>
          </a:bodyPr>
          <a:lstStyle/>
          <a:p>
            <a:r>
              <a:rPr lang="cs-CZ" sz="2600" dirty="0"/>
              <a:t>klíčový aspekt plánu a metody. Logika studie - včetně způsobu, jak jsou formulovány výzkumné otázky - jasně kvantitativní, nebo kvalitativní. Pak je zřejmý i plánu výzkumu, výběr respondentů, sběr a analýza dat. </a:t>
            </a:r>
            <a:r>
              <a:rPr lang="cs-CZ" sz="2600" dirty="0">
                <a:solidFill>
                  <a:srgbClr val="00B0F0"/>
                </a:solidFill>
              </a:rPr>
              <a:t>Příklady</a:t>
            </a:r>
          </a:p>
          <a:p>
            <a:r>
              <a:rPr lang="cs-CZ" sz="2600" dirty="0"/>
              <a:t>Někdy lze výzkum provést oběma způsoby, jak volbu provést?</a:t>
            </a:r>
          </a:p>
          <a:p>
            <a:pPr marL="457200" lvl="0" indent="-457200">
              <a:buFont typeface="+mj-lt"/>
              <a:buAutoNum type="arabicPeriod"/>
            </a:pPr>
            <a:endParaRPr lang="cs-CZ" sz="2600" dirty="0"/>
          </a:p>
          <a:p>
            <a:pPr marL="457200" lvl="0" indent="-457200">
              <a:buFont typeface="+mj-lt"/>
              <a:buAutoNum type="arabicPeriod"/>
            </a:pPr>
            <a:r>
              <a:rPr lang="cs-CZ" sz="2600" dirty="0"/>
              <a:t>Z výzkumných otázek se podívejte na typ dat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</p:spTree>
    <p:extLst>
      <p:ext uri="{BB962C8B-B14F-4D97-AF65-F5344CB8AC3E}">
        <p14:creationId xmlns:p14="http://schemas.microsoft.com/office/powerpoint/2010/main" val="1751412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Kvantitativní, kvalitativní data, nebo obojí?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8023" y="1578634"/>
            <a:ext cx="11792309" cy="487553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 startAt="2"/>
            </a:pPr>
            <a:r>
              <a:rPr lang="cs-CZ" sz="2800" dirty="0"/>
              <a:t>Chcete provést standardizované srovnání, kvantifikovat vztahy mezi proměnnými a popsat variabilitu? </a:t>
            </a:r>
            <a:r>
              <a:rPr lang="cs-CZ" sz="2800" dirty="0">
                <a:solidFill>
                  <a:srgbClr val="00B050"/>
                </a:solidFill>
              </a:rPr>
              <a:t>→ kvantitativní metody a data</a:t>
            </a:r>
            <a:r>
              <a:rPr lang="cs-CZ" sz="2800" dirty="0"/>
              <a:t>. Chceme spíše usilovat o podrobnější studium fenoménu nebo situace, se zaměřením na interpretace anebo na procesy? </a:t>
            </a:r>
            <a:r>
              <a:rPr lang="cs-CZ" sz="2800" dirty="0">
                <a:solidFill>
                  <a:srgbClr val="00B050"/>
                </a:solidFill>
              </a:rPr>
              <a:t>→ kvalitativní metody a data</a:t>
            </a:r>
            <a:r>
              <a:rPr lang="cs-CZ" sz="2800" dirty="0"/>
              <a:t>.</a:t>
            </a:r>
          </a:p>
          <a:p>
            <a:pPr marL="457200" lvl="0" indent="-457200">
              <a:buFont typeface="+mj-lt"/>
              <a:buAutoNum type="arabicPeriod" startAt="2"/>
            </a:pPr>
            <a:r>
              <a:rPr lang="cs-CZ" sz="2800" dirty="0"/>
              <a:t>Jaké návrhy nalézáme v literatuře o tématu k této metodologické otázce?</a:t>
            </a:r>
          </a:p>
          <a:p>
            <a:pPr marL="457200" lvl="0" indent="-457200">
              <a:buFont typeface="+mj-lt"/>
              <a:buAutoNum type="arabicPeriod" startAt="2"/>
            </a:pPr>
            <a:r>
              <a:rPr lang="cs-CZ" sz="2800" dirty="0"/>
              <a:t>Jaké jsou praktické důsledky každé alternativy (včetně přístupu k datům)?</a:t>
            </a:r>
          </a:p>
          <a:p>
            <a:pPr marL="457200" lvl="0" indent="-457200">
              <a:buFont typeface="+mj-lt"/>
              <a:buAutoNum type="arabicPeriod" startAt="2"/>
            </a:pPr>
            <a:r>
              <a:rPr lang="cs-CZ" sz="2800" dirty="0"/>
              <a:t>Která cesta vede k většímu poznání?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cs-CZ" sz="2800" dirty="0"/>
              <a:t>Jaký typ výzkumu je nám bližší?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</p:spTree>
    <p:extLst>
      <p:ext uri="{BB962C8B-B14F-4D97-AF65-F5344CB8AC3E}">
        <p14:creationId xmlns:p14="http://schemas.microsoft.com/office/powerpoint/2010/main" val="7696313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Kvantitativní, kvalitativní data?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8023" y="1457864"/>
            <a:ext cx="11792309" cy="4996300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Otázky musí být jasně formulované.</a:t>
            </a:r>
          </a:p>
          <a:p>
            <a:pPr lvl="0"/>
            <a:r>
              <a:rPr lang="cs-CZ" dirty="0"/>
              <a:t>Je vhodné, aby otázky rozhodovaly o povaze dat.</a:t>
            </a:r>
          </a:p>
          <a:p>
            <a:pPr lvl="0"/>
            <a:r>
              <a:rPr lang="cs-CZ" dirty="0"/>
              <a:t>Měřit je užitečné, pokud je to proveditelné a pomůže to.</a:t>
            </a:r>
          </a:p>
          <a:p>
            <a:pPr lvl="0"/>
            <a:r>
              <a:rPr lang="cs-CZ" dirty="0"/>
              <a:t>Jestliže je to zapotřebí, využijeme oba typy dat.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Každý návrh výzkumu musí jasně formulovat, do jaké míry by výzkum měl:</a:t>
            </a:r>
          </a:p>
          <a:p>
            <a:pPr lvl="0"/>
            <a:r>
              <a:rPr lang="cs-CZ" dirty="0"/>
              <a:t>použít kvantitativní data,</a:t>
            </a:r>
          </a:p>
          <a:p>
            <a:pPr lvl="0"/>
            <a:r>
              <a:rPr lang="cs-CZ" dirty="0"/>
              <a:t>použít kvalitativní data,</a:t>
            </a:r>
          </a:p>
          <a:p>
            <a:pPr lvl="0"/>
            <a:r>
              <a:rPr lang="cs-CZ" dirty="0"/>
              <a:t>kombinovat oba typy metod a dat.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Budou-li se kombinovat oba přístupy, pak musí být jasné, jaké výzkumné otázky budou vyžadovat kvantitativní data, jaké kvalitativní data a jaké oba typy dat</a:t>
            </a:r>
          </a:p>
          <a:p>
            <a:pPr lvl="0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</p:spTree>
    <p:extLst>
      <p:ext uri="{BB962C8B-B14F-4D97-AF65-F5344CB8AC3E}">
        <p14:creationId xmlns:p14="http://schemas.microsoft.com/office/powerpoint/2010/main" val="27965232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Kvantitativní, kvalitativní data?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8023" y="1457864"/>
            <a:ext cx="11792309" cy="4996300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Srovnání obou přístupů:</a:t>
            </a:r>
          </a:p>
          <a:p>
            <a:r>
              <a:rPr lang="cs-CZ" dirty="0"/>
              <a:t>s. 16-22</a:t>
            </a:r>
          </a:p>
          <a:p>
            <a:r>
              <a:rPr lang="cs-CZ" sz="2400" dirty="0">
                <a:hlinkClick r:id="rId2"/>
              </a:rPr>
              <a:t>http://www.fsps.muni.cz/impact/knihovna/metodologie-vyzkumne-prace/</a:t>
            </a:r>
            <a:endParaRPr lang="cs-CZ" sz="2400" dirty="0"/>
          </a:p>
          <a:p>
            <a:pPr lvl="0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</p:spTree>
    <p:extLst>
      <p:ext uri="{BB962C8B-B14F-4D97-AF65-F5344CB8AC3E}">
        <p14:creationId xmlns:p14="http://schemas.microsoft.com/office/powerpoint/2010/main" val="34076709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Kvantitativní, kvalitativní data?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50498" y="1883435"/>
            <a:ext cx="7021901" cy="6987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sz="2800" dirty="0"/>
              <a:t>Rozhodnutí o postupu, metodologii</a:t>
            </a:r>
            <a:r>
              <a:rPr lang="en-GB" sz="2800" dirty="0"/>
              <a:t>.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85800" y="2590800"/>
            <a:ext cx="38100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cs-CZ" altLang="cs-CZ" sz="3200" dirty="0"/>
              <a:t>Kvantitativní:</a:t>
            </a:r>
            <a:endParaRPr lang="en-GB" altLang="cs-CZ" sz="3200" dirty="0"/>
          </a:p>
          <a:p>
            <a:r>
              <a:rPr lang="cs-CZ" altLang="cs-CZ" dirty="0"/>
              <a:t>Šetření</a:t>
            </a:r>
            <a:endParaRPr lang="en-GB" altLang="cs-CZ" dirty="0"/>
          </a:p>
          <a:p>
            <a:r>
              <a:rPr lang="cs-CZ" altLang="cs-CZ" dirty="0"/>
              <a:t>Úplný výběr</a:t>
            </a:r>
            <a:endParaRPr lang="en-GB" altLang="cs-CZ" dirty="0"/>
          </a:p>
          <a:p>
            <a:r>
              <a:rPr lang="en-GB" altLang="cs-CZ" dirty="0"/>
              <a:t>Experiment</a:t>
            </a:r>
          </a:p>
          <a:p>
            <a:r>
              <a:rPr lang="cs-CZ" altLang="cs-CZ" dirty="0"/>
              <a:t>Obsahová analýza</a:t>
            </a:r>
            <a:endParaRPr lang="en-GB" altLang="cs-CZ" sz="3200" dirty="0"/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4639574" y="2582174"/>
            <a:ext cx="5876026" cy="35814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cs-CZ" altLang="cs-CZ" sz="3200" dirty="0"/>
              <a:t>Kvalitativní:</a:t>
            </a:r>
            <a:endParaRPr lang="en-GB" altLang="cs-CZ" sz="3200" dirty="0"/>
          </a:p>
          <a:p>
            <a:r>
              <a:rPr lang="en-GB" altLang="cs-CZ" sz="2400" dirty="0"/>
              <a:t>Participant</a:t>
            </a:r>
            <a:r>
              <a:rPr lang="cs-CZ" altLang="cs-CZ" sz="2400" dirty="0"/>
              <a:t>ní pozorování</a:t>
            </a:r>
            <a:r>
              <a:rPr lang="en-GB" altLang="cs-CZ" sz="2400" dirty="0"/>
              <a:t> (</a:t>
            </a:r>
            <a:r>
              <a:rPr lang="cs-CZ" altLang="cs-CZ" sz="2400" dirty="0"/>
              <a:t>skryté</a:t>
            </a:r>
            <a:r>
              <a:rPr lang="en-GB" altLang="cs-CZ" sz="2400" dirty="0"/>
              <a:t>)</a:t>
            </a:r>
          </a:p>
          <a:p>
            <a:r>
              <a:rPr lang="en-GB" altLang="cs-CZ" sz="2400" dirty="0"/>
              <a:t>Semi-</a:t>
            </a:r>
            <a:r>
              <a:rPr lang="en-GB" altLang="cs-CZ" sz="2400" dirty="0" err="1"/>
              <a:t>stru</a:t>
            </a:r>
            <a:r>
              <a:rPr lang="cs-CZ" altLang="cs-CZ" sz="2400" dirty="0"/>
              <a:t>k</a:t>
            </a:r>
            <a:r>
              <a:rPr lang="en-GB" altLang="cs-CZ" sz="2400" dirty="0"/>
              <a:t>tur</a:t>
            </a:r>
            <a:r>
              <a:rPr lang="cs-CZ" altLang="cs-CZ" sz="2400" dirty="0" err="1"/>
              <a:t>ované</a:t>
            </a:r>
            <a:r>
              <a:rPr lang="en-GB" altLang="cs-CZ" sz="2400" dirty="0"/>
              <a:t> </a:t>
            </a:r>
            <a:r>
              <a:rPr lang="cs-CZ" altLang="cs-CZ" sz="2400" dirty="0"/>
              <a:t>i</a:t>
            </a:r>
            <a:r>
              <a:rPr lang="en-GB" altLang="cs-CZ" sz="2400" dirty="0" err="1"/>
              <a:t>nterviews</a:t>
            </a:r>
            <a:endParaRPr lang="en-GB" altLang="cs-CZ" sz="2400" dirty="0"/>
          </a:p>
          <a:p>
            <a:r>
              <a:rPr lang="en-GB" altLang="cs-CZ" sz="2400" dirty="0" err="1"/>
              <a:t>Etnogra</a:t>
            </a:r>
            <a:r>
              <a:rPr lang="cs-CZ" altLang="cs-CZ" sz="2400" dirty="0" err="1"/>
              <a:t>fie</a:t>
            </a:r>
            <a:endParaRPr lang="en-GB" altLang="cs-CZ" sz="2400" dirty="0"/>
          </a:p>
          <a:p>
            <a:pPr>
              <a:buFontTx/>
              <a:buNone/>
            </a:pPr>
            <a:endParaRPr lang="en-GB" altLang="cs-CZ" dirty="0"/>
          </a:p>
          <a:p>
            <a:endParaRPr lang="en-GB" altLang="cs-CZ" dirty="0"/>
          </a:p>
          <a:p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4968927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527540" y="151903"/>
            <a:ext cx="9099430" cy="935026"/>
          </a:xfrm>
        </p:spPr>
        <p:txBody>
          <a:bodyPr/>
          <a:lstStyle/>
          <a:p>
            <a:r>
              <a:rPr lang="cs-CZ" dirty="0"/>
              <a:t>Výběr respondentů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46649" y="612482"/>
            <a:ext cx="11928051" cy="53672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 </a:t>
            </a:r>
            <a:r>
              <a:rPr lang="cs-CZ" sz="2400" cap="non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kvantitativním 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výzkumu může být vzorek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náhodný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 (v případě, že je důležitá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reprezentativnost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), nebo </a:t>
            </a:r>
            <a:r>
              <a:rPr lang="cs-CZ" sz="2400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záměrný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 (pokud je například cílem výzkumu studovat vztah mezi proměnnými).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 </a:t>
            </a:r>
            <a:r>
              <a:rPr lang="cs-CZ" sz="2400" cap="non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kvalitativním 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výzkumu je užíváno mnoho různých strategií pro výběr vzorku (maximální homogennost i variace, kritický případ, typický případ). </a:t>
            </a:r>
          </a:p>
          <a:p>
            <a:pPr algn="l">
              <a:spcBef>
                <a:spcPts val="1000"/>
              </a:spcBef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l">
              <a:spcBef>
                <a:spcPts val="1000"/>
              </a:spcBef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Výběr respondentů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je část procesu výzkumu,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je v souhlasu s logikou studie a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je popsán plán výběru</a:t>
            </a:r>
          </a:p>
          <a:p>
            <a:pPr algn="l">
              <a:spcBef>
                <a:spcPts val="1000"/>
              </a:spcBef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5063706" y="3185716"/>
          <a:ext cx="7128294" cy="279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147">
                  <a:extLst>
                    <a:ext uri="{9D8B030D-6E8A-4147-A177-3AD203B41FA5}">
                      <a16:colId xmlns:a16="http://schemas.microsoft.com/office/drawing/2014/main" val="935342576"/>
                    </a:ext>
                  </a:extLst>
                </a:gridCol>
                <a:gridCol w="3564147">
                  <a:extLst>
                    <a:ext uri="{9D8B030D-6E8A-4147-A177-3AD203B41FA5}">
                      <a16:colId xmlns:a16="http://schemas.microsoft.com/office/drawing/2014/main" val="1084236872"/>
                    </a:ext>
                  </a:extLst>
                </a:gridCol>
              </a:tblGrid>
              <a:tr h="2340817">
                <a:tc>
                  <a:txBody>
                    <a:bodyPr/>
                    <a:lstStyle/>
                    <a:p>
                      <a:pPr algn="l">
                        <a:spcBef>
                          <a:spcPts val="1000"/>
                        </a:spcBef>
                      </a:pPr>
                      <a:r>
                        <a:rPr lang="cs-CZ" sz="1800" b="1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Studie kvantitativní:</a:t>
                      </a:r>
                    </a:p>
                    <a:p>
                      <a:pPr marL="285750" lvl="0" indent="-285750" algn="l"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strategie výběru u vzorku, zvláště pokud je účelový nebo reprezentativní (či oboje),</a:t>
                      </a:r>
                    </a:p>
                    <a:p>
                      <a:pPr marL="285750" lvl="0" indent="-285750" algn="l"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jaké budou cíle v souvislosti s zobecněním výsledků;</a:t>
                      </a:r>
                    </a:p>
                    <a:p>
                      <a:pPr marL="285750" lvl="0" indent="-285750" algn="l"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jakou bude mít vzorek velikost;</a:t>
                      </a:r>
                    </a:p>
                    <a:p>
                      <a:pPr marL="285750" lvl="0" indent="-285750" algn="l"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jak bude vybírán.</a:t>
                      </a:r>
                      <a:endParaRPr lang="cs-CZ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Studie kvalitativní: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strategii výběru vzorku, včetně záměru, který se týká možného zobecnění výsledků;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velikost navrhovaného vzorku;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jak bude výzkumný vzorek vybrán.</a:t>
                      </a:r>
                    </a:p>
                    <a:p>
                      <a:endParaRPr lang="cs-CZ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64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9134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Pokyny k vypracování závěrečných prací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Předpisy, pokyny</a:t>
            </a:r>
            <a:endParaRPr lang="cs-CZ" dirty="0">
              <a:hlinkClick r:id="rId2"/>
            </a:endParaRPr>
          </a:p>
          <a:p>
            <a:pPr lvl="1"/>
            <a:r>
              <a:rPr lang="cs-CZ" dirty="0">
                <a:hlinkClick r:id="rId2"/>
              </a:rPr>
              <a:t>https://www.fsps.muni.cz/studenti/bc-a-nmgr-studium/zaverecna-prace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Směrnice děkana </a:t>
            </a:r>
            <a:r>
              <a:rPr lang="cs-CZ" dirty="0" err="1"/>
              <a:t>FSpS</a:t>
            </a:r>
            <a:r>
              <a:rPr lang="cs-CZ" dirty="0"/>
              <a:t> č. 2/2020 </a:t>
            </a:r>
            <a:r>
              <a:rPr lang="cs-CZ" dirty="0">
                <a:hlinkClick r:id="rId3"/>
              </a:rPr>
              <a:t>Závěrečná práce a státní závěrečná zkouška</a:t>
            </a:r>
            <a:r>
              <a:rPr lang="cs-CZ" dirty="0"/>
              <a:t> v Bc. a </a:t>
            </a:r>
            <a:r>
              <a:rPr lang="cs-CZ" dirty="0" err="1"/>
              <a:t>NMgr</a:t>
            </a:r>
            <a:r>
              <a:rPr lang="cs-CZ" dirty="0"/>
              <a:t>. studiu (účinné od 1.10.2020)</a:t>
            </a:r>
          </a:p>
          <a:p>
            <a:r>
              <a:rPr lang="cs-CZ" dirty="0"/>
              <a:t>Opatření děkana </a:t>
            </a:r>
            <a:r>
              <a:rPr lang="cs-CZ" dirty="0" err="1"/>
              <a:t>FSpS</a:t>
            </a:r>
            <a:r>
              <a:rPr lang="cs-CZ" dirty="0"/>
              <a:t> č. 17/2020 </a:t>
            </a:r>
            <a:r>
              <a:rPr lang="cs-CZ" dirty="0">
                <a:hlinkClick r:id="rId4"/>
              </a:rPr>
              <a:t>Vedoucí a oponenti závěrečných prací</a:t>
            </a:r>
            <a:endParaRPr lang="cs-CZ" dirty="0"/>
          </a:p>
          <a:p>
            <a:r>
              <a:rPr lang="cs-CZ" dirty="0"/>
              <a:t>Směrnice děkana </a:t>
            </a:r>
            <a:r>
              <a:rPr lang="cs-CZ" dirty="0" err="1"/>
              <a:t>FSpS</a:t>
            </a:r>
            <a:r>
              <a:rPr lang="cs-CZ" dirty="0"/>
              <a:t> č. 3/2020 </a:t>
            </a:r>
            <a:r>
              <a:rPr lang="cs-CZ" dirty="0">
                <a:hlinkClick r:id="rId5"/>
              </a:rPr>
              <a:t>Pokyny k </a:t>
            </a:r>
            <a:r>
              <a:rPr lang="cs-CZ" dirty="0" err="1">
                <a:hlinkClick r:id="rId5"/>
              </a:rPr>
              <a:t>vypracovani</a:t>
            </a:r>
            <a:r>
              <a:rPr lang="cs-CZ" dirty="0">
                <a:hlinkClick r:id="rId5"/>
              </a:rPr>
              <a:t> závěrečných prací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72169" y="6488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0. úvod</a:t>
            </a:r>
          </a:p>
        </p:txBody>
      </p:sp>
    </p:spTree>
    <p:extLst>
      <p:ext uri="{BB962C8B-B14F-4D97-AF65-F5344CB8AC3E}">
        <p14:creationId xmlns:p14="http://schemas.microsoft.com/office/powerpoint/2010/main" val="11919257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Výběr respondentů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46649" y="1362974"/>
            <a:ext cx="11928051" cy="509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Dostupnost subjektů, objektů,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komunity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týmu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, do</a:t>
            </a:r>
            <a:r>
              <a:rPr lang="cs-CZ" altLang="cs-CZ" sz="28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kumentů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atd.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altLang="cs-CZ" sz="28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Přístup není vždy možný,  </a:t>
            </a:r>
            <a:r>
              <a:rPr lang="cs-CZ" altLang="cs-CZ" sz="28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gate-keepers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altLang="cs-CZ" sz="28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Získání reprezentativního vzorku (je to možné?)</a:t>
            </a:r>
          </a:p>
          <a:p>
            <a:pPr algn="l">
              <a:spcBef>
                <a:spcPts val="1000"/>
              </a:spcBef>
            </a:pPr>
            <a:endParaRPr lang="cs-CZ" sz="28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Velikost výzkumného vzorku je většinou funkcí účelu studie, dostupnosti a praktických omezení. 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Pokud jde o případovou studii, pak je nutné zdůvodnit volbu případu i základ vzorkování uvnitř případu.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altLang="cs-CZ" sz="2600" cap="none" dirty="0"/>
          </a:p>
        </p:txBody>
      </p:sp>
    </p:spTree>
    <p:extLst>
      <p:ext uri="{BB962C8B-B14F-4D97-AF65-F5344CB8AC3E}">
        <p14:creationId xmlns:p14="http://schemas.microsoft.com/office/powerpoint/2010/main" val="384108789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Provedení designu - sběr dat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Každá metoda má jiný způsob, jak získat data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spcBef>
                <a:spcPts val="1000"/>
              </a:spcBef>
            </a:pPr>
            <a:r>
              <a:rPr lang="cs-CZ" sz="2500" b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Kvantitativní data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Nástroje - dotazníky, standardizované měřicí instrumenty, ad hoc hodnotící škály nebo pozorovací formuláře.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Použít existující měřicí nástroj nebo vyvíjet vlastní měřicí nástroj, (nebo jeho část)?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Jedna z těchto možností, nebo obě jsou přípustné a závisí to na dané studii. Každá alternativa má implikace pro to, co je nutné do návrhu výzkumu zařadit.</a:t>
            </a:r>
          </a:p>
          <a:p>
            <a:pPr lvl="0" algn="l">
              <a:spcBef>
                <a:spcPts val="1000"/>
              </a:spcBef>
            </a:pPr>
            <a:r>
              <a:rPr 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existující nástroj - </a:t>
            </a: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uvést krátkou historii jeho vzniku, jeho použití ve výzkumu a jeho psychometrické charakteristiky.</a:t>
            </a:r>
          </a:p>
          <a:p>
            <a:pPr lvl="0" algn="l">
              <a:spcBef>
                <a:spcPts val="1000"/>
              </a:spcBef>
            </a:pPr>
            <a:r>
              <a:rPr 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vlastní nástroj – </a:t>
            </a: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uvést náčrt, v jakých krocích se to uskuteční, přičemž zmíníme také způsob ověření nástroje.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61167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000"/>
              </a:spcBef>
            </a:pPr>
            <a:r>
              <a:rPr lang="cs-CZ" sz="2500" b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Kvalitativní data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Obtížnější, řada možností</a:t>
            </a:r>
          </a:p>
          <a:p>
            <a:pPr marL="342900" lvl="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Jestliže budou provedeny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, jaký typ rozhovoru, a především jaký stupeň strukturovanosti se použije? Jestliže se bude postupovat </a:t>
            </a:r>
            <a:r>
              <a:rPr lang="cs-CZ" sz="24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standardizovaně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, jak bude nástroj připravován a testován (pokud to je vhodné)?</a:t>
            </a:r>
          </a:p>
          <a:p>
            <a:pPr marL="342900" lvl="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Stejně uvažujeme u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pozorování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: Jaký stupeň strukturovanosti a standardizace předpokládáme? Jak budou použité formuláře nebo návody připravovány a testovány?</a:t>
            </a:r>
          </a:p>
          <a:p>
            <a:pPr marL="342900" lvl="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Použijí-li se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dokumenty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, které a jak? Uvedeme způsob výběru a úvahy o možnosti přístupu?</a:t>
            </a:r>
          </a:p>
          <a:p>
            <a:pPr marL="342900" lvl="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Budou-li využity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deníky, zápisky, zprávy 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nebo jiný kvalitativní materiál, jak bude organizován jejich sběr a případné výběr? Jaké pokyny budou dány participantům v případě deníků, zápisků a zpráv o kritických událostech?</a:t>
            </a:r>
          </a:p>
        </p:txBody>
      </p:sp>
    </p:spTree>
    <p:extLst>
      <p:ext uri="{BB962C8B-B14F-4D97-AF65-F5344CB8AC3E}">
        <p14:creationId xmlns:p14="http://schemas.microsoft.com/office/powerpoint/2010/main" val="3449710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Analýza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Analýza </a:t>
            </a:r>
            <a:r>
              <a:rPr lang="cs-CZ" sz="2300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kvantitativních </a:t>
            </a: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dat probíhá pomocí statistiky – zaběhnuté a zdokumentované techniky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Analýza </a:t>
            </a:r>
            <a:r>
              <a:rPr lang="cs-CZ" sz="2300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kvalitativních </a:t>
            </a: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dat – dynamické vývoj, existuje pestré přístupy a možnosti, jak postupovat, např. kódování</a:t>
            </a:r>
          </a:p>
          <a:p>
            <a:pPr algn="l">
              <a:spcBef>
                <a:spcPts val="1000"/>
              </a:spcBef>
            </a:pPr>
            <a:endParaRPr lang="cs-CZ" sz="23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V návrhu projektu - na obecné úrovni vymezit, jakou analytickou techniku lze použít, včetně počítačových programů, budou-li při analýze nějaké použity.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Analýza dat je oblastí, kde musí student vyhledat radu experta, protože zde hraje velkou roli úroveň metodologické kvalifikace (např. mnohonásobná regrese nebo zakotvená teorie).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přípustné, aby studenti neměli technickou zběhlost ve stadiu přípravy návrhu, před z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ahájením výzkumu. Student získá tuto zběhlost až během výzkumu a má ji demonstrovat po dokončení výzkumu. Je dobré, jestliže student získá technickou zběhlost již před započetím výzkumu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</a:t>
            </a:r>
            <a:endParaRPr lang="cs-CZ" sz="2400" cap="none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9613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Varianty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Převzato z </a:t>
            </a:r>
            <a:r>
              <a:rPr lang="cs-CZ" dirty="0">
                <a:hlinkClick r:id="rId2"/>
              </a:rPr>
              <a:t>http://web.ftvs.cuni.cz/hendl/metodologie/typy_vyzkumu.htm</a:t>
            </a:r>
            <a:endParaRPr lang="cs-CZ" dirty="0"/>
          </a:p>
          <a:p>
            <a:r>
              <a:rPr lang="cs-CZ" dirty="0"/>
              <a:t>Neexistuje úplně jednotná terminologie pro označování metodologie</a:t>
            </a:r>
          </a:p>
          <a:p>
            <a:r>
              <a:rPr lang="cs-CZ" dirty="0"/>
              <a:t>Seznam 20 typů identifikovaných metodologií spolu s jejich charakteristiko</a:t>
            </a:r>
          </a:p>
          <a:p>
            <a:r>
              <a:rPr lang="cs-CZ" dirty="0"/>
              <a:t>V jedné výzkumné práci se mohou navíc uplatnit dvě nebo více metodologií najednou</a:t>
            </a:r>
          </a:p>
          <a:p>
            <a:r>
              <a:rPr lang="cs-CZ" dirty="0"/>
              <a:t>Názvy metodologií se liší v různých vědních oborech</a:t>
            </a:r>
          </a:p>
          <a:p>
            <a:r>
              <a:rPr lang="cs-CZ" dirty="0"/>
              <a:t>Uvedené varianty se skutečně používají v praxi vědeckého zkoumání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41984139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 typ: Metodologická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185934"/>
            <a:ext cx="10820400" cy="402412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Tyto studie zkoumají nové přístupy (metody) a jejich potenciální přednosti proti současným přístupům (metodám). Obsah studie může tvořit měření, pozorování, organizování, zobrazování a komunikaci. takové studie často využívají vývojové nebo evaluační procedury.</a:t>
            </a:r>
          </a:p>
          <a:p>
            <a:pPr marL="0" indent="0">
              <a:buNone/>
            </a:pPr>
            <a:r>
              <a:rPr lang="cs-CZ" dirty="0"/>
              <a:t>Příklad: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err="1"/>
              <a:t>Metaanalýza</a:t>
            </a:r>
            <a:r>
              <a:rPr lang="cs-CZ" dirty="0"/>
              <a:t> klinických pokusů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Longitudinální versus průřezové studie věkových kohort při zkoumání vývoje osobnosti.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Návrh nové procedury měření.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67086821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2. typ: Případová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2194560"/>
            <a:ext cx="10820400" cy="402412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Rozbor stavu, vývoje a interakcí s prostředím jednoho nebo více jedinců, skupin, komunit a institucí, operačních jednotek, ale i programů, které se pozorují, dokumentují a analyzují, aby se popsaly a vysvětlily jejich stavy a vztahy k interním a externím ovlivňujícím faktorům.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Tréninkový deník vybraného sportovce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Management sportovního klubu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Obnovení a vývoj Sokola po roce 1989.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421994476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 typ: Komparace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Zkoumají se dvě nebo více existujících situací, aby se zjistily typy, stupeň a příčina jejich podobnosti a rozdílnosti.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Kurikula, které se vyučují na vysokých školách </a:t>
            </a:r>
            <a:r>
              <a:rPr lang="cs-CZ" dirty="0" err="1"/>
              <a:t>kinantropologického</a:t>
            </a:r>
            <a:r>
              <a:rPr lang="cs-CZ" dirty="0"/>
              <a:t> typu v různých zemích.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Komparace výuky tělesné výchovy na běžné základní škole a na alternativní základní škole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Komparace úrovně výbušné síly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88549037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9019" y="764373"/>
            <a:ext cx="9867181" cy="1293028"/>
          </a:xfrm>
        </p:spPr>
        <p:txBody>
          <a:bodyPr/>
          <a:lstStyle/>
          <a:p>
            <a:r>
              <a:rPr lang="cs-CZ" b="1" dirty="0"/>
              <a:t>4. typ: Korelačně-prediktivní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Studují se korelace mezi určitými fenomény (proměnnými) a provádí interpretace vztahů. Tyto studie zahrnují určení, kolik variace v závisle proměnné je vysvětleno variací jedné nebo více nezávislých ovlivňujících faktorů. Zjištěných vztahů se využívá pro provádění predikce.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Vztah mezi velikostí rodiny a věkem jejich členů k rozsahu využívání zdravotnických služeb.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Vztah mezi </a:t>
            </a:r>
            <a:r>
              <a:rPr lang="cs-CZ" dirty="0" err="1"/>
              <a:t>socio</a:t>
            </a:r>
            <a:r>
              <a:rPr lang="cs-CZ" dirty="0"/>
              <a:t>-demografickými parametry rodičů a způsobem a intenzitou pohybových aktivit jejich dětí.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laterality dolních končetin na provedení základních skoků klasického tance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214872825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5. typ: Experiment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Jedna nebo více nezávisle proměnných se cíleně manipulují a pozoruje se efekt na cílovou (závisle) proměnnou. Výsledky se vysvětlují pomocí nějaké teorie nebo se tato teorie testuje. Uplatňuje se randomizace do skupin (např. do skupin s intervencí a bez intervence).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Redukce úzkosti pomocí pohybového programu.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Efektivita terapeutických postupů.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Zvýšení síly a vytrvalosti u seniorů na základě 3 měsíční intervence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924783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1570003"/>
            <a:ext cx="10820400" cy="48998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/>
              <a:t>VĚDA</a:t>
            </a:r>
          </a:p>
          <a:p>
            <a:r>
              <a:rPr lang="cs-CZ" altLang="cs-CZ" sz="2500" dirty="0"/>
              <a:t>Utříděný soubor poznatků v dané oblasti</a:t>
            </a:r>
          </a:p>
          <a:p>
            <a:r>
              <a:rPr lang="cs-CZ" altLang="cs-CZ" sz="2500" dirty="0"/>
              <a:t>Systematické a organizované získávání informací</a:t>
            </a:r>
          </a:p>
          <a:p>
            <a:pPr marL="0" indent="0">
              <a:buNone/>
            </a:pPr>
            <a:endParaRPr lang="cs-CZ" altLang="cs-CZ" sz="2500" dirty="0"/>
          </a:p>
          <a:p>
            <a:pPr marL="0" indent="0">
              <a:buNone/>
            </a:pPr>
            <a:r>
              <a:rPr lang="cs-CZ" sz="2500" b="1" dirty="0"/>
              <a:t>Cíle vědy </a:t>
            </a:r>
            <a:r>
              <a:rPr lang="cs-CZ" sz="2500" dirty="0"/>
              <a:t>jsou:</a:t>
            </a:r>
          </a:p>
          <a:p>
            <a:pPr lvl="0"/>
            <a:r>
              <a:rPr lang="cs-CZ" sz="2500" dirty="0"/>
              <a:t>deskripce (popis)</a:t>
            </a:r>
          </a:p>
          <a:p>
            <a:pPr lvl="0"/>
            <a:r>
              <a:rPr lang="cs-CZ" sz="2500" dirty="0"/>
              <a:t>explanace (vysvětlení)</a:t>
            </a:r>
          </a:p>
          <a:p>
            <a:pPr lvl="0"/>
            <a:r>
              <a:rPr lang="cs-CZ" sz="2500" dirty="0"/>
              <a:t>predikace (předpověď)</a:t>
            </a:r>
          </a:p>
          <a:p>
            <a:pPr lvl="0"/>
            <a:r>
              <a:rPr lang="cs-CZ" sz="2500" dirty="0"/>
              <a:t>pochopení událostí</a:t>
            </a:r>
          </a:p>
          <a:p>
            <a:pPr lvl="0"/>
            <a:r>
              <a:rPr lang="cs-CZ" sz="2500" dirty="0"/>
              <a:t>řízení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3705" y="3070290"/>
            <a:ext cx="7131885" cy="379543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290971192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6. typ: Evaluace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Předpokládá se, že se provádí nějaký program nebo projekt určitým způsobem a s určitými cíli. Výzkum je zaměřen na popis aktuálního průběhu a určení toho, zda se daných cílů dosahuje a které další efekty jsou přítomny. Existuje mnoho modelů evaluačního výzkumu (</a:t>
            </a:r>
            <a:r>
              <a:rPr lang="cs-CZ" dirty="0" err="1"/>
              <a:t>Hendl</a:t>
            </a:r>
            <a:r>
              <a:rPr lang="cs-CZ" dirty="0"/>
              <a:t>, 1999).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Evaluace sebeobranných modelových situací pro osoby na vozíku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protidrogového programu.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Evaluace moderních přístupů a metod v angličtině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26439960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7. typ: Vývojové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Zkoumání změn v čase jednoho nebo několika veličin nebo fenoménů.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Vývojové trendy v tréninku síly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Vývoj schopností se písemně vyjadřovat.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Analýza vybraných faktorů ovlivňujících léčbu nemoci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10497895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8. typ: Analýza trendů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Zkoumají se fenomény, které se mění v čase, aby se identifikoval směr a velikost trendu, provádí se interpretace a predikce.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Vývoj rekordních výsledků v dané disciplíně.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Finanční analýza vybraného sportovního klubu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71703778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9. typ: Dotazování na postoje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 se, popisuje se a interpretuje chování, názory a intence specifické skupiny lidí.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Stravovací preference hospitalizovaných jedinců podle rodu, věku a regionu.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Politické a sociální názory učitelů tělesné výchovy.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vybraných faktorů na návštěvnost nejvyšší fotbalové soutěže v České republice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41984194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10. typ: Stav (status)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 se reprezentativní nebo specifikovaná skupina, aby se zjistily charakteristiky objektu pozorování.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Prevence nadváhy a obezity u žáků na prvním stupni ZŠ z pohledu učitelů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Zaměstnanost specifikované skupiny obyvatel.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Vzdělání, povinnosti, aktivity a vnímání stavu trenérů mládežnických družstev.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80372054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11. typ: Explorace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Zkoumání relativně neznámé oblasti za účelem vyhledání nebo podrobnějšího popsání objektů nebo fenoménů obvykle s cílem jim lépe porozumět.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Charakteristika jazykového projevu v definované komunitě sportovců.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Smysl života u studentů </a:t>
            </a:r>
            <a:r>
              <a:rPr lang="cs-CZ" dirty="0" err="1"/>
              <a:t>FSpS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Hejného metoda výuky matematiky a její sociální aspekt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55096867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12. typ: Historická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Jedinci, instituce, komunity a aktivity se zkoumají s cílem rekonstruovat přesně a nestranně minulost, pokusit se o interpretaci a vliv na současnost nebo testovat určitou hypotézu..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myšlenek </a:t>
            </a:r>
            <a:r>
              <a:rPr lang="cs-CZ" dirty="0" err="1"/>
              <a:t>Coubertina</a:t>
            </a:r>
            <a:r>
              <a:rPr lang="cs-CZ" dirty="0"/>
              <a:t> na vývoj olympijského hnutí.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Původ a status sokolského hnutí.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K problematice výuky biologie na ZŠ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54652047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13. typ: Modelování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Návrh systému, který představuje zobrazení přirozeného systému do systému umělého. Zahrnuje zkoumání adekvátnosti modelu a jeho využití pro zkoumání přirozeného systému.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Biomechanické modely pro zkoumání pohybu lidského těla.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Matematické modely pro zkoumání ekonomických systémů.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Pokročilé metody síťové analýzy pro modelování tréninku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50177323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14. typ: Návrh a demonstrace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Návrh, popis a zdůvodnění nových systémů v ekonomice, školství nebo ve zdravotnictví, návrh výchovných programů, instrukčních materiálů, způsobu monitorování nemocnosti, návrhy terapií, návrh obecného typu tréninkového plánu atd.. Tento typ je doprovázen minimálně formativní evaluací.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Návrh kurikula pohybové výchovy pro děti od jednoho do tří let.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Návrh tréninku s cílem zvýšit výbušnou sílu pro určitý typ sportu a sportovce.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Analýza kondiční přípravy reprezentace ve atletice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01025067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15. typ: Meta-analýza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Procedura pro kombinování výsledků výzkumu o měřených veličinách nejistého typu, pochopení jejich variace a určení možné průměrné velikosti efektu. Získá se zpracováním výsledků z příslušné literatury a testováním hypotéz.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pohybových aktivit na zdraví.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Hodnocení a zkoumání výsledků posuzování určité terapie různými týmy.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Metody meta-analýzy v onkologickém výzkumu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618980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1682148"/>
            <a:ext cx="10820400" cy="45288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sz="2500" b="1" dirty="0"/>
              <a:t>VÝZKUM</a:t>
            </a:r>
          </a:p>
          <a:p>
            <a:r>
              <a:rPr lang="en-US" altLang="cs-CZ" sz="2500" dirty="0"/>
              <a:t>Systematic</a:t>
            </a:r>
            <a:r>
              <a:rPr lang="cs-CZ" altLang="cs-CZ" sz="2500" dirty="0" err="1"/>
              <a:t>ký</a:t>
            </a:r>
            <a:r>
              <a:rPr lang="en-US" altLang="cs-CZ" sz="2500" dirty="0"/>
              <a:t> </a:t>
            </a:r>
            <a:r>
              <a:rPr lang="en-US" altLang="cs-CZ" sz="2500" dirty="0" err="1"/>
              <a:t>proces</a:t>
            </a:r>
            <a:r>
              <a:rPr lang="en-US" altLang="cs-CZ" sz="2500" dirty="0"/>
              <a:t> </a:t>
            </a:r>
            <a:r>
              <a:rPr lang="cs-CZ" altLang="cs-CZ" sz="2500" dirty="0"/>
              <a:t>řešení problémů</a:t>
            </a:r>
            <a:endParaRPr lang="en-US" altLang="cs-CZ" sz="2500" dirty="0"/>
          </a:p>
          <a:p>
            <a:r>
              <a:rPr lang="en-US" altLang="cs-CZ" sz="2700" dirty="0">
                <a:latin typeface="+mj-lt"/>
              </a:rPr>
              <a:t>Systematic</a:t>
            </a:r>
            <a:r>
              <a:rPr lang="cs-CZ" altLang="cs-CZ" sz="2700" dirty="0" err="1">
                <a:latin typeface="+mj-lt"/>
              </a:rPr>
              <a:t>ký</a:t>
            </a:r>
            <a:r>
              <a:rPr lang="en-US" altLang="cs-CZ" sz="2700" dirty="0">
                <a:latin typeface="+mj-lt"/>
              </a:rPr>
              <a:t> </a:t>
            </a:r>
            <a:r>
              <a:rPr lang="en-US" altLang="cs-CZ" sz="2700" dirty="0" err="1">
                <a:latin typeface="+mj-lt"/>
              </a:rPr>
              <a:t>proces</a:t>
            </a:r>
            <a:r>
              <a:rPr lang="en-US" altLang="cs-CZ" sz="2700" dirty="0">
                <a:latin typeface="+mj-lt"/>
              </a:rPr>
              <a:t> </a:t>
            </a:r>
            <a:r>
              <a:rPr lang="cs-CZ" altLang="cs-CZ" sz="2700" dirty="0">
                <a:latin typeface="+mj-lt"/>
              </a:rPr>
              <a:t>sběru a analýzy informací pro určitý účel</a:t>
            </a:r>
          </a:p>
          <a:p>
            <a:r>
              <a:rPr lang="cs-CZ" altLang="cs-CZ" sz="2700" dirty="0">
                <a:latin typeface="+mj-lt"/>
              </a:rPr>
              <a:t>Problematizuje a syntetizuje dosavadní znalosti</a:t>
            </a:r>
          </a:p>
          <a:p>
            <a:r>
              <a:rPr lang="cs-CZ" altLang="cs-CZ" sz="2700" dirty="0">
                <a:latin typeface="+mj-lt"/>
              </a:rPr>
              <a:t>Zahrnuje kritickou analýzu</a:t>
            </a:r>
          </a:p>
          <a:p>
            <a:r>
              <a:rPr lang="cs-CZ" altLang="cs-CZ" sz="2700" dirty="0">
                <a:latin typeface="+mj-lt"/>
              </a:rPr>
              <a:t>Vede ke zvyšování znalostí</a:t>
            </a:r>
          </a:p>
          <a:p>
            <a:endParaRPr lang="cs-CZ" altLang="cs-CZ" sz="2700" dirty="0">
              <a:solidFill>
                <a:srgbClr val="0033CC"/>
              </a:solidFill>
              <a:latin typeface="+mj-lt"/>
            </a:endParaRPr>
          </a:p>
          <a:p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Vědecký výzkum </a:t>
            </a:r>
            <a:r>
              <a:rPr lang="cs-CZ" altLang="cs-CZ" sz="2700" dirty="0">
                <a:latin typeface="+mj-lt"/>
              </a:rPr>
              <a:t>je systematické, kontrolované, empirické a kritické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zkoumání</a:t>
            </a:r>
            <a:r>
              <a:rPr lang="cs-CZ" altLang="cs-CZ" sz="2700" dirty="0">
                <a:latin typeface="+mj-lt"/>
              </a:rPr>
              <a:t> hypotetických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výroků</a:t>
            </a:r>
            <a:r>
              <a:rPr lang="cs-CZ" altLang="cs-CZ" sz="2700" dirty="0">
                <a:latin typeface="+mj-lt"/>
              </a:rPr>
              <a:t> o předpokládaných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vztazích</a:t>
            </a:r>
            <a:r>
              <a:rPr lang="cs-CZ" altLang="cs-CZ" sz="2700" dirty="0">
                <a:latin typeface="+mj-lt"/>
              </a:rPr>
              <a:t> mezi přirozenými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jevy</a:t>
            </a:r>
            <a:r>
              <a:rPr lang="cs-CZ" altLang="cs-CZ" sz="2700" dirty="0">
                <a:latin typeface="+mj-lt"/>
              </a:rPr>
              <a:t> (</a:t>
            </a:r>
            <a:r>
              <a:rPr lang="cs-CZ" altLang="cs-CZ" sz="2700" dirty="0" err="1">
                <a:latin typeface="+mj-lt"/>
              </a:rPr>
              <a:t>Kerlinger</a:t>
            </a:r>
            <a:r>
              <a:rPr lang="cs-CZ" altLang="cs-CZ" sz="2700" dirty="0">
                <a:latin typeface="+mj-lt"/>
              </a:rPr>
              <a:t>, 1972).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351287471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16. </a:t>
            </a:r>
            <a:r>
              <a:rPr lang="en-US" b="1" dirty="0" err="1"/>
              <a:t>typ</a:t>
            </a:r>
            <a:r>
              <a:rPr lang="en-US" b="1" dirty="0"/>
              <a:t>: Review a </a:t>
            </a:r>
            <a:r>
              <a:rPr lang="en-US" b="1" dirty="0" err="1"/>
              <a:t>syntéza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203186"/>
            <a:ext cx="10820400" cy="402412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Kvalitativní přehled znalostí v dané oblasti a pokus o syntézu s určitým zaměřením.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Analýza efektu vysoce intenzivního intervalového tréninku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Vývoj znalostí o vlivu sportu na socializaci jedince. Vyznačení dobře a málo probádaných úseků a pokus o teoretickou syntézu.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Dosavadní přístupy k léčbě dané nemoci. Doporučení pro praxi. Vyznačení slabých míst a doporučení směrů dalšího zkoumání.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Hudba jako </a:t>
            </a:r>
            <a:r>
              <a:rPr lang="cs-CZ" dirty="0" err="1"/>
              <a:t>facilitátor</a:t>
            </a:r>
            <a:r>
              <a:rPr lang="cs-CZ" dirty="0"/>
              <a:t> relaxace u sportujících výkonnostního i vrcholového sportu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66482936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17. typ: Teoretické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Navrhuje se a rozvíjí teoretické, úsporné a výstižné vysvětlení určité třídy fenoménů.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Možná objektivita v psychologii: Teoretická studie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Postoje žáků středních škol k vegetariánům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Teorie intelektuálního rozvoje.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Teorie motorických programů.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80139768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18. typ: Analytická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Shromažďují se určité množiny dat (dokumenty) nebo se provádějí studie s cílem rozpoznat a vysvětlit principy, které mohou řídit určitá jednání a akce. Speciální podtypy zahrnují mikro- a makro-analýzy a rozbor politických opatření.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Zvládání extrémních typů lidského jednání na pohotovostních odděleních v nemocnicích.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Analýza prožité zkušenosti neprofesionálních tanečníků s taneční volnočasovou aktivitou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Zaměstnávání handicapovaných středoškoláků v ekonomicky slabé oblasti.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48815769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19. typ: Kvalitativní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Jedná se o obecný styl nebo formu výzkumu spíše než o specifickou metodologii. Ve skutečnosti kvalitativní výzkum využívá mnoho metodologií a přístupů, které mohou být využity výzkumy jiných typů.</a:t>
            </a:r>
          </a:p>
          <a:p>
            <a:pPr marL="0" indent="0">
              <a:buNone/>
            </a:pPr>
            <a:r>
              <a:rPr lang="cs-CZ" dirty="0"/>
              <a:t>Příklad: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Zkoumání vývoje názorů fyzioterapeuta na spokojenost se svojí profesí a míry uplatnění získaných znalostí pomocí hloubkových rozhovorů malého počtu jedinců provedených rok po zakončení studia a opakovaných po určité době.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Sebepojetí, vnímání a prožívání vlastního těla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Využití expresivních terapií v procesu léčby drogových závislostí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05758615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20. typ: </a:t>
            </a:r>
            <a:r>
              <a:rPr lang="cs-CZ" b="1" dirty="0" err="1"/>
              <a:t>Kvasiexperiment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Srovnávají se skupiny, přičemž alokace nebyla provedena randomizací. Je možná pouze částečná kontrola porušení interní validity. Nalézá uplatnění v situacích, v kterých není možné provést pravý experiment z ekonomických nebo etických důvodů.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Všechny příklady uvedené u 5. typu (Experiment). V těchto případech však nemůžeme realizovat některé předepsané procedury svázané s pravým experimentem.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Posuzování rychlostních a vytrvalostních schopností izometrickou dynamometrií u 12-13-letých atletů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69708321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07178"/>
            <a:ext cx="8610600" cy="1029916"/>
          </a:xfrm>
        </p:spPr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Seminární práce č.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337094"/>
            <a:ext cx="11201400" cy="51170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Výzkumná metodologie, varianta výzkumu</a:t>
            </a:r>
          </a:p>
          <a:p>
            <a:pPr lvl="1"/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vyberte nejméně jeden typ. Je možné, že práce bude kombinací více typů. 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Zkoumaná populace nebo výběr</a:t>
            </a:r>
          </a:p>
          <a:p>
            <a:pPr lvl="1"/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Popište subjekt nebo objekt (předpokládaný počet, rozdělení podle např. pohlaví, věková struktury nebo jiné specifické vlastnosti, které vedou k výběru respondenta a jeho zařazení do výzkumu), způsob jeho výběru: náhodný, záměrný, stratifikovaný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Měřící procedury, získávání dat</a:t>
            </a:r>
          </a:p>
          <a:p>
            <a:pPr lvl="1"/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 (uveďte: přístroj, nástroj, dotazník, jiná metoda, ověřený postup, pozorování, rozhovor, ...) a CO (uveďte konkrétní proměnné, na které se zaměříte) budu měřit</a:t>
            </a:r>
          </a:p>
          <a:p>
            <a:pPr lvl="1"/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definujte proměnné, škály a jejich vlastnosti (spojité, diskrétní, ordinální, kvalitativní …).</a:t>
            </a:r>
          </a:p>
          <a:p>
            <a:pPr lvl="1"/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Měřící procedury jsou standardizované? Ano/ne. Pokud ano (jak je standardizace zajištěna), pokud ne (jak zajistíte validitu, reliabilitu a objektivitu, např. pilotní ověření)?</a:t>
            </a:r>
          </a:p>
        </p:txBody>
      </p:sp>
    </p:spTree>
    <p:extLst>
      <p:ext uri="{BB962C8B-B14F-4D97-AF65-F5344CB8AC3E}">
        <p14:creationId xmlns:p14="http://schemas.microsoft.com/office/powerpoint/2010/main" val="117633420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6430" y="871268"/>
            <a:ext cx="11169770" cy="55828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Pilotní studie / pilotní ověření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Byla/nebyla, bude/nebude. Popište, jak proběhne…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Sběr dat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Uveďte předpokládaný harmonogram a postup sběru dat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 Analýza dat</a:t>
            </a:r>
          </a:p>
          <a:p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Uveďte, jaký přístup bude použit při analýze dat: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statistické charakteristiky, četnosti, procenta, grafy, 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srovnání průměrných hodnot dvou nebo více výběrů (t-test, ANOVA), hledání vzájemných vztahů (korelace, lineární regrese), aj.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další postupy: analýza, syntéza…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7. Řešení zvláštních situací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Pokud je nutné, zmiňte některé netypické oblasti, které mohou výzkum ztížit: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Časová, finanční náročnost, problematika lidských zdrojů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8. Limity výzkumu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slabé stránky, omezení, předpokládané potíže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2895600" y="117400"/>
            <a:ext cx="8610600" cy="1029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>
                <a:solidFill>
                  <a:srgbClr val="00B050"/>
                </a:solidFill>
              </a:rPr>
              <a:t>Seminární práce č. 3</a:t>
            </a:r>
            <a:endParaRPr lang="cs-CZ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34398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BE54A9-C13E-43FC-9CAF-E3C62C9DB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48B18D-DD21-42A1-AFED-0D7419C2A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918" y="1047565"/>
            <a:ext cx="11942163" cy="54065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sz="2400" dirty="0"/>
              <a:t>V centru výzkumné pozornosti je člověk, lidé (mohou to být i lokality, v nich lidé žijí a pracují).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Problém, který si vytyčujeme není nikdy zcela ohraničený --- stále jej při výzkumu vyjasňujeme.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Jev (fenomén), který je předmětem našeho výzkumného zájmu zkoumáme v jeho přirozeném kontextu.       </a:t>
            </a:r>
          </a:p>
          <a:p>
            <a:r>
              <a:rPr lang="cs-CZ" altLang="cs-CZ" sz="2400" dirty="0"/>
              <a:t>Výzkum začínat s menším počtem případů.</a:t>
            </a:r>
          </a:p>
          <a:p>
            <a:r>
              <a:rPr lang="cs-CZ" altLang="cs-CZ" sz="2400" dirty="0"/>
              <a:t>Otevřenost k novým, neobvyklým, atypickým situacím a možnostem.</a:t>
            </a:r>
          </a:p>
          <a:p>
            <a:r>
              <a:rPr lang="cs-CZ" altLang="cs-CZ" sz="2400" dirty="0"/>
              <a:t>Důsledný popis našeho výzkumného postupu (co, proč a jak jsem dělal) – terénní deník.</a:t>
            </a:r>
          </a:p>
          <a:p>
            <a:r>
              <a:rPr lang="cs-CZ" altLang="cs-CZ" sz="2400" dirty="0"/>
              <a:t>Interaktivní a vývojový aspekt výzkumu (významný pro popis postupu výzkumu i interpretaci dat). 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alt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400" dirty="0"/>
              <a:t>Výzkum jako proces interakce výzkumníka a předmětu výzkumu (jeho účastníků).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400" dirty="0"/>
              <a:t>V průběhu výzkumu se vyvíjejí výzkumník, účastníci i výzkumná situace.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altLang="cs-CZ" sz="2400" dirty="0"/>
          </a:p>
          <a:p>
            <a:endParaRPr lang="cs-CZ" sz="24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9EEDB99-F90E-4C2B-82E3-69FE75F9939C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68152782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BC881D26-1B4A-42CE-8AE4-C695D067D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EEF9F005-38BD-48A3-93BC-8345A3C7C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PŘÍPADOVÁ STUDIE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Případ = osoba, skupina, rodina, instituce…, ale i životní příběh (historie).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Komplexnost případu.</a:t>
            </a:r>
          </a:p>
          <a:p>
            <a:pPr marL="0" indent="0">
              <a:lnSpc>
                <a:spcPct val="90000"/>
              </a:lnSpc>
              <a:buNone/>
            </a:pPr>
            <a:endParaRPr lang="cs-CZ" altLang="cs-CZ" dirty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b="1" dirty="0"/>
              <a:t>Zdroje dat: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Autobiografie, deníky, životopisy, korespondence.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Dokumentace případu – lékařská, vyšetřovací spis…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Historie organizace – dokumenty o jejím vzniku, výroční zprávy, zápisy z porad…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Rozhovory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Ohniskové skupiny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Opakované pozorování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dirty="0"/>
          </a:p>
          <a:p>
            <a:pPr>
              <a:buFont typeface="Wingdings" panose="05000000000000000000" pitchFamily="2" charset="2"/>
              <a:buChar char="Ø"/>
            </a:pPr>
            <a:endParaRPr lang="cs-CZ" alt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F1A09D9-3053-430E-A0CE-66DAB901EBA5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379570682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9EB8849C-960D-494C-8CAE-814C28E17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F9134F55-7348-403D-A805-E152B9BFA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ANALÝZA DOKUMENTŮ</a:t>
            </a:r>
          </a:p>
          <a:p>
            <a:r>
              <a:rPr lang="cs-CZ" altLang="cs-CZ" dirty="0"/>
              <a:t>Dokument = text, obrazový materiál, audio a audiovizuální záznam, výtvory (socha..)..</a:t>
            </a:r>
          </a:p>
          <a:p>
            <a:r>
              <a:rPr lang="cs-CZ" altLang="cs-CZ" dirty="0"/>
              <a:t>Intenzivní analýza dokumentu, který je ve své jedinečnosti podrobně objasňován a interpretován.</a:t>
            </a:r>
          </a:p>
          <a:p>
            <a:r>
              <a:rPr lang="cs-CZ" altLang="cs-CZ" i="1" dirty="0"/>
              <a:t>Příklad: analýza motivů autora románu.</a:t>
            </a:r>
          </a:p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TERÉNNÍ VÝZKUM</a:t>
            </a:r>
          </a:p>
          <a:p>
            <a:r>
              <a:rPr lang="cs-CZ" altLang="cs-CZ" dirty="0"/>
              <a:t>Zkoumání fenoménu nebo lidí v prostředí, ve kterém žijí, pracují. </a:t>
            </a:r>
          </a:p>
          <a:p>
            <a:r>
              <a:rPr lang="cs-CZ" altLang="cs-CZ" dirty="0"/>
              <a:t>Přístupnost terénu pro výzkumníka.</a:t>
            </a:r>
          </a:p>
          <a:p>
            <a:r>
              <a:rPr lang="cs-CZ" altLang="cs-CZ" dirty="0"/>
              <a:t>Vhodné zařazení výzkumníka do terénu.</a:t>
            </a:r>
          </a:p>
          <a:p>
            <a:r>
              <a:rPr lang="cs-CZ" altLang="cs-CZ" dirty="0"/>
              <a:t>Připravenost výzkumníka, jeho obeznámenost s terénem.</a:t>
            </a:r>
          </a:p>
          <a:p>
            <a:r>
              <a:rPr lang="cs-CZ" altLang="cs-CZ" dirty="0"/>
              <a:t>Etický přístup.	</a:t>
            </a:r>
            <a:r>
              <a:rPr lang="cs-CZ" altLang="cs-CZ" b="1" dirty="0">
                <a:solidFill>
                  <a:srgbClr val="FF0000"/>
                </a:solidFill>
              </a:rPr>
              <a:t>(film Vrať se do hrobu! Milan </a:t>
            </a:r>
            <a:r>
              <a:rPr lang="cs-CZ" altLang="cs-CZ" b="1" dirty="0" err="1">
                <a:solidFill>
                  <a:srgbClr val="FF0000"/>
                </a:solidFill>
              </a:rPr>
              <a:t>Šteindler</a:t>
            </a:r>
            <a:r>
              <a:rPr lang="cs-CZ" altLang="cs-CZ" b="1" dirty="0">
                <a:solidFill>
                  <a:srgbClr val="FF0000"/>
                </a:solidFill>
              </a:rPr>
              <a:t> 1989)</a:t>
            </a:r>
          </a:p>
          <a:p>
            <a:endParaRPr lang="cs-CZ" altLang="cs-CZ" i="1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059A47B-9226-4C6F-9139-D0C6BDFD66EB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2884823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9177" y="1362972"/>
            <a:ext cx="11212901" cy="5227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500" b="1" dirty="0"/>
              <a:t>Metoda, metodologie a metodika</a:t>
            </a:r>
          </a:p>
          <a:p>
            <a:r>
              <a:rPr lang="cs-CZ" altLang="cs-CZ" sz="2500" dirty="0"/>
              <a:t>Metoda - </a:t>
            </a:r>
            <a:r>
              <a:rPr lang="cs-CZ" sz="2500" dirty="0"/>
              <a:t>nástroje ke zkoumání daného výzkumného předmětu; způsob a aplikace postupu k dosažení stanoveného výzkumného cíle</a:t>
            </a:r>
            <a:endParaRPr lang="cs-CZ" altLang="cs-CZ" sz="2500" dirty="0"/>
          </a:p>
          <a:p>
            <a:r>
              <a:rPr lang="cs-CZ" altLang="cs-CZ" sz="2500" dirty="0"/>
              <a:t>Metodologie - </a:t>
            </a:r>
            <a:r>
              <a:rPr lang="cs-CZ" sz="2500" dirty="0"/>
              <a:t>studium metod a vědeckých postupů; nauka o metodách</a:t>
            </a:r>
          </a:p>
          <a:p>
            <a:r>
              <a:rPr lang="cs-CZ" altLang="cs-CZ" sz="2500" dirty="0"/>
              <a:t>Metodika - </a:t>
            </a:r>
            <a:r>
              <a:rPr lang="cs-CZ" sz="2500" dirty="0"/>
              <a:t>postup (návod, „recept"), jak v praxi postupně realizovat výzkumné procedury vztahující se k realizaci </a:t>
            </a:r>
            <a:endParaRPr lang="cs-CZ" altLang="cs-CZ" sz="2500" dirty="0"/>
          </a:p>
          <a:p>
            <a:pPr marL="0" indent="0">
              <a:buNone/>
            </a:pPr>
            <a:endParaRPr lang="cs-CZ" altLang="cs-CZ" sz="2500" dirty="0"/>
          </a:p>
          <a:p>
            <a:pPr marL="0" indent="0">
              <a:buNone/>
            </a:pPr>
            <a:r>
              <a:rPr lang="cs-CZ" altLang="cs-CZ" sz="2500" b="1" dirty="0"/>
              <a:t>Teorie</a:t>
            </a:r>
          </a:p>
          <a:p>
            <a:r>
              <a:rPr lang="cs-CZ" altLang="cs-CZ" sz="2500" dirty="0"/>
              <a:t>Základním cílem vědy je získání znalostí na základě faktů.</a:t>
            </a:r>
            <a:endParaRPr lang="en-US" altLang="cs-CZ" sz="2500" dirty="0"/>
          </a:p>
          <a:p>
            <a:r>
              <a:rPr lang="cs-CZ" altLang="cs-CZ" sz="2500" dirty="0"/>
              <a:t>Teorie je množina propojených tvrzení, která vysvětluje určitá fakta</a:t>
            </a:r>
            <a:r>
              <a:rPr lang="en-US" altLang="cs-CZ" sz="2500" dirty="0"/>
              <a:t>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850" y="3829192"/>
            <a:ext cx="4248150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309722854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49713B75-698E-4B78-9E99-C229EE204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výzkum-metody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D49B0C80-5B2D-45A8-A176-286D9D9BF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Skryté zúčastněné pozorování</a:t>
            </a:r>
          </a:p>
          <a:p>
            <a:r>
              <a:rPr lang="cs-CZ" altLang="cs-CZ" dirty="0"/>
              <a:t>Výzkumník v přirozeném prostředí.</a:t>
            </a:r>
          </a:p>
          <a:p>
            <a:r>
              <a:rPr lang="cs-CZ" altLang="cs-CZ" dirty="0"/>
              <a:t>Účastníci nevědí o účelu pozorování.</a:t>
            </a:r>
          </a:p>
          <a:p>
            <a:r>
              <a:rPr lang="cs-CZ" altLang="cs-CZ" dirty="0"/>
              <a:t>Pozor na etiku, účel je třeba dodatečně vysvětlit.</a:t>
            </a:r>
          </a:p>
          <a:p>
            <a:r>
              <a:rPr lang="cs-CZ" altLang="cs-CZ" sz="2000" i="1" dirty="0"/>
              <a:t>Příklad: výzkum projevů mužského šovinismu v pracovním kolektivu vysokoškolsky vzdělaných osob. </a:t>
            </a:r>
          </a:p>
          <a:p>
            <a:pPr algn="ctr">
              <a:buFontTx/>
              <a:buNone/>
            </a:pPr>
            <a:endParaRPr lang="cs-CZ" altLang="cs-CZ" b="1" dirty="0"/>
          </a:p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Otevřené zúčastněné pozorování</a:t>
            </a:r>
          </a:p>
          <a:p>
            <a:r>
              <a:rPr lang="cs-CZ" altLang="cs-CZ" dirty="0"/>
              <a:t>Výzkumník v terénu, je přímý účastník situací, které pozoruje + ostatní účastníci vědí o tomto pozorování.</a:t>
            </a:r>
          </a:p>
          <a:p>
            <a:r>
              <a:rPr lang="cs-CZ" altLang="cs-CZ" dirty="0"/>
              <a:t> Motivace účastníků, event. jejich znalost.</a:t>
            </a:r>
          </a:p>
          <a:p>
            <a:r>
              <a:rPr lang="cs-CZ" altLang="cs-CZ" dirty="0"/>
              <a:t>Vědomí toho, že účastníci jsou pozorováni může někdy ovlivnit jejich jednání.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DE73639-2272-430E-B706-0BA4750F20F5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68579036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5FD38B3E-2E03-4D2E-8F1F-91AC095B4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výzkum-metody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1CF812BD-57B0-40F5-BF54-C96094576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ROZHOVOR</a:t>
            </a:r>
          </a:p>
          <a:p>
            <a:r>
              <a:rPr lang="cs-CZ" altLang="cs-CZ" dirty="0"/>
              <a:t>Obvykle </a:t>
            </a:r>
            <a:r>
              <a:rPr lang="cs-CZ" altLang="cs-CZ" b="1" dirty="0">
                <a:solidFill>
                  <a:srgbClr val="00B0F0"/>
                </a:solidFill>
              </a:rPr>
              <a:t>polostrukturovaný</a:t>
            </a:r>
            <a:r>
              <a:rPr lang="cs-CZ" altLang="cs-CZ" dirty="0"/>
              <a:t> nebo </a:t>
            </a:r>
            <a:r>
              <a:rPr lang="cs-CZ" altLang="cs-CZ" b="1" dirty="0">
                <a:solidFill>
                  <a:srgbClr val="00B0F0"/>
                </a:solidFill>
              </a:rPr>
              <a:t>nestrukturovaný</a:t>
            </a:r>
            <a:r>
              <a:rPr lang="cs-CZ" altLang="cs-CZ" dirty="0"/>
              <a:t> rozhovor.</a:t>
            </a:r>
          </a:p>
          <a:p>
            <a:r>
              <a:rPr lang="cs-CZ" altLang="cs-CZ" dirty="0"/>
              <a:t>Forma nestrukturovaného rozhovoru – </a:t>
            </a:r>
            <a:r>
              <a:rPr lang="cs-CZ" altLang="cs-CZ" b="1" dirty="0"/>
              <a:t>narativní rozhovor: </a:t>
            </a:r>
            <a:r>
              <a:rPr lang="cs-CZ" altLang="cs-CZ" dirty="0"/>
              <a:t>výzkumník podněcuje dotazovaného spíše k </a:t>
            </a:r>
            <a:r>
              <a:rPr lang="cs-CZ" altLang="cs-CZ" i="1" dirty="0"/>
              <a:t>vyprávění příběhu </a:t>
            </a:r>
            <a:r>
              <a:rPr lang="cs-CZ" altLang="cs-CZ" dirty="0"/>
              <a:t>než k běžné konverzaci (</a:t>
            </a:r>
            <a:r>
              <a:rPr lang="cs-CZ" altLang="cs-CZ" i="1" dirty="0"/>
              <a:t>Jak to všechno začalo? A co bylo potom? Co jste při tom cítil? Jak na to reagoval Váš partner?...) </a:t>
            </a:r>
            <a:r>
              <a:rPr lang="cs-CZ" altLang="cs-CZ" dirty="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b="1" dirty="0">
                <a:solidFill>
                  <a:srgbClr val="00B0F0"/>
                </a:solidFill>
              </a:rPr>
              <a:t>Skupinový </a:t>
            </a:r>
            <a:r>
              <a:rPr lang="cs-CZ" altLang="cs-CZ" b="1" dirty="0"/>
              <a:t>rozhovor: </a:t>
            </a:r>
            <a:r>
              <a:rPr lang="cs-CZ" altLang="cs-CZ" dirty="0"/>
              <a:t>rozhovor obvykle   s více než 3 osobami najednou, schéma otázka – odpověď, není skupinová interakce.</a:t>
            </a:r>
          </a:p>
          <a:p>
            <a:pPr>
              <a:lnSpc>
                <a:spcPct val="90000"/>
              </a:lnSpc>
            </a:pPr>
            <a:r>
              <a:rPr lang="cs-CZ" altLang="cs-CZ" b="1" dirty="0">
                <a:solidFill>
                  <a:srgbClr val="00B0F0"/>
                </a:solidFill>
              </a:rPr>
              <a:t>Ohnisková </a:t>
            </a:r>
            <a:r>
              <a:rPr lang="cs-CZ" altLang="cs-CZ" b="1" dirty="0"/>
              <a:t>skupina: </a:t>
            </a: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Výzkumník určuje zaměření diskuse, její </a:t>
            </a:r>
            <a:r>
              <a:rPr lang="cs-CZ" altLang="cs-CZ" i="1" dirty="0"/>
              <a:t>ohnisko = </a:t>
            </a:r>
            <a:r>
              <a:rPr lang="cs-CZ" altLang="cs-CZ" dirty="0"/>
              <a:t>např. určité aktuální téma. Řídí diskusi.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Skupinová interakce. </a:t>
            </a:r>
          </a:p>
          <a:p>
            <a:endParaRPr lang="cs-CZ" alt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2A98768-2305-4B6A-85C6-A4AECE2D34A6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418439071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11EB9759-17A3-4E58-B22D-DBC32C721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r>
              <a:rPr lang="cs-CZ" dirty="0"/>
              <a:t>Kvalitativní výzkum-zpracování dat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5DFED3F5-A1DD-4491-9655-5FB50336D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altLang="cs-CZ" b="1" dirty="0">
                <a:solidFill>
                  <a:srgbClr val="00B0F0"/>
                </a:solidFill>
              </a:rPr>
              <a:t>1. Fixace kvalitativních dat</a:t>
            </a:r>
          </a:p>
          <a:p>
            <a:pPr marL="609600" indent="-609600"/>
            <a:r>
              <a:rPr lang="cs-CZ" altLang="cs-CZ" dirty="0"/>
              <a:t>Audiozáznam a videozáznam.</a:t>
            </a:r>
          </a:p>
          <a:p>
            <a:pPr marL="609600" indent="-609600"/>
            <a:r>
              <a:rPr lang="cs-CZ" altLang="cs-CZ" dirty="0"/>
              <a:t>Záznamový arch: pro rozhovor, pozorování, terénní poznámky…</a:t>
            </a:r>
          </a:p>
          <a:p>
            <a:pPr marL="609600" indent="-609600">
              <a:buFontTx/>
              <a:buNone/>
            </a:pPr>
            <a:r>
              <a:rPr lang="cs-CZ" altLang="cs-CZ" dirty="0"/>
              <a:t> 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cs-CZ" altLang="cs-CZ" b="1" dirty="0">
                <a:solidFill>
                  <a:srgbClr val="00B0F0"/>
                </a:solidFill>
              </a:rPr>
              <a:t>2. Příprava dat pro analýzu</a:t>
            </a:r>
          </a:p>
          <a:p>
            <a:pPr marL="609600" indent="-609600">
              <a:lnSpc>
                <a:spcPct val="90000"/>
              </a:lnSpc>
              <a:buFont typeface="+mj-lt"/>
              <a:buAutoNum type="alphaUcPeriod"/>
            </a:pPr>
            <a:r>
              <a:rPr lang="cs-CZ" altLang="cs-CZ" dirty="0"/>
              <a:t>Data převádíme do textové podoby. </a:t>
            </a:r>
          </a:p>
          <a:p>
            <a:pPr marL="609600" indent="-609600">
              <a:lnSpc>
                <a:spcPct val="90000"/>
              </a:lnSpc>
              <a:buFont typeface="+mj-lt"/>
              <a:buAutoNum type="alphaUcPeriod"/>
            </a:pPr>
            <a:r>
              <a:rPr lang="cs-CZ" altLang="cs-CZ" dirty="0"/>
              <a:t>S texty dále pracujeme:</a:t>
            </a:r>
          </a:p>
          <a:p>
            <a:r>
              <a:rPr lang="cs-CZ" altLang="cs-CZ" sz="2400" dirty="0"/>
              <a:t>Redukce prvního řádu (vynechání nepodstatného – slovní vaty, výrazů, které narušují plynulost).</a:t>
            </a:r>
          </a:p>
          <a:p>
            <a:r>
              <a:rPr lang="cs-CZ" altLang="cs-CZ" sz="2400" dirty="0"/>
              <a:t>Barvení textu.</a:t>
            </a:r>
          </a:p>
          <a:p>
            <a:r>
              <a:rPr lang="cs-CZ" altLang="cs-CZ" sz="2400" dirty="0"/>
              <a:t>Kódování.</a:t>
            </a:r>
          </a:p>
          <a:p>
            <a:r>
              <a:rPr lang="cs-CZ" altLang="cs-CZ" sz="2400" dirty="0"/>
              <a:t>Práce s časovými osami.</a:t>
            </a:r>
          </a:p>
          <a:p>
            <a:pPr marL="609600" indent="-609600" algn="ctr">
              <a:lnSpc>
                <a:spcPct val="90000"/>
              </a:lnSpc>
            </a:pPr>
            <a:endParaRPr lang="cs-CZ" altLang="cs-CZ" dirty="0"/>
          </a:p>
          <a:p>
            <a:pPr marL="609600" indent="-609600" algn="ctr">
              <a:buFontTx/>
              <a:buNone/>
            </a:pPr>
            <a:endParaRPr lang="cs-CZ" altLang="cs-CZ" b="1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E2E02D5-8F64-4F2D-BC88-4FB38A2192F8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359550260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33391FC1-1164-4348-8AC6-AC23C7E38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r>
              <a:rPr lang="cs-CZ" dirty="0"/>
              <a:t>Kvalitativní výzkum-zpracování dat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814F5F93-35C1-4CB2-ABF0-88296CBD5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KÓDOVÁNÍ</a:t>
            </a:r>
          </a:p>
          <a:p>
            <a:r>
              <a:rPr lang="cs-CZ" altLang="cs-CZ" dirty="0"/>
              <a:t>Prvotní data převádíme do významových jednotek.</a:t>
            </a:r>
          </a:p>
          <a:p>
            <a:r>
              <a:rPr lang="cs-CZ" altLang="cs-CZ" dirty="0"/>
              <a:t>Jednotkám přiřazujeme názvy.</a:t>
            </a:r>
          </a:p>
          <a:p>
            <a:r>
              <a:rPr lang="cs-CZ" altLang="cs-CZ" b="1" dirty="0">
                <a:solidFill>
                  <a:srgbClr val="00B0F0"/>
                </a:solidFill>
              </a:rPr>
              <a:t>Metoda vytváření trsů</a:t>
            </a:r>
            <a:r>
              <a:rPr lang="cs-CZ" altLang="cs-CZ" b="1" dirty="0"/>
              <a:t>: </a:t>
            </a:r>
            <a:r>
              <a:rPr lang="cs-CZ" altLang="cs-CZ" dirty="0"/>
              <a:t>uspořádání dat (výroků) do skupin na základě jejich podobnosti (překryvu), např. tematický překryv, časový překryv, prostorový překryv.</a:t>
            </a:r>
          </a:p>
          <a:p>
            <a:r>
              <a:rPr lang="cs-CZ" altLang="cs-CZ" b="1" dirty="0">
                <a:solidFill>
                  <a:srgbClr val="00B0F0"/>
                </a:solidFill>
              </a:rPr>
              <a:t>Metoda zachycení vzorců</a:t>
            </a:r>
            <a:r>
              <a:rPr lang="cs-CZ" altLang="cs-CZ" b="1" dirty="0"/>
              <a:t>: </a:t>
            </a:r>
            <a:r>
              <a:rPr lang="cs-CZ" altLang="cs-CZ" dirty="0"/>
              <a:t>vyhledávání a zaznamenávání v datech se opakujících vzorců, témat, struktur. </a:t>
            </a:r>
            <a:r>
              <a:rPr lang="cs-CZ" altLang="cs-CZ" b="1" dirty="0"/>
              <a:t> </a:t>
            </a:r>
            <a:r>
              <a:rPr lang="cs-CZ" altLang="cs-CZ" dirty="0"/>
              <a:t>  </a:t>
            </a:r>
          </a:p>
          <a:p>
            <a:r>
              <a:rPr lang="cs-CZ" altLang="cs-CZ" sz="2400" b="1" dirty="0">
                <a:solidFill>
                  <a:srgbClr val="00B0F0"/>
                </a:solidFill>
              </a:rPr>
              <a:t>Metoda kontrastů a srovnávání</a:t>
            </a:r>
            <a:r>
              <a:rPr lang="cs-CZ" altLang="cs-CZ" sz="2400" b="1" dirty="0"/>
              <a:t>: </a:t>
            </a:r>
            <a:r>
              <a:rPr lang="cs-CZ" altLang="cs-CZ" sz="2400" dirty="0"/>
              <a:t>odlišení např. dvou identifikovaných kategorií, nalezení rozdílů (přesto, že mají zároveň mnoho společného).</a:t>
            </a:r>
          </a:p>
          <a:p>
            <a:pPr>
              <a:buFontTx/>
              <a:buNone/>
            </a:pPr>
            <a:r>
              <a:rPr lang="cs-CZ" altLang="cs-CZ" sz="2400" dirty="0"/>
              <a:t>   </a:t>
            </a:r>
            <a:r>
              <a:rPr lang="cs-CZ" altLang="cs-CZ" sz="2000" b="1" i="1" dirty="0"/>
              <a:t>Příklad:</a:t>
            </a:r>
            <a:r>
              <a:rPr lang="cs-CZ" altLang="cs-CZ" sz="2400" b="1" i="1" dirty="0"/>
              <a:t> </a:t>
            </a:r>
            <a:r>
              <a:rPr lang="cs-CZ" altLang="cs-CZ" sz="2400" i="1" dirty="0"/>
              <a:t>Porovnání případových studií pravidelných uživatelů konopných drog. Srovnání dvou skupin: 1. uživatelé, jimž užívání nepřináší zásadnější komplikace, 2. uživatelé, u kterých došlo k rozvoji dalších forem rizikového chování.</a:t>
            </a:r>
            <a:endParaRPr lang="cs-CZ" altLang="cs-CZ" sz="2400" b="1" i="1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F667FA8-ED19-4004-8CBB-E4C4438BF2D2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271653948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92DD4E9F-58F0-477C-B6F4-AF35F8998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r>
              <a:rPr lang="cs-CZ" dirty="0"/>
              <a:t>Kvalitativní výzkum-zpracování dat</a:t>
            </a:r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5F777574-5DD5-4566-B85C-79324B5C2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KÓDOVÁNÍ</a:t>
            </a:r>
          </a:p>
          <a:p>
            <a:r>
              <a:rPr lang="cs-CZ" altLang="cs-CZ" b="1" dirty="0">
                <a:solidFill>
                  <a:srgbClr val="00B0F0"/>
                </a:solidFill>
              </a:rPr>
              <a:t>Metoda </a:t>
            </a:r>
            <a:r>
              <a:rPr lang="cs-CZ" altLang="cs-CZ" b="1" dirty="0" err="1">
                <a:solidFill>
                  <a:srgbClr val="00B0F0"/>
                </a:solidFill>
              </a:rPr>
              <a:t>faktorování</a:t>
            </a:r>
            <a:r>
              <a:rPr lang="cs-CZ" altLang="cs-CZ" b="1" dirty="0"/>
              <a:t>: </a:t>
            </a:r>
            <a:r>
              <a:rPr lang="cs-CZ" altLang="cs-CZ" dirty="0"/>
              <a:t>odhalení faktorů, které nejsou přímo pozorovatelé, mají implicitní charakter, ale ovlivňují určitý jev, situaci apod. </a:t>
            </a:r>
          </a:p>
          <a:p>
            <a:r>
              <a:rPr lang="cs-CZ" altLang="cs-CZ" b="1" i="1" dirty="0"/>
              <a:t>Příklad: </a:t>
            </a:r>
            <a:r>
              <a:rPr lang="cs-CZ" altLang="cs-CZ" i="1" dirty="0"/>
              <a:t>hledání faktorů, podílejících se na úspěšnosti ambulantní psychoterapie dlouhodobých uživatelů konopných drog. </a:t>
            </a:r>
            <a:endParaRPr lang="cs-CZ" altLang="cs-CZ" b="1" i="1" dirty="0"/>
          </a:p>
          <a:p>
            <a:r>
              <a:rPr lang="cs-CZ" altLang="cs-CZ" dirty="0">
                <a:solidFill>
                  <a:srgbClr val="00B0F0"/>
                </a:solidFill>
              </a:rPr>
              <a:t> </a:t>
            </a:r>
            <a:r>
              <a:rPr lang="cs-CZ" altLang="cs-CZ" b="1" dirty="0">
                <a:solidFill>
                  <a:srgbClr val="00B0F0"/>
                </a:solidFill>
              </a:rPr>
              <a:t>Metoda zakotvené teorie</a:t>
            </a:r>
            <a:r>
              <a:rPr lang="cs-CZ" altLang="cs-CZ" b="1" dirty="0"/>
              <a:t>: </a:t>
            </a:r>
            <a:r>
              <a:rPr lang="cs-CZ" altLang="cs-CZ" dirty="0"/>
              <a:t>integrace kvalitativních dat získaných různými metodami a jejich analýza směřující k teorii. </a:t>
            </a:r>
          </a:p>
          <a:p>
            <a:r>
              <a:rPr lang="cs-CZ" altLang="cs-CZ" dirty="0"/>
              <a:t>Využíváme různých úrovní kódování a postupně přecházíme z deskriptivní roviny do roviny hledání a nalézání toho, co je skryto za „prostým popisem“ jevu, situace.  </a:t>
            </a:r>
            <a:endParaRPr lang="cs-CZ" altLang="cs-CZ" b="1" dirty="0"/>
          </a:p>
          <a:p>
            <a:r>
              <a:rPr lang="cs-CZ" altLang="cs-CZ" b="1" dirty="0">
                <a:solidFill>
                  <a:srgbClr val="00B0F0"/>
                </a:solidFill>
              </a:rPr>
              <a:t>Narativní rekonstrukce</a:t>
            </a:r>
            <a:r>
              <a:rPr lang="cs-CZ" altLang="cs-CZ" b="1" dirty="0"/>
              <a:t>: </a:t>
            </a:r>
            <a:r>
              <a:rPr lang="cs-CZ" altLang="cs-CZ" dirty="0"/>
              <a:t>na základě analýzy kvalitativních dat se pokoušíme rekonstruovat určitý jev v procesu jeho vývoje.</a:t>
            </a:r>
          </a:p>
          <a:p>
            <a:r>
              <a:rPr lang="cs-CZ" altLang="cs-CZ" b="1" i="1" dirty="0"/>
              <a:t>Příklad: </a:t>
            </a:r>
            <a:r>
              <a:rPr lang="cs-CZ" altLang="cs-CZ" dirty="0"/>
              <a:t>biografická rekonstrukce životního příběhu (např. delikventa, sociálního pracovníka). </a:t>
            </a:r>
            <a:endParaRPr lang="cs-CZ" altLang="cs-CZ" b="1" dirty="0"/>
          </a:p>
          <a:p>
            <a:pPr>
              <a:buFontTx/>
              <a:buNone/>
            </a:pPr>
            <a:endParaRPr lang="cs-CZ" altLang="cs-CZ" b="1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B0546E1-0E7B-47D0-8CE2-A94551D637B4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233630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9EAE422C-3533-45D9-A5AC-C5C75824B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4497FD71-1EDD-4533-BD55-38D5E3EAB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269504"/>
            <a:ext cx="11780668" cy="5104758"/>
          </a:xfrm>
        </p:spPr>
        <p:txBody>
          <a:bodyPr>
            <a:noAutofit/>
          </a:bodyPr>
          <a:lstStyle/>
          <a:p>
            <a:r>
              <a:rPr lang="cs-CZ" sz="2400" dirty="0"/>
              <a:t>prostředkem ke zjišťování </a:t>
            </a:r>
            <a:r>
              <a:rPr lang="cs-CZ" sz="2400" dirty="0">
                <a:solidFill>
                  <a:srgbClr val="00B0F0"/>
                </a:solidFill>
              </a:rPr>
              <a:t>kauzálních vztahů </a:t>
            </a:r>
            <a:r>
              <a:rPr lang="cs-CZ" sz="2400" dirty="0"/>
              <a:t>mezi proměnnými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>
                <a:solidFill>
                  <a:srgbClr val="00B0F0"/>
                </a:solidFill>
              </a:rPr>
              <a:t>Základní znaky experimentu</a:t>
            </a:r>
            <a:endParaRPr lang="cs-CZ" altLang="cs-CZ" sz="2400" b="1" dirty="0">
              <a:solidFill>
                <a:srgbClr val="00B0F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manipulace s nezávisle proměnnou či proměnnými – předpokládanou příčinou;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měření závislé proměnné, proměnných – předpokládaných efektů, důsledků;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kontrola všech jiných proměnných, které by mohli alternativně vysvětlovat změny závislé proměnné – můžeme je nazvat nežádoucí, nebo vnější či z angličtiny (</a:t>
            </a:r>
            <a:r>
              <a:rPr lang="cs-CZ" sz="2400" dirty="0" err="1"/>
              <a:t>confounding</a:t>
            </a:r>
            <a:r>
              <a:rPr lang="cs-CZ" sz="2400" dirty="0"/>
              <a:t>) matoucí;</a:t>
            </a:r>
            <a:endParaRPr lang="cs-CZ" altLang="cs-CZ" sz="2400" b="1" dirty="0"/>
          </a:p>
          <a:p>
            <a:pPr algn="ctr">
              <a:buFontTx/>
              <a:buNone/>
            </a:pPr>
            <a:r>
              <a:rPr lang="cs-CZ" sz="2400" b="1" dirty="0">
                <a:solidFill>
                  <a:srgbClr val="00B050"/>
                </a:solidFill>
              </a:rPr>
              <a:t>Největším a rozhodujícím problémem je problém </a:t>
            </a:r>
          </a:p>
          <a:p>
            <a:pPr algn="ctr">
              <a:buFontTx/>
              <a:buNone/>
            </a:pPr>
            <a:r>
              <a:rPr lang="cs-CZ" sz="2400" b="1" dirty="0">
                <a:solidFill>
                  <a:srgbClr val="00B050"/>
                </a:solidFill>
              </a:rPr>
              <a:t>kontroly nežádoucích proměnných. </a:t>
            </a:r>
            <a:endParaRPr lang="cs-CZ" altLang="cs-CZ" sz="2400" b="1" dirty="0">
              <a:solidFill>
                <a:srgbClr val="00B05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B534BD9-E274-4286-88C2-9C901B6BB42A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348605999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D278F535-F6DF-4CF6-B535-F44A91BC1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5B8BD0BE-D1C6-4A36-9320-358975A7D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269504"/>
            <a:ext cx="11780668" cy="51047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/>
              <a:t>Vnější proměnné např.: historie, zrání a přirozený vývoj, neekvivalentnost skupin, efekt měření, chyba měrného nástroje, experimentální mortalita, reaktivita pokusných osob, očekávání ze strany experimentátora. </a:t>
            </a:r>
          </a:p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</a:rPr>
              <a:t>Metody kontroly vnějších proměnných:  </a:t>
            </a:r>
          </a:p>
          <a:p>
            <a:r>
              <a:rPr lang="cs-CZ" dirty="0"/>
              <a:t>eliminace – vyloučení proměnné z experimentu;  </a:t>
            </a:r>
          </a:p>
          <a:p>
            <a:r>
              <a:rPr lang="cs-CZ" dirty="0"/>
              <a:t>stabilizace a zkostnatění – snažíme se hodnotu vnější proměnné udržet na stejné úrovni;  </a:t>
            </a:r>
          </a:p>
          <a:p>
            <a:r>
              <a:rPr lang="cs-CZ" dirty="0" err="1"/>
              <a:t>znáhodňování</a:t>
            </a:r>
            <a:r>
              <a:rPr lang="cs-CZ" dirty="0"/>
              <a:t> a vyrovnávání – používá se hlavně pro kontrolu </a:t>
            </a:r>
            <a:r>
              <a:rPr lang="cs-CZ" dirty="0" err="1"/>
              <a:t>interindiviuálních</a:t>
            </a:r>
            <a:r>
              <a:rPr lang="cs-CZ" dirty="0"/>
              <a:t> rozdílů, využíváme i pro neutralizaci vlivu pořadí;  </a:t>
            </a:r>
          </a:p>
          <a:p>
            <a:r>
              <a:rPr lang="cs-CZ" dirty="0"/>
              <a:t>transformace vnější proměnné na nezávisle proměnnou – náročnější na organizaci experimentu i na interpretaci výsledků. Zvláště při vyšším počtu současně zkoumaných nezávisle proměnných někdy nedokážeme spolehlivě odpovědět na to, která proměnná a v jaké míře ovlivnila výsledek samostatně a v jaké míře je tento vliv reálný jen jako mezihra několika proměnných; </a:t>
            </a:r>
            <a:endParaRPr lang="cs-CZ" altLang="cs-CZ" b="1" dirty="0">
              <a:solidFill>
                <a:srgbClr val="00B05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EC33C43-D661-4572-B28E-551E96C577BF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78170092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8391282A-4138-4F70-8E0B-BC01D848A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35F86DDF-63CF-4C2E-875B-01909F497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914393"/>
            <a:ext cx="11780668" cy="546385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vliv experimentálního činitele bude na závisle proměnnou významně odlišný v porovnání s vlivem kontrolního činitele.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300" b="1" dirty="0">
              <a:solidFill>
                <a:srgbClr val="00B0F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300" b="1" dirty="0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cs-CZ" sz="2300" b="1" dirty="0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ormy: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300" b="1" dirty="0">
                <a:solidFill>
                  <a:srgbClr val="00B05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postupný jednoskupinový časově nesouběžný experiment</a:t>
            </a:r>
            <a:r>
              <a:rPr lang="cs-CZ" sz="2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Na sledovaný soubor působí určitý čas daný experimentální činitel. V dalším časovém období výzkumník vynechá, vyloučí působení tohoto činitele. Cílem je zjišťování změn vyvolaných experimentálním činitelem na jednom sledovaném souboru.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300" b="1" dirty="0">
                <a:solidFill>
                  <a:srgbClr val="00B05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souběžný, nejčastější dvojskupinový experiment</a:t>
            </a:r>
            <a:r>
              <a:rPr lang="cs-CZ" sz="23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Klasický experiment, při kterém ve stejném čase působí na experimentální soubor daný experimentální činitel a na kontrolní soubor ne (při dvojskupinovém experimentu). Cílem je zjišťování vlivu experimentálního činitele v reálném čase.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300" b="1" dirty="0">
                <a:solidFill>
                  <a:srgbClr val="00B05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zkřížený experiment</a:t>
            </a:r>
            <a:r>
              <a:rPr lang="cs-CZ" sz="23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Je to kombinace postupného a souběžného experimentu, kdy se v jednom</a:t>
            </a:r>
            <a:r>
              <a:rPr lang="cs-CZ" sz="23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časovém období kontrolní soubor změní na experimentální v dalším časovém období sledování a naopak.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F0DB3A5-7501-4BB1-B696-0850CEF75012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313370259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D4AC2C62-B4A2-4ECC-9733-EBE2C7CAF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125182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491FDF24-967F-4F01-A7FC-C3D5F26F8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597975"/>
            <a:ext cx="11925980" cy="4465474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cs-CZ" sz="2400" b="1" i="1" dirty="0">
                <a:solidFill>
                  <a:srgbClr val="00B050"/>
                </a:solidFill>
                <a:effectLst/>
                <a:latin typeface="+mj-lt"/>
              </a:rPr>
              <a:t>Klasický experiment</a:t>
            </a:r>
            <a:r>
              <a:rPr lang="cs-CZ" sz="2400" b="0" i="0" dirty="0">
                <a:solidFill>
                  <a:srgbClr val="00B050"/>
                </a:solidFill>
                <a:effectLst/>
                <a:latin typeface="+mj-lt"/>
              </a:rPr>
              <a:t> </a:t>
            </a:r>
            <a:r>
              <a:rPr lang="cs-CZ" sz="2400" b="0" i="0" dirty="0">
                <a:effectLst/>
                <a:latin typeface="+mj-lt"/>
              </a:rPr>
              <a:t>má následující design: </a:t>
            </a:r>
          </a:p>
          <a:p>
            <a:pPr algn="l">
              <a:lnSpc>
                <a:spcPct val="100000"/>
              </a:lnSpc>
            </a:pPr>
            <a:r>
              <a:rPr lang="cs-CZ" sz="2400" b="0" i="0" dirty="0">
                <a:effectLst/>
                <a:latin typeface="+mj-lt"/>
              </a:rPr>
              <a:t>máme jednu kontrolní a jednu experimentální skupinu. Na začátku výzkumu provedeme 1. měření – </a:t>
            </a:r>
            <a:r>
              <a:rPr lang="cs-CZ" sz="2400" b="1" i="0" dirty="0" err="1">
                <a:solidFill>
                  <a:srgbClr val="00B0F0"/>
                </a:solidFill>
                <a:effectLst/>
                <a:latin typeface="+mj-lt"/>
              </a:rPr>
              <a:t>pretest</a:t>
            </a:r>
            <a:r>
              <a:rPr lang="cs-CZ" sz="2400" b="0" i="0" dirty="0">
                <a:effectLst/>
                <a:latin typeface="+mj-lt"/>
              </a:rPr>
              <a:t>. Na experimentální skupinu záměrně působíme, na kontrolní nikoliv. Po skončení působení provedeme druhé měření neboli </a:t>
            </a:r>
            <a:r>
              <a:rPr lang="cs-CZ" sz="2400" b="1" i="0" dirty="0" err="1">
                <a:solidFill>
                  <a:srgbClr val="00B0F0"/>
                </a:solidFill>
                <a:effectLst/>
                <a:latin typeface="+mj-lt"/>
              </a:rPr>
              <a:t>posttest</a:t>
            </a:r>
            <a:r>
              <a:rPr lang="cs-CZ" sz="2400" b="0" i="0" dirty="0">
                <a:effectLst/>
                <a:latin typeface="+mj-lt"/>
              </a:rPr>
              <a:t>. Po skončení působení můžeme provést diskusi zjištěných výsledků a debatovat, zda působení v experimentální skupině přineslo požadovanou změnu, či nikoliv. </a:t>
            </a:r>
          </a:p>
          <a:p>
            <a:pPr algn="l">
              <a:lnSpc>
                <a:spcPct val="100000"/>
              </a:lnSpc>
            </a:pPr>
            <a:r>
              <a:rPr lang="cs-CZ" sz="2400" b="0" i="0" dirty="0">
                <a:effectLst/>
                <a:latin typeface="+mj-lt"/>
              </a:rPr>
              <a:t>V experimentu se objevuje </a:t>
            </a:r>
            <a:r>
              <a:rPr lang="cs-CZ" sz="2400" b="1" i="0" dirty="0">
                <a:effectLst/>
                <a:latin typeface="+mj-lt"/>
              </a:rPr>
              <a:t>nezávislá proměnná</a:t>
            </a:r>
            <a:r>
              <a:rPr lang="cs-CZ" sz="2400" b="0" i="0" dirty="0">
                <a:effectLst/>
                <a:latin typeface="+mj-lt"/>
              </a:rPr>
              <a:t>, což je proměnná, se kterou výzkumník manipuluje, a také </a:t>
            </a:r>
            <a:r>
              <a:rPr lang="cs-CZ" sz="2400" b="1" i="0" dirty="0">
                <a:effectLst/>
                <a:latin typeface="+mj-lt"/>
              </a:rPr>
              <a:t>závislá proměnná</a:t>
            </a:r>
            <a:r>
              <a:rPr lang="cs-CZ" sz="2400" b="0" i="0" dirty="0">
                <a:effectLst/>
                <a:latin typeface="+mj-lt"/>
              </a:rPr>
              <a:t>, která představuje výsledek působení nezávislé proměnné. Design výzkumu může být i složitější.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4D0D9CF-598D-4515-9C83-3C81D5F28CC4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213043142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31076177-4727-4DD8-9174-6A1172AB0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Kvazi-Experiment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E227073B-0B42-4564-8D71-20C18B38E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914393"/>
            <a:ext cx="11780668" cy="546385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Pokud výzkumník v experimentu nedokáže zabezpečit rozdělení probandů (souboru) do experimentální a kontrolní skupiny náhodným výběrem, hovoříme o </a:t>
            </a:r>
            <a:r>
              <a:rPr lang="cs-CZ" sz="2300" b="1" dirty="0">
                <a:solidFill>
                  <a:srgbClr val="00B05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kvazi-experimentu</a:t>
            </a: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3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300" b="1" dirty="0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Retrospektivní výzkum</a:t>
            </a:r>
            <a:r>
              <a:rPr lang="cs-CZ" sz="2300" dirty="0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Výzkumník v něm nezasahuje do průběhu působení nezávislé proměnných na závisle proměnnou. Až po sledovaném období dodatečně zjišťuje, hodnotí jejich vliv.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výhody </a:t>
            </a:r>
            <a:r>
              <a:rPr lang="cs-CZ" sz="2300" dirty="0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organizace, širokospektrální zaměření, krátkost trvání apod.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nevýhody</a:t>
            </a: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- nedostatečná kontrola podmínek a možných mimo experimentálních vlivů.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hlediska důkazů se považuje za méně objektivní jako např. experimentální výzkum. Někteří autoři ho naproti tomu považují za určitý druh experimentu.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4A891FB-01BD-4C57-84B5-9513BB848BBC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2579405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1828796"/>
            <a:ext cx="10820400" cy="41493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500" b="1" dirty="0"/>
              <a:t>Charakteristiky dobrého výzkumu</a:t>
            </a:r>
          </a:p>
          <a:p>
            <a:r>
              <a:rPr lang="cs-CZ" altLang="cs-CZ" sz="2500" dirty="0"/>
              <a:t>Zabývá se hledáním odpovědí na neřešené otázky</a:t>
            </a:r>
          </a:p>
          <a:p>
            <a:r>
              <a:rPr lang="cs-CZ" altLang="cs-CZ" sz="2500" dirty="0"/>
              <a:t>Zdůrazňuje rozvoj teorie, zobecnění</a:t>
            </a:r>
            <a:endParaRPr lang="en-US" altLang="cs-CZ" sz="2500" dirty="0"/>
          </a:p>
          <a:p>
            <a:r>
              <a:rPr lang="cs-CZ" altLang="cs-CZ" sz="2500" dirty="0"/>
              <a:t>Zahrnuje sběr nových dat pro nové účely</a:t>
            </a:r>
            <a:endParaRPr lang="en-US" altLang="cs-CZ" sz="2500" dirty="0"/>
          </a:p>
          <a:p>
            <a:r>
              <a:rPr lang="cs-CZ" altLang="cs-CZ" sz="2500" dirty="0"/>
              <a:t>Vyžaduje pečlivě navržený plán výzkumu, procedur pro sběr dat a jejich analýzu</a:t>
            </a:r>
            <a:endParaRPr lang="en-US" altLang="cs-CZ" sz="2500" dirty="0"/>
          </a:p>
          <a:p>
            <a:r>
              <a:rPr lang="cs-CZ" altLang="cs-CZ" sz="2500" dirty="0"/>
              <a:t>Usiluje o objektivitu a logiku</a:t>
            </a:r>
          </a:p>
          <a:p>
            <a:r>
              <a:rPr lang="cs-CZ" altLang="cs-CZ" sz="2500" dirty="0"/>
              <a:t>Výsledky jsou úplně a přesně zaznamenány a dokumentovány</a:t>
            </a:r>
            <a:endParaRPr lang="en-US" altLang="cs-CZ" sz="25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274145697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BDEA11FF-251C-49E8-B323-50BD05296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B7C3990A-62D8-4274-AB0C-F328CD53D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914393"/>
            <a:ext cx="11925980" cy="5463856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cs-CZ" b="0" i="0" dirty="0">
                <a:effectLst/>
                <a:latin typeface="+mj-lt"/>
              </a:rPr>
              <a:t>V lékařství se - tzv. metoda </a:t>
            </a:r>
            <a:r>
              <a:rPr lang="cs-CZ" b="1" i="0" dirty="0">
                <a:solidFill>
                  <a:srgbClr val="00B050"/>
                </a:solidFill>
                <a:effectLst/>
                <a:latin typeface="+mj-lt"/>
              </a:rPr>
              <a:t>slepého pokusu</a:t>
            </a:r>
            <a:r>
              <a:rPr lang="cs-CZ" b="0" i="0" dirty="0">
                <a:effectLst/>
                <a:latin typeface="+mj-lt"/>
              </a:rPr>
              <a:t>, která má za úkol zabránit zkreslení výsledků experimentu zejména z důvodů, že je známo, kdo a jak je v experimentu zapojen (respondenti, experimentátor i hodnotitel výsledků). </a:t>
            </a:r>
          </a:p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cs-CZ" b="0" i="0" dirty="0">
                <a:solidFill>
                  <a:srgbClr val="00B0F0"/>
                </a:solidFill>
                <a:effectLst/>
                <a:latin typeface="+mj-lt"/>
              </a:rPr>
              <a:t>jednoduchý slepý pokus:</a:t>
            </a:r>
          </a:p>
          <a:p>
            <a:pPr lvl="1">
              <a:lnSpc>
                <a:spcPct val="100000"/>
              </a:lnSpc>
            </a:pPr>
            <a:r>
              <a:rPr lang="cs-CZ" b="0" i="0" dirty="0">
                <a:effectLst/>
                <a:latin typeface="+mj-lt"/>
              </a:rPr>
              <a:t>eliminuje individuální zkreslení pacientem – pacient neví, do kterého souboru byl zařazen,</a:t>
            </a:r>
          </a:p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cs-CZ" b="0" i="0" dirty="0">
                <a:solidFill>
                  <a:srgbClr val="00B0F0"/>
                </a:solidFill>
                <a:effectLst/>
                <a:latin typeface="+mj-lt"/>
              </a:rPr>
              <a:t>dvojitě slepý pokus:</a:t>
            </a:r>
          </a:p>
          <a:p>
            <a:pPr lvl="1">
              <a:lnSpc>
                <a:spcPct val="100000"/>
              </a:lnSpc>
            </a:pPr>
            <a:r>
              <a:rPr lang="cs-CZ" sz="2200" b="0" i="0" dirty="0">
                <a:effectLst/>
                <a:latin typeface="+mj-lt"/>
              </a:rPr>
              <a:t>pacient ani lékař, který podává zkoumaný lék a odečítá výsledky terapie, nevědí, kdo užívá zkoušený lék a kdo placebo; často nejde jen o snahu zamezit zkreslení – ať už ze strany pacienta, nebo lékaře, ale také kvůli nevědomé snaze potvrdit hypotézu o účincích daného léku,</a:t>
            </a:r>
          </a:p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cs-CZ" b="0" i="0" dirty="0">
                <a:solidFill>
                  <a:srgbClr val="00B0F0"/>
                </a:solidFill>
                <a:effectLst/>
                <a:latin typeface="+mj-lt"/>
              </a:rPr>
              <a:t>trojitě slepý pokus:</a:t>
            </a:r>
          </a:p>
          <a:p>
            <a:pPr lvl="1">
              <a:lnSpc>
                <a:spcPct val="100000"/>
              </a:lnSpc>
            </a:pPr>
            <a:r>
              <a:rPr lang="cs-CZ" sz="2200" b="0" i="0" dirty="0">
                <a:effectLst/>
                <a:latin typeface="+mj-lt"/>
              </a:rPr>
              <a:t>nejdokonalejší – pacient, lékař ani hodnotitel nevědí, kdo co užívá,</a:t>
            </a:r>
          </a:p>
          <a:p>
            <a:pPr lvl="1">
              <a:lnSpc>
                <a:spcPct val="100000"/>
              </a:lnSpc>
            </a:pPr>
            <a:r>
              <a:rPr lang="cs-CZ" sz="2200" b="0" i="0" dirty="0">
                <a:effectLst/>
                <a:latin typeface="+mj-lt"/>
              </a:rPr>
              <a:t>postupuje se tak, že zkoumaná látka i placebo se zakódují už při výrobě, kód se zalepí do obálky, která se otevře až po skončení studie a statistickém zhodnocení.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EDE595D-8B54-46CE-9560-C7CA91B3D478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356147553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25859C26-C64E-479F-861E-8C8AE1BC6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BE1FBCBF-7536-425E-8229-3E26CC06F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923278"/>
            <a:ext cx="11925980" cy="5676914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0" i="0" dirty="0">
                <a:effectLst/>
                <a:latin typeface="+mj-lt"/>
              </a:rPr>
              <a:t>Provedení experimentu - </a:t>
            </a:r>
            <a:r>
              <a:rPr lang="cs-CZ" b="1" i="0" dirty="0">
                <a:solidFill>
                  <a:srgbClr val="00B050"/>
                </a:solidFill>
                <a:effectLst/>
                <a:latin typeface="+mj-lt"/>
              </a:rPr>
              <a:t>podmínky </a:t>
            </a:r>
            <a:r>
              <a:rPr lang="cs-CZ" b="0" i="0" dirty="0">
                <a:effectLst/>
                <a:latin typeface="+mj-lt"/>
              </a:rPr>
              <a:t>(</a:t>
            </a:r>
            <a:r>
              <a:rPr lang="cs-CZ" b="0" i="0" dirty="0" err="1">
                <a:effectLst/>
                <a:latin typeface="+mj-lt"/>
              </a:rPr>
              <a:t>Gavora</a:t>
            </a:r>
            <a:r>
              <a:rPr lang="cs-CZ" b="0" i="0" dirty="0">
                <a:effectLst/>
                <a:latin typeface="+mj-lt"/>
              </a:rPr>
              <a:t>, 2000):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+mj-lt"/>
              </a:rPr>
              <a:t>Skupiny (experimentální a kontrolní) musí být, pokud možno, stejné, tzn. ve sledované proměnné </a:t>
            </a:r>
            <a:r>
              <a:rPr lang="cs-CZ" b="1" i="0" dirty="0">
                <a:solidFill>
                  <a:srgbClr val="00B0F0"/>
                </a:solidFill>
                <a:effectLst/>
                <a:latin typeface="+mj-lt"/>
              </a:rPr>
              <a:t>rovnocenné </a:t>
            </a:r>
            <a:r>
              <a:rPr lang="cs-CZ" b="0" i="0" dirty="0">
                <a:effectLst/>
                <a:latin typeface="+mj-lt"/>
              </a:rPr>
              <a:t>(věk, pohlaví, úroveň v jisté dovednosti, výkon v motorickém testu atd.).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B0F0"/>
                </a:solidFill>
                <a:effectLst/>
                <a:latin typeface="+mj-lt"/>
              </a:rPr>
              <a:t>náhodný výběr respondentů</a:t>
            </a:r>
            <a:r>
              <a:rPr lang="cs-CZ" b="0" i="0" dirty="0">
                <a:solidFill>
                  <a:srgbClr val="00B0F0"/>
                </a:solidFill>
                <a:effectLst/>
                <a:latin typeface="+mj-lt"/>
              </a:rPr>
              <a:t> </a:t>
            </a:r>
            <a:r>
              <a:rPr lang="cs-CZ" b="0" i="0" dirty="0">
                <a:effectLst/>
                <a:latin typeface="+mj-lt"/>
              </a:rPr>
              <a:t>do jednotlivých skupin.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+mj-lt"/>
              </a:rPr>
              <a:t>Během působení experimentu </a:t>
            </a:r>
            <a:r>
              <a:rPr lang="cs-CZ" b="1" i="0" dirty="0">
                <a:solidFill>
                  <a:srgbClr val="FF0000"/>
                </a:solidFill>
                <a:effectLst/>
                <a:latin typeface="+mj-lt"/>
              </a:rPr>
              <a:t>-</a:t>
            </a:r>
            <a:r>
              <a:rPr lang="en-US" b="1" i="0" dirty="0">
                <a:solidFill>
                  <a:srgbClr val="FF0000"/>
                </a:solidFill>
                <a:effectLst/>
                <a:latin typeface="+mj-lt"/>
              </a:rPr>
              <a:t>-&gt;</a:t>
            </a:r>
            <a:r>
              <a:rPr lang="en-US" b="0" i="0" dirty="0">
                <a:effectLst/>
                <a:latin typeface="+mj-lt"/>
              </a:rPr>
              <a:t> </a:t>
            </a:r>
            <a:r>
              <a:rPr lang="cs-CZ" b="0" i="0" dirty="0">
                <a:effectLst/>
                <a:latin typeface="+mj-lt"/>
              </a:rPr>
              <a:t>sledované proměnné nebyly měněny Nejtěžší a mnohdy nesplnitelná podmínka, protože izolovat respondenty od vlivů ostatních proměnných nelze a nezávislá proměnná je ve vzájemných interakcích.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b="0" i="0" dirty="0">
                <a:effectLst/>
                <a:latin typeface="+mj-lt"/>
              </a:rPr>
              <a:t>přesně definovaný experimentální plán.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1" i="0" dirty="0" err="1">
                <a:solidFill>
                  <a:srgbClr val="FF0000"/>
                </a:solidFill>
                <a:effectLst/>
                <a:latin typeface="+mj-lt"/>
              </a:rPr>
              <a:t>Hawthornský</a:t>
            </a:r>
            <a:r>
              <a:rPr lang="cs-CZ" b="1" i="0" dirty="0">
                <a:solidFill>
                  <a:srgbClr val="FF0000"/>
                </a:solidFill>
                <a:effectLst/>
                <a:latin typeface="+mj-lt"/>
              </a:rPr>
              <a:t> efekt</a:t>
            </a:r>
            <a:r>
              <a:rPr lang="cs-CZ" b="0" i="0" dirty="0">
                <a:solidFill>
                  <a:srgbClr val="FF0000"/>
                </a:solidFill>
                <a:effectLst/>
                <a:latin typeface="+mj-lt"/>
              </a:rPr>
              <a:t> </a:t>
            </a:r>
            <a:r>
              <a:rPr lang="cs-CZ" b="0" i="0" dirty="0">
                <a:effectLst/>
                <a:latin typeface="+mj-lt"/>
              </a:rPr>
              <a:t>–továrna ve městě </a:t>
            </a:r>
            <a:r>
              <a:rPr lang="cs-CZ" b="0" i="0" dirty="0" err="1">
                <a:effectLst/>
                <a:latin typeface="+mj-lt"/>
              </a:rPr>
              <a:t>Hawthornu</a:t>
            </a:r>
            <a:r>
              <a:rPr lang="cs-CZ" b="0" i="0" dirty="0">
                <a:effectLst/>
                <a:latin typeface="+mj-lt"/>
              </a:rPr>
              <a:t> u Chicaga. </a:t>
            </a:r>
            <a:r>
              <a:rPr lang="en-US" b="0" i="0" dirty="0">
                <a:effectLst/>
                <a:latin typeface="+mj-lt"/>
              </a:rPr>
              <a:t>E</a:t>
            </a:r>
            <a:r>
              <a:rPr lang="cs-CZ" b="0" i="0" dirty="0" err="1">
                <a:effectLst/>
                <a:latin typeface="+mj-lt"/>
              </a:rPr>
              <a:t>xperiment</a:t>
            </a:r>
            <a:r>
              <a:rPr lang="cs-CZ" b="0" i="0" dirty="0">
                <a:effectLst/>
                <a:latin typeface="+mj-lt"/>
              </a:rPr>
              <a:t> s pracovní výkonností dělníků. Zjištění: hlavní efekt změn v pracovní výkonnosti nebyl plánovaný experimentální činitel (intenzita osvětlení), ale že dělníci věděli, že jsou součástí experimentu, a chovali se odlišně.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+mj-lt"/>
              </a:rPr>
              <a:t>Použití experimentu není však vždy možné. </a:t>
            </a:r>
            <a:r>
              <a:rPr lang="cs-CZ" b="0" i="0" dirty="0">
                <a:solidFill>
                  <a:srgbClr val="FF0000"/>
                </a:solidFill>
                <a:effectLst/>
                <a:latin typeface="+mj-lt"/>
              </a:rPr>
              <a:t>Experiment nesmí škodit respondentům ani objektivně, ani subjektivně. </a:t>
            </a:r>
            <a:r>
              <a:rPr lang="cs-CZ" b="0" i="0" dirty="0">
                <a:effectLst/>
                <a:latin typeface="+mj-lt"/>
              </a:rPr>
              <a:t>U pedagogických experimentů je jistě mnohem náročnější izolovat proměnné než například ve fyzice. Možnost provádět experiment </a:t>
            </a:r>
            <a:r>
              <a:rPr lang="cs-CZ" b="0" i="0" dirty="0">
                <a:solidFill>
                  <a:srgbClr val="FF0000"/>
                </a:solidFill>
                <a:effectLst/>
                <a:latin typeface="+mj-lt"/>
              </a:rPr>
              <a:t>opakovaně je mnohdy nemožná </a:t>
            </a:r>
            <a:r>
              <a:rPr lang="cs-CZ" b="0" i="0" dirty="0">
                <a:effectLst/>
                <a:latin typeface="+mj-lt"/>
              </a:rPr>
              <a:t>(</a:t>
            </a:r>
            <a:r>
              <a:rPr lang="cs-CZ" b="0" i="0" dirty="0" err="1">
                <a:effectLst/>
                <a:latin typeface="+mj-lt"/>
              </a:rPr>
              <a:t>Chráska</a:t>
            </a:r>
            <a:r>
              <a:rPr lang="cs-CZ" b="0" i="0" dirty="0">
                <a:effectLst/>
                <a:latin typeface="+mj-lt"/>
              </a:rPr>
              <a:t>, 2007).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A184348-3943-4B23-978C-149C01191BB2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311785137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B278410C-88B6-4CB1-8FAB-E80A63BE8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7D3E8DCC-F926-4BB3-9556-DB4E842F7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8" y="923278"/>
            <a:ext cx="12029243" cy="5676914"/>
          </a:xfrm>
        </p:spPr>
        <p:txBody>
          <a:bodyPr>
            <a:noAutofit/>
          </a:bodyPr>
          <a:lstStyle/>
          <a:p>
            <a:pPr marL="355600" indent="-355600" algn="ctr">
              <a:lnSpc>
                <a:spcPct val="100000"/>
              </a:lnSpc>
              <a:buNone/>
            </a:pPr>
            <a:r>
              <a:rPr lang="cs-CZ" sz="1800" b="0" i="0" dirty="0" err="1">
                <a:effectLst/>
                <a:latin typeface="+mj-lt"/>
              </a:rPr>
              <a:t>Hendl</a:t>
            </a:r>
            <a:r>
              <a:rPr lang="cs-CZ" sz="1800" b="0" i="0" dirty="0">
                <a:effectLst/>
                <a:latin typeface="+mj-lt"/>
              </a:rPr>
              <a:t> (2004) - </a:t>
            </a:r>
            <a:r>
              <a:rPr lang="cs-CZ" sz="1800" b="1" i="0" dirty="0">
                <a:solidFill>
                  <a:srgbClr val="00B0F0"/>
                </a:solidFill>
                <a:effectLst/>
                <a:latin typeface="+mj-lt"/>
              </a:rPr>
              <a:t>13 kontrolních otázek při návrhu experimentu</a:t>
            </a:r>
            <a:r>
              <a:rPr lang="cs-CZ" sz="1800" b="0" i="0" dirty="0">
                <a:effectLst/>
                <a:latin typeface="+mj-lt"/>
              </a:rPr>
              <a:t>: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Kdo budou účastníci studie? Do jaké patří populace?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 budou vybráni? Bude použit náhodný výběr?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Použije se náhodné přiřazení? Jak bude provedeno?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Kolik jedinců bude v každé skupině? Použije se pro určení počtů nějaký statistický výpočet?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Co je závislá (cílová) proměnná ve studii? Kolikrát bude měřena?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Co je intervencí? Jak je operacionalizované?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Budou měřeny nějaké </a:t>
            </a:r>
            <a:r>
              <a:rPr lang="cs-CZ" sz="1800" b="0" i="0" dirty="0" err="1">
                <a:effectLst/>
                <a:latin typeface="+mj-lt"/>
              </a:rPr>
              <a:t>kovarianční</a:t>
            </a:r>
            <a:r>
              <a:rPr lang="cs-CZ" sz="1800" b="0" i="0" dirty="0">
                <a:effectLst/>
                <a:latin typeface="+mj-lt"/>
              </a:rPr>
              <a:t> (doprovodné) proměnné?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 bude vypadat plán experimentu? Jak vypadá jeho grafické zachycení?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Jaké měřicí instrumenty se použijí? Kdo je navrhl? Proč byly vybrány? Je ověřena spolehlivost a validita?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Jaké jsou kroky celého postupu (např. náhodné přiřazení, zjištění demografických údajů, měření </a:t>
            </a:r>
            <a:r>
              <a:rPr lang="cs-CZ" sz="1800" b="0" i="0" dirty="0" err="1">
                <a:effectLst/>
                <a:latin typeface="+mj-lt"/>
              </a:rPr>
              <a:t>pretestu</a:t>
            </a:r>
            <a:r>
              <a:rPr lang="cs-CZ" sz="1800" b="0" i="0" dirty="0">
                <a:effectLst/>
                <a:latin typeface="+mj-lt"/>
              </a:rPr>
              <a:t>, provedení ošetření, měření </a:t>
            </a:r>
            <a:r>
              <a:rPr lang="cs-CZ" sz="1800" b="0" i="0" dirty="0" err="1">
                <a:effectLst/>
                <a:latin typeface="+mj-lt"/>
              </a:rPr>
              <a:t>posttestu</a:t>
            </a:r>
            <a:r>
              <a:rPr lang="cs-CZ" sz="1800" b="0" i="0" dirty="0">
                <a:effectLst/>
                <a:latin typeface="+mj-lt"/>
              </a:rPr>
              <a:t>)?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Jaké jsou potenciální překážky pro zajištění interní a externí validity? Jak se překonají?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Provede se pilotní studie?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Jaké se použijí statistické metody pro vyhodnocení dat (popisné a inferenční)?</a:t>
            </a:r>
          </a:p>
          <a:p>
            <a:pPr marL="355600" indent="-35560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cs-CZ" sz="1800" b="0" i="0" dirty="0">
              <a:effectLst/>
              <a:latin typeface="+mj-lt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06BBBB5-E8C0-4824-A5F6-34101846447F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298089937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mage001">
            <a:extLst>
              <a:ext uri="{FF2B5EF4-FFF2-40B4-BE49-F238E27FC236}">
                <a16:creationId xmlns:a16="http://schemas.microsoft.com/office/drawing/2014/main" id="{C3B3FAD4-66A4-47E6-A135-0CC8BEAF3D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862" y="194753"/>
            <a:ext cx="7581530" cy="6608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Nadpis 7">
            <a:extLst>
              <a:ext uri="{FF2B5EF4-FFF2-40B4-BE49-F238E27FC236}">
                <a16:creationId xmlns:a16="http://schemas.microsoft.com/office/drawing/2014/main" id="{DDCF977D-9649-4E60-BBF6-1FC3BFB8D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184" y="1598875"/>
            <a:ext cx="3942426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  <a:t>Práce na </a:t>
            </a:r>
            <a:b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  <a:t>výzkumném </a:t>
            </a:r>
            <a:b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  <a:t>úkolu </a:t>
            </a:r>
            <a:b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  <a:t>(výzkumný </a:t>
            </a:r>
            <a:b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  <a:t>cyklus)</a:t>
            </a:r>
            <a:b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49417543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1102</TotalTime>
  <Words>8416</Words>
  <Application>Microsoft Office PowerPoint</Application>
  <PresentationFormat>Širokoúhlá obrazovka</PresentationFormat>
  <Paragraphs>910</Paragraphs>
  <Slides>93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93</vt:i4>
      </vt:variant>
    </vt:vector>
  </HeadingPairs>
  <TitlesOfParts>
    <vt:vector size="100" baseType="lpstr">
      <vt:lpstr>Arial</vt:lpstr>
      <vt:lpstr>Bookman Old Style</vt:lpstr>
      <vt:lpstr>Calibri</vt:lpstr>
      <vt:lpstr>Century Gothic</vt:lpstr>
      <vt:lpstr>Times New Roman</vt:lpstr>
      <vt:lpstr>Wingdings</vt:lpstr>
      <vt:lpstr>Kondenzační stopa</vt:lpstr>
      <vt:lpstr>Metodologie a statistika</vt:lpstr>
      <vt:lpstr>Cíl předmětu</vt:lpstr>
      <vt:lpstr>Literatura</vt:lpstr>
      <vt:lpstr>Literatura</vt:lpstr>
      <vt:lpstr>Pokyny k vypracování závěrečných prací</vt:lpstr>
      <vt:lpstr>Základní pojmy</vt:lpstr>
      <vt:lpstr>Základní pojmy</vt:lpstr>
      <vt:lpstr>Základní pojmy</vt:lpstr>
      <vt:lpstr>Základní pojmy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Literární rešerše syntéza poznatků / teoretická část</vt:lpstr>
      <vt:lpstr>Literární rešerše</vt:lpstr>
      <vt:lpstr>Citační norma</vt:lpstr>
      <vt:lpstr>Citační norma APA 7. vydání</vt:lpstr>
      <vt:lpstr>Citační norma APA 7</vt:lpstr>
      <vt:lpstr>Citační norma APA 7</vt:lpstr>
      <vt:lpstr>Citační norma APA 7</vt:lpstr>
      <vt:lpstr>Manažéry</vt:lpstr>
      <vt:lpstr>CITACE.COM</vt:lpstr>
      <vt:lpstr>Discovery.muni.cz (databáze EBSCO)</vt:lpstr>
      <vt:lpstr>ZOTERO</vt:lpstr>
      <vt:lpstr>Aleph.muni.cz</vt:lpstr>
      <vt:lpstr>Neuvádím , nedoporučuji</vt:lpstr>
      <vt:lpstr>závěr</vt:lpstr>
      <vt:lpstr>Seminární práce č. 1</vt:lpstr>
      <vt:lpstr>Návrh výzkumu</vt:lpstr>
      <vt:lpstr>Návrh výzkumu</vt:lpstr>
      <vt:lpstr>Hierarchie konceptů</vt:lpstr>
      <vt:lpstr>Hierarchie konceptů</vt:lpstr>
      <vt:lpstr>Výběr tématu</vt:lpstr>
      <vt:lpstr>Vedoucí práce</vt:lpstr>
      <vt:lpstr>Seminární práce č. 2</vt:lpstr>
      <vt:lpstr>Struktura a návrh projektu</vt:lpstr>
      <vt:lpstr>Struktura a návrh projektu</vt:lpstr>
      <vt:lpstr>Struktura a návrh projektu</vt:lpstr>
      <vt:lpstr>Struktura a návrh projektu</vt:lpstr>
      <vt:lpstr>Kvantitativní, kvalitativní data, nebo obojí?</vt:lpstr>
      <vt:lpstr>Kvantitativní, kvalitativní data, nebo obojí?</vt:lpstr>
      <vt:lpstr>Kvantitativní, kvalitativní data?</vt:lpstr>
      <vt:lpstr>Kvantitativní, kvalitativní data?</vt:lpstr>
      <vt:lpstr>Kvantitativní, kvalitativní data?</vt:lpstr>
      <vt:lpstr>Výběr respondentů</vt:lpstr>
      <vt:lpstr>Výběr respondentů</vt:lpstr>
      <vt:lpstr>Sběr dat</vt:lpstr>
      <vt:lpstr>Sběr dat</vt:lpstr>
      <vt:lpstr>Analýza dat</vt:lpstr>
      <vt:lpstr>Varianty výzkumu</vt:lpstr>
      <vt:lpstr>1. typ: Metodologická studie</vt:lpstr>
      <vt:lpstr>2. typ: Případová studie</vt:lpstr>
      <vt:lpstr>3. typ: Komparace</vt:lpstr>
      <vt:lpstr>4. typ: Korelačně-prediktivní studie</vt:lpstr>
      <vt:lpstr>5. typ: Experiment</vt:lpstr>
      <vt:lpstr>6. typ: Evaluace</vt:lpstr>
      <vt:lpstr>7. typ: Vývojové studie</vt:lpstr>
      <vt:lpstr>8. typ: Analýza trendů</vt:lpstr>
      <vt:lpstr>9. typ: Dotazování na postoje</vt:lpstr>
      <vt:lpstr>10. typ: Stav (status)</vt:lpstr>
      <vt:lpstr>11. typ: Explorace</vt:lpstr>
      <vt:lpstr>12. typ: Historická studie</vt:lpstr>
      <vt:lpstr>13. typ: Modelování</vt:lpstr>
      <vt:lpstr>14. typ: Návrh a demonstrace</vt:lpstr>
      <vt:lpstr>15. typ: Meta-analýza</vt:lpstr>
      <vt:lpstr>16. typ: Review a syntéza</vt:lpstr>
      <vt:lpstr>17. typ: Teoretické studie</vt:lpstr>
      <vt:lpstr>18. typ: Analytická práce</vt:lpstr>
      <vt:lpstr>19. typ: Kvalitativní studie</vt:lpstr>
      <vt:lpstr>20. typ: Kvasiexperiment</vt:lpstr>
      <vt:lpstr>Seminární práce č. 3</vt:lpstr>
      <vt:lpstr>Prezentace aplikace PowerPoint</vt:lpstr>
      <vt:lpstr>Kvalitativní výzkum</vt:lpstr>
      <vt:lpstr>Kvalitativní výzkum</vt:lpstr>
      <vt:lpstr>Kvalitativní výzkum</vt:lpstr>
      <vt:lpstr>Kvalitativní výzkum-metody</vt:lpstr>
      <vt:lpstr>Kvalitativní výzkum-metody</vt:lpstr>
      <vt:lpstr>Kvalitativní výzkum-zpracování dat</vt:lpstr>
      <vt:lpstr>Kvalitativní výzkum-zpracování dat</vt:lpstr>
      <vt:lpstr>Kvalitativní výzkum-zpracování dat</vt:lpstr>
      <vt:lpstr>Experiment</vt:lpstr>
      <vt:lpstr>Experiment</vt:lpstr>
      <vt:lpstr>Experiment</vt:lpstr>
      <vt:lpstr>Experiment</vt:lpstr>
      <vt:lpstr>Kvazi-Experiment</vt:lpstr>
      <vt:lpstr>Experiment</vt:lpstr>
      <vt:lpstr>Experiment</vt:lpstr>
      <vt:lpstr>Experiment</vt:lpstr>
      <vt:lpstr>Práce na  výzkumném  úkolu  (výzkumný  cyklus)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a statistika</dc:title>
  <dc:creator>Martin</dc:creator>
  <cp:lastModifiedBy>Martin Sebera</cp:lastModifiedBy>
  <cp:revision>71</cp:revision>
  <dcterms:created xsi:type="dcterms:W3CDTF">2017-10-08T21:44:25Z</dcterms:created>
  <dcterms:modified xsi:type="dcterms:W3CDTF">2022-02-25T15:47:19Z</dcterms:modified>
</cp:coreProperties>
</file>