
<file path=[Content_Types].xml><?xml version="1.0" encoding="utf-8"?>
<Types xmlns="http://schemas.openxmlformats.org/package/2006/content-types">
  <Default Extension="gif" ContentType="video/unknown"/>
  <Default Extension="jpe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9"/>
  </p:notesMasterIdLst>
  <p:sldIdLst>
    <p:sldId id="256" r:id="rId2"/>
    <p:sldId id="263" r:id="rId3"/>
    <p:sldId id="264" r:id="rId4"/>
    <p:sldId id="265" r:id="rId5"/>
    <p:sldId id="266" r:id="rId6"/>
    <p:sldId id="267" r:id="rId7"/>
    <p:sldId id="268" r:id="rId8"/>
    <p:sldId id="269" r:id="rId9"/>
    <p:sldId id="270" r:id="rId10"/>
    <p:sldId id="271" r:id="rId11"/>
    <p:sldId id="272" r:id="rId12"/>
    <p:sldId id="257" r:id="rId13"/>
    <p:sldId id="258" r:id="rId14"/>
    <p:sldId id="259" r:id="rId15"/>
    <p:sldId id="260" r:id="rId16"/>
    <p:sldId id="261" r:id="rId17"/>
    <p:sldId id="262"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kola Palová" initials="NP" lastIdx="1" clrIdx="0">
    <p:extLst>
      <p:ext uri="{19B8F6BF-5375-455C-9EA6-DF929625EA0E}">
        <p15:presenceInfo xmlns:p15="http://schemas.microsoft.com/office/powerpoint/2012/main" userId="2743afccaea57ca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E2E80E-F28B-4703-B7A8-5ABAECEA14C6}" v="66" dt="2020-03-29T11:24:44.2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83401" autoAdjust="0"/>
  </p:normalViewPr>
  <p:slideViewPr>
    <p:cSldViewPr snapToGrid="0">
      <p:cViewPr varScale="1">
        <p:scale>
          <a:sx n="55" d="100"/>
          <a:sy n="55" d="100"/>
        </p:scale>
        <p:origin x="1096"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a:p>
        </p:txBody>
      </p:sp>
      <p:sp>
        <p:nvSpPr>
          <p:cNvPr id="3" name="Zástupný objekt pre dá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896BCD-E6C8-4D1D-9F4B-1AB68DA23EC4}" type="datetimeFigureOut">
              <a:rPr lang="sk-SK" smtClean="0"/>
              <a:t>9. 12. 2021</a:t>
            </a:fld>
            <a:endParaRPr lang="sk-SK"/>
          </a:p>
        </p:txBody>
      </p:sp>
      <p:sp>
        <p:nvSpPr>
          <p:cNvPr id="4" name="Zástupný objekt pre obrázok snímk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objekt pre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6" name="Zástupný objekt pre pät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7" name="Zástupný objekt pre číslo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F74818-FB2C-4A78-AC88-A70134F4A946}" type="slidenum">
              <a:rPr lang="sk-SK" smtClean="0"/>
              <a:t>‹#›</a:t>
            </a:fld>
            <a:endParaRPr lang="sk-SK"/>
          </a:p>
        </p:txBody>
      </p:sp>
    </p:spTree>
    <p:extLst>
      <p:ext uri="{BB962C8B-B14F-4D97-AF65-F5344CB8AC3E}">
        <p14:creationId xmlns:p14="http://schemas.microsoft.com/office/powerpoint/2010/main" val="4217418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Can you imagine you, as a doctor, to be able to create a brand new, perfectly healthy organ? You would not need to wait for a donor or create organs using artificial materials which can often cause more harm than good. </a:t>
            </a:r>
            <a:endParaRPr lang="sk-SK" sz="1200" kern="1200" dirty="0">
              <a:solidFill>
                <a:schemeClr val="tx1"/>
              </a:solidFill>
              <a:effectLst/>
              <a:latin typeface="+mn-lt"/>
              <a:ea typeface="+mn-ea"/>
              <a:cs typeface="+mn-cs"/>
            </a:endParaRPr>
          </a:p>
          <a:p>
            <a:endParaRPr lang="sk-SK" dirty="0"/>
          </a:p>
        </p:txBody>
      </p:sp>
      <p:sp>
        <p:nvSpPr>
          <p:cNvPr id="4" name="Zástupný objekt pre číslo snímky 3"/>
          <p:cNvSpPr>
            <a:spLocks noGrp="1"/>
          </p:cNvSpPr>
          <p:nvPr>
            <p:ph type="sldNum" sz="quarter" idx="5"/>
          </p:nvPr>
        </p:nvSpPr>
        <p:spPr/>
        <p:txBody>
          <a:bodyPr/>
          <a:lstStyle/>
          <a:p>
            <a:fld id="{3BF74818-FB2C-4A78-AC88-A70134F4A946}" type="slidenum">
              <a:rPr lang="sk-SK" smtClean="0"/>
              <a:t>1</a:t>
            </a:fld>
            <a:endParaRPr lang="sk-SK"/>
          </a:p>
        </p:txBody>
      </p:sp>
    </p:spTree>
    <p:extLst>
      <p:ext uri="{BB962C8B-B14F-4D97-AF65-F5344CB8AC3E}">
        <p14:creationId xmlns:p14="http://schemas.microsoft.com/office/powerpoint/2010/main" val="3802066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en-GB" sz="1200" kern="1200" dirty="0">
                <a:solidFill>
                  <a:schemeClr val="tx1"/>
                </a:solidFill>
                <a:effectLst/>
                <a:latin typeface="+mn-lt"/>
                <a:ea typeface="+mn-ea"/>
                <a:cs typeface="+mn-cs"/>
              </a:rPr>
              <a:t>Some centres, such as </a:t>
            </a:r>
            <a:r>
              <a:rPr lang="en-GB" sz="1200" kern="1200" dirty="0" err="1">
                <a:solidFill>
                  <a:schemeClr val="tx1"/>
                </a:solidFill>
                <a:effectLst/>
                <a:latin typeface="+mn-lt"/>
                <a:ea typeface="+mn-ea"/>
                <a:cs typeface="+mn-cs"/>
              </a:rPr>
              <a:t>Cellthera</a:t>
            </a:r>
            <a:r>
              <a:rPr lang="en-GB" sz="1200" kern="1200" dirty="0">
                <a:solidFill>
                  <a:schemeClr val="tx1"/>
                </a:solidFill>
                <a:effectLst/>
                <a:latin typeface="+mn-lt"/>
                <a:ea typeface="+mn-ea"/>
                <a:cs typeface="+mn-cs"/>
              </a:rPr>
              <a:t> </a:t>
            </a:r>
            <a:r>
              <a:rPr lang="sk-SK" sz="1200" kern="1200" dirty="0">
                <a:solidFill>
                  <a:schemeClr val="tx1"/>
                </a:solidFill>
                <a:effectLst/>
                <a:latin typeface="+mn-lt"/>
                <a:ea typeface="+mn-ea"/>
                <a:cs typeface="+mn-cs"/>
              </a:rPr>
              <a:t>C</a:t>
            </a:r>
            <a:r>
              <a:rPr lang="en-GB" sz="1200" kern="1200" dirty="0" err="1">
                <a:solidFill>
                  <a:schemeClr val="tx1"/>
                </a:solidFill>
                <a:effectLst/>
                <a:latin typeface="+mn-lt"/>
                <a:ea typeface="+mn-ea"/>
                <a:cs typeface="+mn-cs"/>
              </a:rPr>
              <a:t>linic</a:t>
            </a:r>
            <a:r>
              <a:rPr lang="en-GB" sz="1200" kern="1200" dirty="0">
                <a:solidFill>
                  <a:schemeClr val="tx1"/>
                </a:solidFill>
                <a:effectLst/>
                <a:latin typeface="+mn-lt"/>
                <a:ea typeface="+mn-ea"/>
                <a:cs typeface="+mn-cs"/>
              </a:rPr>
              <a:t>, are offering cell therapies for patients suffering from heart conditions, brain diseases, diseases of blood vessels, liver, lungs, gastrointestinal tract or urinary system. </a:t>
            </a:r>
            <a:endParaRPr lang="sk-SK"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There are clinical trials testing therapies of diabetes mellitus one, treatment of cerebral palsy, sclerosis multiplex or amyotrophic lateral sclerosis. </a:t>
            </a:r>
            <a:endParaRPr lang="sk-SK" sz="1200" kern="1200" dirty="0">
              <a:solidFill>
                <a:schemeClr val="tx1"/>
              </a:solidFill>
              <a:effectLst/>
              <a:latin typeface="+mn-lt"/>
              <a:ea typeface="+mn-ea"/>
              <a:cs typeface="+mn-cs"/>
            </a:endParaRPr>
          </a:p>
          <a:p>
            <a:endParaRPr lang="sk-SK" dirty="0"/>
          </a:p>
        </p:txBody>
      </p:sp>
      <p:sp>
        <p:nvSpPr>
          <p:cNvPr id="4" name="Zástupný objekt pre číslo snímky 3"/>
          <p:cNvSpPr>
            <a:spLocks noGrp="1"/>
          </p:cNvSpPr>
          <p:nvPr>
            <p:ph type="sldNum" sz="quarter" idx="5"/>
          </p:nvPr>
        </p:nvSpPr>
        <p:spPr/>
        <p:txBody>
          <a:bodyPr/>
          <a:lstStyle/>
          <a:p>
            <a:fld id="{3BF74818-FB2C-4A78-AC88-A70134F4A946}" type="slidenum">
              <a:rPr lang="sk-SK" smtClean="0"/>
              <a:t>10</a:t>
            </a:fld>
            <a:endParaRPr lang="sk-SK"/>
          </a:p>
        </p:txBody>
      </p:sp>
    </p:spTree>
    <p:extLst>
      <p:ext uri="{BB962C8B-B14F-4D97-AF65-F5344CB8AC3E}">
        <p14:creationId xmlns:p14="http://schemas.microsoft.com/office/powerpoint/2010/main" val="414071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Stem cells are undifferentiated cells with the ability to divide and evolve into a different cell types – they have ability to differentiate. They are undergoing multiple mitotic divisions, thus regenerating themselves. Daughter cells are often able to differentiate into more than one cell type. After a transplant, they are able to incorporate into their original tissue. In vivo, they are contributing to the formation of differentiated cellular populations.</a:t>
            </a:r>
            <a:endParaRPr lang="sk-SK" sz="1200" kern="1200" dirty="0">
              <a:solidFill>
                <a:schemeClr val="tx1"/>
              </a:solidFill>
              <a:effectLst/>
              <a:latin typeface="+mn-lt"/>
              <a:ea typeface="+mn-ea"/>
              <a:cs typeface="+mn-cs"/>
            </a:endParaRPr>
          </a:p>
        </p:txBody>
      </p:sp>
      <p:sp>
        <p:nvSpPr>
          <p:cNvPr id="4" name="Zástupný objekt pre číslo snímky 3"/>
          <p:cNvSpPr>
            <a:spLocks noGrp="1"/>
          </p:cNvSpPr>
          <p:nvPr>
            <p:ph type="sldNum" sz="quarter" idx="5"/>
          </p:nvPr>
        </p:nvSpPr>
        <p:spPr/>
        <p:txBody>
          <a:bodyPr/>
          <a:lstStyle/>
          <a:p>
            <a:fld id="{3BF74818-FB2C-4A78-AC88-A70134F4A946}" type="slidenum">
              <a:rPr lang="sk-SK" smtClean="0"/>
              <a:t>2</a:t>
            </a:fld>
            <a:endParaRPr lang="sk-SK"/>
          </a:p>
        </p:txBody>
      </p:sp>
    </p:spTree>
    <p:extLst>
      <p:ext uri="{BB962C8B-B14F-4D97-AF65-F5344CB8AC3E}">
        <p14:creationId xmlns:p14="http://schemas.microsoft.com/office/powerpoint/2010/main" val="699626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distinguish between two stem cell types – an embryonic cell </a:t>
            </a:r>
            <a:r>
              <a:rPr lang="sk-SK" sz="1200" kern="1200" dirty="0" err="1">
                <a:solidFill>
                  <a:schemeClr val="tx1"/>
                </a:solidFill>
                <a:effectLst/>
                <a:latin typeface="+mn-lt"/>
                <a:ea typeface="+mn-ea"/>
                <a:cs typeface="+mn-cs"/>
              </a:rPr>
              <a:t>found</a:t>
            </a:r>
            <a:r>
              <a:rPr lang="sk-SK"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in a blastocyst and adult stem cells. The embryonic cells in blastocyst are undergoing differentiation into tissues of the developing human body. They may develop into any tissue found in the body, excluding umbilical cord or placenta – they are called pluripotent cells. The adult stem cells are found in different tissues, they are part of repairing mechanisms as they substitute dead cells. They are not able to transform into any tissue, just into the one they are part of, being called multipotent stem cells.</a:t>
            </a:r>
            <a:endParaRPr lang="sk-SK" sz="1200" kern="1200" dirty="0">
              <a:solidFill>
                <a:schemeClr val="tx1"/>
              </a:solidFill>
              <a:effectLst/>
              <a:latin typeface="+mn-lt"/>
              <a:ea typeface="+mn-ea"/>
              <a:cs typeface="+mn-cs"/>
            </a:endParaRPr>
          </a:p>
        </p:txBody>
      </p:sp>
      <p:sp>
        <p:nvSpPr>
          <p:cNvPr id="4" name="Zástupný objekt pre číslo snímky 3"/>
          <p:cNvSpPr>
            <a:spLocks noGrp="1"/>
          </p:cNvSpPr>
          <p:nvPr>
            <p:ph type="sldNum" sz="quarter" idx="5"/>
          </p:nvPr>
        </p:nvSpPr>
        <p:spPr/>
        <p:txBody>
          <a:bodyPr/>
          <a:lstStyle/>
          <a:p>
            <a:fld id="{3BF74818-FB2C-4A78-AC88-A70134F4A946}" type="slidenum">
              <a:rPr lang="sk-SK" smtClean="0"/>
              <a:t>3</a:t>
            </a:fld>
            <a:endParaRPr lang="sk-SK"/>
          </a:p>
        </p:txBody>
      </p:sp>
    </p:spTree>
    <p:extLst>
      <p:ext uri="{BB962C8B-B14F-4D97-AF65-F5344CB8AC3E}">
        <p14:creationId xmlns:p14="http://schemas.microsoft.com/office/powerpoint/2010/main" val="3610993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There are 3 main sources of stem cells in the human body – a bone marrow (typically from femur or hip bone), an adipose tissue and blood. Other, less common sources are blood from the umbilical cord shortly after the delivery of a baby, stored for the baby, tissue from an amniotic sac in the placenta or a basal layer of the skin.</a:t>
            </a:r>
            <a:endParaRPr lang="sk-SK" sz="1200" kern="1200" dirty="0">
              <a:solidFill>
                <a:schemeClr val="tx1"/>
              </a:solidFill>
              <a:effectLst/>
              <a:latin typeface="+mn-lt"/>
              <a:ea typeface="+mn-ea"/>
              <a:cs typeface="+mn-cs"/>
            </a:endParaRPr>
          </a:p>
        </p:txBody>
      </p:sp>
      <p:sp>
        <p:nvSpPr>
          <p:cNvPr id="4" name="Zástupný objekt pre číslo snímky 3"/>
          <p:cNvSpPr>
            <a:spLocks noGrp="1"/>
          </p:cNvSpPr>
          <p:nvPr>
            <p:ph type="sldNum" sz="quarter" idx="5"/>
          </p:nvPr>
        </p:nvSpPr>
        <p:spPr/>
        <p:txBody>
          <a:bodyPr/>
          <a:lstStyle/>
          <a:p>
            <a:fld id="{3BF74818-FB2C-4A78-AC88-A70134F4A946}" type="slidenum">
              <a:rPr lang="sk-SK" smtClean="0"/>
              <a:t>4</a:t>
            </a:fld>
            <a:endParaRPr lang="sk-SK"/>
          </a:p>
        </p:txBody>
      </p:sp>
    </p:spTree>
    <p:extLst>
      <p:ext uri="{BB962C8B-B14F-4D97-AF65-F5344CB8AC3E}">
        <p14:creationId xmlns:p14="http://schemas.microsoft.com/office/powerpoint/2010/main" val="2523414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There are a lot of ways how the stem cells may be useful in the clinical medicine. The therapeutic cloning starts with taking a sample of cells from the patient. The next step is putting them into an egg cell of a woman without the nucleus while embryo and later the blastocyst are formed. The stem cells are taken out of the blastocyst and are being cultivated. The differentiation may be controlled using chemical signals as cells are naturally reacting to these. This method is not used in the Czech Republic, but it is allowed in the South Korea or the Great Britain. </a:t>
            </a:r>
            <a:endParaRPr lang="sk-SK" sz="1200" kern="1200" dirty="0">
              <a:solidFill>
                <a:schemeClr val="tx1"/>
              </a:solidFill>
              <a:effectLst/>
              <a:latin typeface="+mn-lt"/>
              <a:ea typeface="+mn-ea"/>
              <a:cs typeface="+mn-cs"/>
            </a:endParaRPr>
          </a:p>
        </p:txBody>
      </p:sp>
      <p:sp>
        <p:nvSpPr>
          <p:cNvPr id="4" name="Zástupný objekt pre číslo snímky 3"/>
          <p:cNvSpPr>
            <a:spLocks noGrp="1"/>
          </p:cNvSpPr>
          <p:nvPr>
            <p:ph type="sldNum" sz="quarter" idx="5"/>
          </p:nvPr>
        </p:nvSpPr>
        <p:spPr/>
        <p:txBody>
          <a:bodyPr/>
          <a:lstStyle/>
          <a:p>
            <a:fld id="{3BF74818-FB2C-4A78-AC88-A70134F4A946}" type="slidenum">
              <a:rPr lang="sk-SK" smtClean="0"/>
              <a:t>5</a:t>
            </a:fld>
            <a:endParaRPr lang="sk-SK"/>
          </a:p>
        </p:txBody>
      </p:sp>
    </p:spTree>
    <p:extLst>
      <p:ext uri="{BB962C8B-B14F-4D97-AF65-F5344CB8AC3E}">
        <p14:creationId xmlns:p14="http://schemas.microsoft.com/office/powerpoint/2010/main" val="722571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mesenchymal stem cells are obtained by </a:t>
            </a:r>
            <a:r>
              <a:rPr lang="sk-SK" sz="1200" kern="1200" dirty="0" err="1">
                <a:solidFill>
                  <a:schemeClr val="tx1"/>
                </a:solidFill>
                <a:effectLst/>
                <a:latin typeface="+mn-lt"/>
                <a:ea typeface="+mn-ea"/>
                <a:cs typeface="+mn-cs"/>
              </a:rPr>
              <a:t>isolation</a:t>
            </a:r>
            <a:r>
              <a:rPr lang="sk-SK" sz="1200" kern="1200" dirty="0">
                <a:solidFill>
                  <a:schemeClr val="tx1"/>
                </a:solidFill>
                <a:effectLst/>
                <a:latin typeface="+mn-lt"/>
                <a:ea typeface="+mn-ea"/>
                <a:cs typeface="+mn-cs"/>
              </a:rPr>
              <a:t> </a:t>
            </a:r>
            <a:r>
              <a:rPr lang="sk-SK" sz="1200" kern="1200" dirty="0" err="1">
                <a:solidFill>
                  <a:schemeClr val="tx1"/>
                </a:solidFill>
                <a:effectLst/>
                <a:latin typeface="+mn-lt"/>
                <a:ea typeface="+mn-ea"/>
                <a:cs typeface="+mn-cs"/>
              </a:rPr>
              <a:t>from</a:t>
            </a:r>
            <a:r>
              <a:rPr lang="en-GB" sz="1200" kern="1200" dirty="0">
                <a:solidFill>
                  <a:schemeClr val="tx1"/>
                </a:solidFill>
                <a:effectLst/>
                <a:latin typeface="+mn-lt"/>
                <a:ea typeface="+mn-ea"/>
                <a:cs typeface="+mn-cs"/>
              </a:rPr>
              <a:t> the desired tissue. Then the intercellular bonds are destroyed and cells are put into the cultivating containers where they are being cultivated while other differentiated cells are washed away.</a:t>
            </a:r>
            <a:endParaRPr lang="sk-SK" sz="1200" kern="1200" dirty="0">
              <a:solidFill>
                <a:schemeClr val="tx1"/>
              </a:solidFill>
              <a:effectLst/>
              <a:latin typeface="+mn-lt"/>
              <a:ea typeface="+mn-ea"/>
              <a:cs typeface="+mn-cs"/>
            </a:endParaRPr>
          </a:p>
          <a:p>
            <a:endParaRPr lang="sk-SK" dirty="0"/>
          </a:p>
        </p:txBody>
      </p:sp>
      <p:sp>
        <p:nvSpPr>
          <p:cNvPr id="4" name="Zástupný objekt pre číslo snímky 3"/>
          <p:cNvSpPr>
            <a:spLocks noGrp="1"/>
          </p:cNvSpPr>
          <p:nvPr>
            <p:ph type="sldNum" sz="quarter" idx="5"/>
          </p:nvPr>
        </p:nvSpPr>
        <p:spPr/>
        <p:txBody>
          <a:bodyPr/>
          <a:lstStyle/>
          <a:p>
            <a:fld id="{3BF74818-FB2C-4A78-AC88-A70134F4A946}" type="slidenum">
              <a:rPr lang="sk-SK" smtClean="0"/>
              <a:t>6</a:t>
            </a:fld>
            <a:endParaRPr lang="sk-SK"/>
          </a:p>
        </p:txBody>
      </p:sp>
    </p:spTree>
    <p:extLst>
      <p:ext uri="{BB962C8B-B14F-4D97-AF65-F5344CB8AC3E}">
        <p14:creationId xmlns:p14="http://schemas.microsoft.com/office/powerpoint/2010/main" val="3734456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Another way to obtain stem cells is using an embryo that was meant to be destroyed after in vitro fertilization. Some experiments are allowed in the Czech Republic.</a:t>
            </a:r>
            <a:endParaRPr lang="sk-SK" sz="1200" kern="1200" dirty="0">
              <a:solidFill>
                <a:schemeClr val="tx1"/>
              </a:solidFill>
              <a:effectLst/>
              <a:latin typeface="+mn-lt"/>
              <a:ea typeface="+mn-ea"/>
              <a:cs typeface="+mn-cs"/>
            </a:endParaRPr>
          </a:p>
          <a:p>
            <a:endParaRPr lang="sk-SK" dirty="0"/>
          </a:p>
        </p:txBody>
      </p:sp>
      <p:sp>
        <p:nvSpPr>
          <p:cNvPr id="4" name="Zástupný objekt pre číslo snímky 3"/>
          <p:cNvSpPr>
            <a:spLocks noGrp="1"/>
          </p:cNvSpPr>
          <p:nvPr>
            <p:ph type="sldNum" sz="quarter" idx="5"/>
          </p:nvPr>
        </p:nvSpPr>
        <p:spPr/>
        <p:txBody>
          <a:bodyPr/>
          <a:lstStyle/>
          <a:p>
            <a:fld id="{3BF74818-FB2C-4A78-AC88-A70134F4A946}" type="slidenum">
              <a:rPr lang="sk-SK" smtClean="0"/>
              <a:t>7</a:t>
            </a:fld>
            <a:endParaRPr lang="sk-SK"/>
          </a:p>
        </p:txBody>
      </p:sp>
    </p:spTree>
    <p:extLst>
      <p:ext uri="{BB962C8B-B14F-4D97-AF65-F5344CB8AC3E}">
        <p14:creationId xmlns:p14="http://schemas.microsoft.com/office/powerpoint/2010/main" val="1700858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induced pluripotent stem cells are cells that were originally adult stem cells, but scientists are able to transform them into totipotent stem cells in undifferentiated status. They use a vector – virus, into which a particular gene is put which induces the transformation of the cell. These cells are similar to the ones found in embryo. </a:t>
            </a:r>
            <a:endParaRPr lang="sk-SK" sz="1200" kern="1200" dirty="0">
              <a:solidFill>
                <a:schemeClr val="tx1"/>
              </a:solidFill>
              <a:effectLst/>
              <a:latin typeface="+mn-lt"/>
              <a:ea typeface="+mn-ea"/>
              <a:cs typeface="+mn-cs"/>
            </a:endParaRPr>
          </a:p>
          <a:p>
            <a:endParaRPr lang="sk-SK" dirty="0"/>
          </a:p>
        </p:txBody>
      </p:sp>
      <p:sp>
        <p:nvSpPr>
          <p:cNvPr id="4" name="Zástupný objekt pre číslo snímky 3"/>
          <p:cNvSpPr>
            <a:spLocks noGrp="1"/>
          </p:cNvSpPr>
          <p:nvPr>
            <p:ph type="sldNum" sz="quarter" idx="5"/>
          </p:nvPr>
        </p:nvSpPr>
        <p:spPr/>
        <p:txBody>
          <a:bodyPr/>
          <a:lstStyle/>
          <a:p>
            <a:fld id="{3BF74818-FB2C-4A78-AC88-A70134F4A946}" type="slidenum">
              <a:rPr lang="sk-SK" smtClean="0"/>
              <a:t>8</a:t>
            </a:fld>
            <a:endParaRPr lang="sk-SK"/>
          </a:p>
        </p:txBody>
      </p:sp>
    </p:spTree>
    <p:extLst>
      <p:ext uri="{BB962C8B-B14F-4D97-AF65-F5344CB8AC3E}">
        <p14:creationId xmlns:p14="http://schemas.microsoft.com/office/powerpoint/2010/main" val="2370798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en-GB" sz="1200" kern="1200" dirty="0">
                <a:solidFill>
                  <a:schemeClr val="tx1"/>
                </a:solidFill>
                <a:effectLst/>
                <a:latin typeface="+mn-lt"/>
                <a:ea typeface="+mn-ea"/>
                <a:cs typeface="+mn-cs"/>
              </a:rPr>
              <a:t>In a common therapy, we may use stem cells to treat lymphoproliferative diseases, which are cancerous diseases of lymphocytes, or inborn immunodeficient diseases. Also tissue from a pig may be used, however, not to replace damaged tissue, but to hold back its death and help to regenerate. </a:t>
            </a:r>
            <a:endParaRPr lang="sk-SK"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Transplantation of a stem cell is recommended for a patient suffering from acute lymphoblastic leukaemia, cancer of a bone marrow or neuroblastoma. </a:t>
            </a:r>
            <a:endParaRPr lang="sk-SK" sz="1200" kern="1200" dirty="0">
              <a:solidFill>
                <a:schemeClr val="tx1"/>
              </a:solidFill>
              <a:effectLst/>
              <a:latin typeface="+mn-lt"/>
              <a:ea typeface="+mn-ea"/>
              <a:cs typeface="+mn-cs"/>
            </a:endParaRPr>
          </a:p>
          <a:p>
            <a:endParaRPr lang="sk-SK" dirty="0"/>
          </a:p>
        </p:txBody>
      </p:sp>
      <p:sp>
        <p:nvSpPr>
          <p:cNvPr id="4" name="Zástupný objekt pre číslo snímky 3"/>
          <p:cNvSpPr>
            <a:spLocks noGrp="1"/>
          </p:cNvSpPr>
          <p:nvPr>
            <p:ph type="sldNum" sz="quarter" idx="5"/>
          </p:nvPr>
        </p:nvSpPr>
        <p:spPr/>
        <p:txBody>
          <a:bodyPr/>
          <a:lstStyle/>
          <a:p>
            <a:fld id="{3BF74818-FB2C-4A78-AC88-A70134F4A946}" type="slidenum">
              <a:rPr lang="sk-SK" smtClean="0"/>
              <a:t>9</a:t>
            </a:fld>
            <a:endParaRPr lang="sk-SK"/>
          </a:p>
        </p:txBody>
      </p:sp>
    </p:spTree>
    <p:extLst>
      <p:ext uri="{BB962C8B-B14F-4D97-AF65-F5344CB8AC3E}">
        <p14:creationId xmlns:p14="http://schemas.microsoft.com/office/powerpoint/2010/main" val="959933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cs-CZ"/>
              <a:t>Kliknutím lze upravit styl.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27647BB5-A485-4924-822D-3FE8FBB730BB}" type="datetimeFigureOut">
              <a:rPr lang="cs-CZ" smtClean="0"/>
              <a:t>09.12.2021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3EAC2DB-A252-4FAE-9296-CE3B3C848E0E}" type="slidenum">
              <a:rPr lang="cs-CZ" smtClean="0"/>
              <a:t>‹#›</a:t>
            </a:fld>
            <a:endParaRPr lang="cs-CZ"/>
          </a:p>
        </p:txBody>
      </p:sp>
    </p:spTree>
    <p:extLst>
      <p:ext uri="{BB962C8B-B14F-4D97-AF65-F5344CB8AC3E}">
        <p14:creationId xmlns:p14="http://schemas.microsoft.com/office/powerpoint/2010/main" val="2167839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7647BB5-A485-4924-822D-3FE8FBB730BB}" type="datetimeFigureOut">
              <a:rPr lang="cs-CZ" smtClean="0"/>
              <a:t>09.12.2021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3EAC2DB-A252-4FAE-9296-CE3B3C848E0E}" type="slidenum">
              <a:rPr lang="cs-CZ" smtClean="0"/>
              <a:t>‹#›</a:t>
            </a:fld>
            <a:endParaRPr lang="cs-CZ"/>
          </a:p>
        </p:txBody>
      </p:sp>
    </p:spTree>
    <p:extLst>
      <p:ext uri="{BB962C8B-B14F-4D97-AF65-F5344CB8AC3E}">
        <p14:creationId xmlns:p14="http://schemas.microsoft.com/office/powerpoint/2010/main" val="4177153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7647BB5-A485-4924-822D-3FE8FBB730BB}" type="datetimeFigureOut">
              <a:rPr lang="cs-CZ" smtClean="0"/>
              <a:t>09.12.2021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3EAC2DB-A252-4FAE-9296-CE3B3C848E0E}" type="slidenum">
              <a:rPr lang="cs-CZ" smtClean="0"/>
              <a:t>‹#›</a:t>
            </a:fld>
            <a:endParaRPr lang="cs-CZ"/>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974037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7647BB5-A485-4924-822D-3FE8FBB730BB}" type="datetimeFigureOut">
              <a:rPr lang="cs-CZ" smtClean="0"/>
              <a:t>09.12.2021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3EAC2DB-A252-4FAE-9296-CE3B3C848E0E}" type="slidenum">
              <a:rPr lang="cs-CZ" smtClean="0"/>
              <a:t>‹#›</a:t>
            </a:fld>
            <a:endParaRPr lang="cs-CZ"/>
          </a:p>
        </p:txBody>
      </p:sp>
    </p:spTree>
    <p:extLst>
      <p:ext uri="{BB962C8B-B14F-4D97-AF65-F5344CB8AC3E}">
        <p14:creationId xmlns:p14="http://schemas.microsoft.com/office/powerpoint/2010/main" val="10147327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7647BB5-A485-4924-822D-3FE8FBB730BB}" type="datetimeFigureOut">
              <a:rPr lang="cs-CZ" smtClean="0"/>
              <a:t>09.12.2021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3EAC2DB-A252-4FAE-9296-CE3B3C848E0E}" type="slidenum">
              <a:rPr lang="cs-CZ" smtClean="0"/>
              <a:t>‹#›</a:t>
            </a:fld>
            <a:endParaRPr lang="cs-CZ"/>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35040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7647BB5-A485-4924-822D-3FE8FBB730BB}" type="datetimeFigureOut">
              <a:rPr lang="cs-CZ" smtClean="0"/>
              <a:t>09.12.2021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3EAC2DB-A252-4FAE-9296-CE3B3C848E0E}" type="slidenum">
              <a:rPr lang="cs-CZ" smtClean="0"/>
              <a:t>‹#›</a:t>
            </a:fld>
            <a:endParaRPr lang="cs-CZ"/>
          </a:p>
        </p:txBody>
      </p:sp>
    </p:spTree>
    <p:extLst>
      <p:ext uri="{BB962C8B-B14F-4D97-AF65-F5344CB8AC3E}">
        <p14:creationId xmlns:p14="http://schemas.microsoft.com/office/powerpoint/2010/main" val="2624396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27647BB5-A485-4924-822D-3FE8FBB730BB}" type="datetimeFigureOut">
              <a:rPr lang="cs-CZ" smtClean="0"/>
              <a:t>09.12.2021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3EAC2DB-A252-4FAE-9296-CE3B3C848E0E}" type="slidenum">
              <a:rPr lang="cs-CZ" smtClean="0"/>
              <a:t>‹#›</a:t>
            </a:fld>
            <a:endParaRPr lang="cs-CZ"/>
          </a:p>
        </p:txBody>
      </p:sp>
    </p:spTree>
    <p:extLst>
      <p:ext uri="{BB962C8B-B14F-4D97-AF65-F5344CB8AC3E}">
        <p14:creationId xmlns:p14="http://schemas.microsoft.com/office/powerpoint/2010/main" val="3401782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cs-CZ"/>
              <a:t>Kliknutím lze upravit styl.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27647BB5-A485-4924-822D-3FE8FBB730BB}" type="datetimeFigureOut">
              <a:rPr lang="cs-CZ" smtClean="0"/>
              <a:t>09.12.2021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3EAC2DB-A252-4FAE-9296-CE3B3C848E0E}" type="slidenum">
              <a:rPr lang="cs-CZ" smtClean="0"/>
              <a:t>‹#›</a:t>
            </a:fld>
            <a:endParaRPr lang="cs-CZ"/>
          </a:p>
        </p:txBody>
      </p:sp>
    </p:spTree>
    <p:extLst>
      <p:ext uri="{BB962C8B-B14F-4D97-AF65-F5344CB8AC3E}">
        <p14:creationId xmlns:p14="http://schemas.microsoft.com/office/powerpoint/2010/main" val="608736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27647BB5-A485-4924-822D-3FE8FBB730BB}" type="datetimeFigureOut">
              <a:rPr lang="cs-CZ" smtClean="0"/>
              <a:t>09.12.2021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3EAC2DB-A252-4FAE-9296-CE3B3C848E0E}" type="slidenum">
              <a:rPr lang="cs-CZ" smtClean="0"/>
              <a:t>‹#›</a:t>
            </a:fld>
            <a:endParaRPr lang="cs-CZ"/>
          </a:p>
        </p:txBody>
      </p:sp>
    </p:spTree>
    <p:extLst>
      <p:ext uri="{BB962C8B-B14F-4D97-AF65-F5344CB8AC3E}">
        <p14:creationId xmlns:p14="http://schemas.microsoft.com/office/powerpoint/2010/main" val="4212693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7647BB5-A485-4924-822D-3FE8FBB730BB}" type="datetimeFigureOut">
              <a:rPr lang="cs-CZ" smtClean="0"/>
              <a:t>09.12.2021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3EAC2DB-A252-4FAE-9296-CE3B3C848E0E}" type="slidenum">
              <a:rPr lang="cs-CZ" smtClean="0"/>
              <a:t>‹#›</a:t>
            </a:fld>
            <a:endParaRPr lang="cs-CZ"/>
          </a:p>
        </p:txBody>
      </p:sp>
    </p:spTree>
    <p:extLst>
      <p:ext uri="{BB962C8B-B14F-4D97-AF65-F5344CB8AC3E}">
        <p14:creationId xmlns:p14="http://schemas.microsoft.com/office/powerpoint/2010/main" val="1137058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27647BB5-A485-4924-822D-3FE8FBB730BB}" type="datetimeFigureOut">
              <a:rPr lang="cs-CZ" smtClean="0"/>
              <a:t>09.12.2021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3EAC2DB-A252-4FAE-9296-CE3B3C848E0E}" type="slidenum">
              <a:rPr lang="cs-CZ" smtClean="0"/>
              <a:t>‹#›</a:t>
            </a:fld>
            <a:endParaRPr lang="cs-CZ"/>
          </a:p>
        </p:txBody>
      </p:sp>
    </p:spTree>
    <p:extLst>
      <p:ext uri="{BB962C8B-B14F-4D97-AF65-F5344CB8AC3E}">
        <p14:creationId xmlns:p14="http://schemas.microsoft.com/office/powerpoint/2010/main" val="621239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27647BB5-A485-4924-822D-3FE8FBB730BB}" type="datetimeFigureOut">
              <a:rPr lang="cs-CZ" smtClean="0"/>
              <a:t>09.12.2021</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F3EAC2DB-A252-4FAE-9296-CE3B3C848E0E}" type="slidenum">
              <a:rPr lang="cs-CZ" smtClean="0"/>
              <a:t>‹#›</a:t>
            </a:fld>
            <a:endParaRPr lang="cs-CZ"/>
          </a:p>
        </p:txBody>
      </p:sp>
    </p:spTree>
    <p:extLst>
      <p:ext uri="{BB962C8B-B14F-4D97-AF65-F5344CB8AC3E}">
        <p14:creationId xmlns:p14="http://schemas.microsoft.com/office/powerpoint/2010/main" val="3188398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27647BB5-A485-4924-822D-3FE8FBB730BB}" type="datetimeFigureOut">
              <a:rPr lang="cs-CZ" smtClean="0"/>
              <a:t>09.12.2021</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F3EAC2DB-A252-4FAE-9296-CE3B3C848E0E}" type="slidenum">
              <a:rPr lang="cs-CZ" smtClean="0"/>
              <a:t>‹#›</a:t>
            </a:fld>
            <a:endParaRPr lang="cs-CZ"/>
          </a:p>
        </p:txBody>
      </p:sp>
    </p:spTree>
    <p:extLst>
      <p:ext uri="{BB962C8B-B14F-4D97-AF65-F5344CB8AC3E}">
        <p14:creationId xmlns:p14="http://schemas.microsoft.com/office/powerpoint/2010/main" val="3567602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647BB5-A485-4924-822D-3FE8FBB730BB}" type="datetimeFigureOut">
              <a:rPr lang="cs-CZ" smtClean="0"/>
              <a:t>09.12.2021</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F3EAC2DB-A252-4FAE-9296-CE3B3C848E0E}" type="slidenum">
              <a:rPr lang="cs-CZ" smtClean="0"/>
              <a:t>‹#›</a:t>
            </a:fld>
            <a:endParaRPr lang="cs-CZ"/>
          </a:p>
        </p:txBody>
      </p:sp>
    </p:spTree>
    <p:extLst>
      <p:ext uri="{BB962C8B-B14F-4D97-AF65-F5344CB8AC3E}">
        <p14:creationId xmlns:p14="http://schemas.microsoft.com/office/powerpoint/2010/main" val="3764396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cs-CZ"/>
              <a:t>Kliknutím lze upravit styl.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27647BB5-A485-4924-822D-3FE8FBB730BB}" type="datetimeFigureOut">
              <a:rPr lang="cs-CZ" smtClean="0"/>
              <a:t>09.12.2021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3EAC2DB-A252-4FAE-9296-CE3B3C848E0E}" type="slidenum">
              <a:rPr lang="cs-CZ" smtClean="0"/>
              <a:t>‹#›</a:t>
            </a:fld>
            <a:endParaRPr lang="cs-CZ"/>
          </a:p>
        </p:txBody>
      </p:sp>
    </p:spTree>
    <p:extLst>
      <p:ext uri="{BB962C8B-B14F-4D97-AF65-F5344CB8AC3E}">
        <p14:creationId xmlns:p14="http://schemas.microsoft.com/office/powerpoint/2010/main" val="1522656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27647BB5-A485-4924-822D-3FE8FBB730BB}" type="datetimeFigureOut">
              <a:rPr lang="cs-CZ" smtClean="0"/>
              <a:t>09.12.2021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3EAC2DB-A252-4FAE-9296-CE3B3C848E0E}" type="slidenum">
              <a:rPr lang="cs-CZ" smtClean="0"/>
              <a:t>‹#›</a:t>
            </a:fld>
            <a:endParaRPr lang="cs-CZ"/>
          </a:p>
        </p:txBody>
      </p:sp>
    </p:spTree>
    <p:extLst>
      <p:ext uri="{BB962C8B-B14F-4D97-AF65-F5344CB8AC3E}">
        <p14:creationId xmlns:p14="http://schemas.microsoft.com/office/powerpoint/2010/main" val="3115057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7647BB5-A485-4924-822D-3FE8FBB730BB}" type="datetimeFigureOut">
              <a:rPr lang="cs-CZ" smtClean="0"/>
              <a:t>09.12.2021</a:t>
            </a:fld>
            <a:endParaRPr lang="cs-CZ"/>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F3EAC2DB-A252-4FAE-9296-CE3B3C848E0E}" type="slidenum">
              <a:rPr lang="cs-CZ" smtClean="0"/>
              <a:t>‹#›</a:t>
            </a:fld>
            <a:endParaRPr lang="cs-CZ"/>
          </a:p>
        </p:txBody>
      </p:sp>
    </p:spTree>
    <p:extLst>
      <p:ext uri="{BB962C8B-B14F-4D97-AF65-F5344CB8AC3E}">
        <p14:creationId xmlns:p14="http://schemas.microsoft.com/office/powerpoint/2010/main" val="49771751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6.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video" Target="https://www.youtube.com/embed/evH0I7Coc54?feature=oembed"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5.jpeg"/><Relationship Id="rId5" Type="http://schemas.openxmlformats.org/officeDocument/2006/relationships/image" Target="../media/image2.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microsoft.com/office/2007/relationships/media" Target="../media/media17.mp3"/><Relationship Id="rId7" Type="http://schemas.openxmlformats.org/officeDocument/2006/relationships/image" Target="../media/image2.png"/><Relationship Id="rId2" Type="http://schemas.openxmlformats.org/officeDocument/2006/relationships/video" Target="../media/media16.gif"/><Relationship Id="rId1" Type="http://schemas.microsoft.com/office/2007/relationships/media" Target="../media/media16.gif"/><Relationship Id="rId6" Type="http://schemas.openxmlformats.org/officeDocument/2006/relationships/image" Target="../media/image31.png"/><Relationship Id="rId5" Type="http://schemas.openxmlformats.org/officeDocument/2006/relationships/slideLayout" Target="../slideLayouts/slideLayout2.xml"/><Relationship Id="rId4" Type="http://schemas.openxmlformats.org/officeDocument/2006/relationships/audio" Target="../media/media17.mp3"/></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3.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745A14-814C-4025-9CE3-6F8091B5441F}"/>
              </a:ext>
            </a:extLst>
          </p:cNvPr>
          <p:cNvSpPr>
            <a:spLocks noGrp="1"/>
          </p:cNvSpPr>
          <p:nvPr>
            <p:ph type="ctrTitle"/>
          </p:nvPr>
        </p:nvSpPr>
        <p:spPr>
          <a:xfrm>
            <a:off x="1507067" y="4137645"/>
            <a:ext cx="7766936" cy="1646302"/>
          </a:xfrm>
        </p:spPr>
        <p:txBody>
          <a:bodyPr/>
          <a:lstStyle/>
          <a:p>
            <a:r>
              <a:rPr lang="cs-CZ" dirty="0"/>
              <a:t>Stem </a:t>
            </a:r>
            <a:r>
              <a:rPr lang="cs-CZ" dirty="0" err="1"/>
              <a:t>cells</a:t>
            </a:r>
            <a:endParaRPr lang="cs-CZ" dirty="0"/>
          </a:p>
        </p:txBody>
      </p:sp>
      <p:sp>
        <p:nvSpPr>
          <p:cNvPr id="3" name="Podnadpis 2">
            <a:extLst>
              <a:ext uri="{FF2B5EF4-FFF2-40B4-BE49-F238E27FC236}">
                <a16:creationId xmlns:a16="http://schemas.microsoft.com/office/drawing/2014/main" id="{BE03D716-F4EF-434F-844C-C5A49BB1402F}"/>
              </a:ext>
            </a:extLst>
          </p:cNvPr>
          <p:cNvSpPr>
            <a:spLocks noGrp="1"/>
          </p:cNvSpPr>
          <p:nvPr>
            <p:ph type="subTitle" idx="1"/>
          </p:nvPr>
        </p:nvSpPr>
        <p:spPr>
          <a:xfrm>
            <a:off x="1507067" y="5783947"/>
            <a:ext cx="7766936" cy="1096899"/>
          </a:xfrm>
        </p:spPr>
        <p:txBody>
          <a:bodyPr/>
          <a:lstStyle/>
          <a:p>
            <a:r>
              <a:rPr lang="en-US" dirty="0"/>
              <a:t>Student </a:t>
            </a:r>
            <a:r>
              <a:rPr lang="en-US"/>
              <a:t>names redacted</a:t>
            </a:r>
            <a:endParaRPr lang="cs-CZ" dirty="0"/>
          </a:p>
        </p:txBody>
      </p:sp>
      <p:pic>
        <p:nvPicPr>
          <p:cNvPr id="10244" name="Picture 4" descr="A potent future for stem cells | From reprogramming to creating ...">
            <a:extLst>
              <a:ext uri="{FF2B5EF4-FFF2-40B4-BE49-F238E27FC236}">
                <a16:creationId xmlns:a16="http://schemas.microsoft.com/office/drawing/2014/main" id="{31C57B41-8D36-4BC8-828A-BDD7FCFA56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139423" cy="4899301"/>
          </a:xfrm>
          <a:prstGeom prst="rect">
            <a:avLst/>
          </a:prstGeom>
          <a:noFill/>
          <a:extLst>
            <a:ext uri="{909E8E84-426E-40DD-AFC4-6F175D3DCCD1}">
              <a14:hiddenFill xmlns:a14="http://schemas.microsoft.com/office/drawing/2010/main">
                <a:solidFill>
                  <a:srgbClr val="FFFFFF"/>
                </a:solidFill>
              </a14:hiddenFill>
            </a:ext>
          </a:extLst>
        </p:spPr>
      </p:pic>
      <p:pic>
        <p:nvPicPr>
          <p:cNvPr id="4" name="Zaznamenaný zvuk">
            <a:hlinkClick r:id="" action="ppaction://media"/>
            <a:extLst>
              <a:ext uri="{FF2B5EF4-FFF2-40B4-BE49-F238E27FC236}">
                <a16:creationId xmlns:a16="http://schemas.microsoft.com/office/drawing/2014/main" id="{FDC74C24-021C-49B1-B423-C562290B38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1205" y="6312140"/>
            <a:ext cx="406400" cy="406400"/>
          </a:xfrm>
          <a:prstGeom prst="rect">
            <a:avLst/>
          </a:prstGeom>
        </p:spPr>
      </p:pic>
    </p:spTree>
    <p:extLst>
      <p:ext uri="{BB962C8B-B14F-4D97-AF65-F5344CB8AC3E}">
        <p14:creationId xmlns:p14="http://schemas.microsoft.com/office/powerpoint/2010/main" val="3195870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3FD58A-5CEF-4171-8DB3-589DA99950EB}"/>
              </a:ext>
            </a:extLst>
          </p:cNvPr>
          <p:cNvSpPr>
            <a:spLocks noGrp="1"/>
          </p:cNvSpPr>
          <p:nvPr>
            <p:ph type="title"/>
          </p:nvPr>
        </p:nvSpPr>
        <p:spPr/>
        <p:txBody>
          <a:bodyPr/>
          <a:lstStyle/>
          <a:p>
            <a:r>
              <a:rPr lang="sk-SK" dirty="0" err="1"/>
              <a:t>Cellthera</a:t>
            </a:r>
            <a:r>
              <a:rPr lang="sk-SK" dirty="0"/>
              <a:t> </a:t>
            </a:r>
            <a:r>
              <a:rPr lang="sk-SK" dirty="0" err="1"/>
              <a:t>Clinic</a:t>
            </a:r>
            <a:br>
              <a:rPr lang="sk-SK" dirty="0"/>
            </a:br>
            <a:r>
              <a:rPr lang="sk-SK" dirty="0" err="1"/>
              <a:t>Clinical</a:t>
            </a:r>
            <a:r>
              <a:rPr lang="sk-SK" dirty="0"/>
              <a:t> </a:t>
            </a:r>
            <a:r>
              <a:rPr lang="sk-SK" dirty="0" err="1"/>
              <a:t>trials</a:t>
            </a:r>
            <a:endParaRPr lang="sk-SK" dirty="0"/>
          </a:p>
        </p:txBody>
      </p:sp>
      <p:sp>
        <p:nvSpPr>
          <p:cNvPr id="3" name="Zástupný objekt pre obsah 2">
            <a:extLst>
              <a:ext uri="{FF2B5EF4-FFF2-40B4-BE49-F238E27FC236}">
                <a16:creationId xmlns:a16="http://schemas.microsoft.com/office/drawing/2014/main" id="{F98273BD-0F5F-43F0-8D5A-82AA4F0F9C83}"/>
              </a:ext>
            </a:extLst>
          </p:cNvPr>
          <p:cNvSpPr>
            <a:spLocks noGrp="1"/>
          </p:cNvSpPr>
          <p:nvPr>
            <p:ph idx="1"/>
          </p:nvPr>
        </p:nvSpPr>
        <p:spPr/>
        <p:txBody>
          <a:bodyPr/>
          <a:lstStyle/>
          <a:p>
            <a:endParaRPr lang="sk-SK" dirty="0"/>
          </a:p>
        </p:txBody>
      </p:sp>
      <p:pic>
        <p:nvPicPr>
          <p:cNvPr id="9218" name="Picture 2" descr="Klinika Cellthera | LinkedIn">
            <a:extLst>
              <a:ext uri="{FF2B5EF4-FFF2-40B4-BE49-F238E27FC236}">
                <a16:creationId xmlns:a16="http://schemas.microsoft.com/office/drawing/2014/main" id="{0A0C9EFB-A7EF-4936-88C5-9F99C7F250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103" y="2312527"/>
            <a:ext cx="3021475" cy="302147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ellthera - stem cells of the future - Domov | Facebook">
            <a:extLst>
              <a:ext uri="{FF2B5EF4-FFF2-40B4-BE49-F238E27FC236}">
                <a16:creationId xmlns:a16="http://schemas.microsoft.com/office/drawing/2014/main" id="{DC2DBC46-95C1-496D-9C5F-5AB925C40C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7396" y="4040079"/>
            <a:ext cx="4166871" cy="2587846"/>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Design and Conduct of Clinical Trials | Stanford Online">
            <a:extLst>
              <a:ext uri="{FF2B5EF4-FFF2-40B4-BE49-F238E27FC236}">
                <a16:creationId xmlns:a16="http://schemas.microsoft.com/office/drawing/2014/main" id="{4CE99DD2-7AD3-443E-8BAF-D3D82565BD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70831" y="162285"/>
            <a:ext cx="6688283" cy="3762699"/>
          </a:xfrm>
          <a:prstGeom prst="rect">
            <a:avLst/>
          </a:prstGeom>
          <a:noFill/>
          <a:extLst>
            <a:ext uri="{909E8E84-426E-40DD-AFC4-6F175D3DCCD1}">
              <a14:hiddenFill xmlns:a14="http://schemas.microsoft.com/office/drawing/2010/main">
                <a:solidFill>
                  <a:srgbClr val="FFFFFF"/>
                </a:solidFill>
              </a14:hiddenFill>
            </a:ext>
          </a:extLst>
        </p:spPr>
      </p:pic>
      <p:pic>
        <p:nvPicPr>
          <p:cNvPr id="4" name="Zaznamenaný zvuk">
            <a:hlinkClick r:id="" action="ppaction://media"/>
            <a:extLst>
              <a:ext uri="{FF2B5EF4-FFF2-40B4-BE49-F238E27FC236}">
                <a16:creationId xmlns:a16="http://schemas.microsoft.com/office/drawing/2014/main" id="{6E88AC0D-7C33-465C-BB73-42C99A8B2D3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6248" y="6191842"/>
            <a:ext cx="406400" cy="406400"/>
          </a:xfrm>
          <a:prstGeom prst="rect">
            <a:avLst/>
          </a:prstGeom>
        </p:spPr>
      </p:pic>
    </p:spTree>
    <p:extLst>
      <p:ext uri="{BB962C8B-B14F-4D97-AF65-F5344CB8AC3E}">
        <p14:creationId xmlns:p14="http://schemas.microsoft.com/office/powerpoint/2010/main" val="605189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1" name="Rectangle 20">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4" name="Straight Connector 23">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4" name="Rectangle 33">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 médium 3" title="What are stem cells? - Craig A. Kohn">
            <a:hlinkClick r:id="" action="ppaction://media"/>
            <a:extLst>
              <a:ext uri="{FF2B5EF4-FFF2-40B4-BE49-F238E27FC236}">
                <a16:creationId xmlns:a16="http://schemas.microsoft.com/office/drawing/2014/main" id="{C032F781-83D2-4488-AE05-F36CD399811C}"/>
              </a:ext>
            </a:extLst>
          </p:cNvPr>
          <p:cNvPicPr>
            <a:picLocks noGrp="1" noRot="1" noChangeAspect="1"/>
          </p:cNvPicPr>
          <p:nvPr>
            <p:ph idx="1"/>
            <a:videoFile r:link="rId1"/>
          </p:nvPr>
        </p:nvPicPr>
        <p:blipFill>
          <a:blip r:embed="rId3"/>
          <a:stretch>
            <a:fillRect/>
          </a:stretch>
        </p:blipFill>
        <p:spPr>
          <a:xfrm>
            <a:off x="2016595" y="1131994"/>
            <a:ext cx="8160686" cy="4590386"/>
          </a:xfrm>
          <a:prstGeom prst="rect">
            <a:avLst/>
          </a:prstGeom>
        </p:spPr>
      </p:pic>
    </p:spTree>
    <p:extLst>
      <p:ext uri="{BB962C8B-B14F-4D97-AF65-F5344CB8AC3E}">
        <p14:creationId xmlns:p14="http://schemas.microsoft.com/office/powerpoint/2010/main" val="313869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Epidermolysis Bullosa - Dermatology Sydney">
            <a:extLst>
              <a:ext uri="{FF2B5EF4-FFF2-40B4-BE49-F238E27FC236}">
                <a16:creationId xmlns:a16="http://schemas.microsoft.com/office/drawing/2014/main" id="{C6551CF5-0EDD-4FCB-842E-36B3978B5F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986212"/>
            <a:ext cx="3913021" cy="2871788"/>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4D8C0CD8-EF08-4088-A4CA-D70985CBE91C}"/>
              </a:ext>
            </a:extLst>
          </p:cNvPr>
          <p:cNvSpPr>
            <a:spLocks noGrp="1"/>
          </p:cNvSpPr>
          <p:nvPr>
            <p:ph type="title"/>
          </p:nvPr>
        </p:nvSpPr>
        <p:spPr/>
        <p:txBody>
          <a:bodyPr/>
          <a:lstStyle/>
          <a:p>
            <a:r>
              <a:rPr lang="cs-CZ" dirty="0"/>
              <a:t>Stem </a:t>
            </a:r>
            <a:r>
              <a:rPr lang="cs-CZ" dirty="0" err="1"/>
              <a:t>cells</a:t>
            </a:r>
            <a:r>
              <a:rPr lang="cs-CZ" dirty="0"/>
              <a:t> in </a:t>
            </a:r>
            <a:r>
              <a:rPr lang="cs-CZ" dirty="0" err="1"/>
              <a:t>action</a:t>
            </a:r>
            <a:r>
              <a:rPr lang="cs-CZ" dirty="0"/>
              <a:t>…</a:t>
            </a:r>
          </a:p>
        </p:txBody>
      </p:sp>
      <p:sp>
        <p:nvSpPr>
          <p:cNvPr id="3" name="Zástupný obsah 2">
            <a:extLst>
              <a:ext uri="{FF2B5EF4-FFF2-40B4-BE49-F238E27FC236}">
                <a16:creationId xmlns:a16="http://schemas.microsoft.com/office/drawing/2014/main" id="{7E817766-76F2-4DEE-B2D9-FEC429514D47}"/>
              </a:ext>
            </a:extLst>
          </p:cNvPr>
          <p:cNvSpPr>
            <a:spLocks noGrp="1"/>
          </p:cNvSpPr>
          <p:nvPr>
            <p:ph idx="1"/>
          </p:nvPr>
        </p:nvSpPr>
        <p:spPr/>
        <p:txBody>
          <a:bodyPr/>
          <a:lstStyle/>
          <a:p>
            <a:r>
              <a:rPr lang="cs-CZ"/>
              <a:t>Junctional epidermolysis bullosa</a:t>
            </a:r>
          </a:p>
          <a:p>
            <a:endParaRPr lang="cs-CZ" dirty="0"/>
          </a:p>
        </p:txBody>
      </p:sp>
      <p:pic>
        <p:nvPicPr>
          <p:cNvPr id="1028" name="Picture 4" descr="Epidermolysis bullosa - Wikipedia">
            <a:extLst>
              <a:ext uri="{FF2B5EF4-FFF2-40B4-BE49-F238E27FC236}">
                <a16:creationId xmlns:a16="http://schemas.microsoft.com/office/drawing/2014/main" id="{6D7D6AFF-BA86-4589-9566-C48F2C9C4C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16975" y="0"/>
            <a:ext cx="33750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Junctional epidermolysis bullosa - Genetics Home Reference - NIH">
            <a:extLst>
              <a:ext uri="{FF2B5EF4-FFF2-40B4-BE49-F238E27FC236}">
                <a16:creationId xmlns:a16="http://schemas.microsoft.com/office/drawing/2014/main" id="{D64D28AB-E26C-4C0E-8896-586DCA886D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209800"/>
            <a:ext cx="5715000" cy="4648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F39932FE-4B1A-4D5A-8F44-A838A45FF33A}"/>
              </a:ext>
            </a:extLst>
          </p:cNvPr>
          <p:cNvSpPr txBox="1"/>
          <p:nvPr/>
        </p:nvSpPr>
        <p:spPr>
          <a:xfrm>
            <a:off x="1038687" y="1677880"/>
            <a:ext cx="3512500" cy="369332"/>
          </a:xfrm>
          <a:prstGeom prst="rect">
            <a:avLst/>
          </a:prstGeom>
          <a:noFill/>
        </p:spPr>
        <p:txBody>
          <a:bodyPr wrap="none" rtlCol="0">
            <a:spAutoFit/>
          </a:bodyPr>
          <a:lstStyle/>
          <a:p>
            <a:r>
              <a:rPr lang="cs-CZ" dirty="0" err="1"/>
              <a:t>Junctional</a:t>
            </a:r>
            <a:r>
              <a:rPr lang="cs-CZ" dirty="0"/>
              <a:t> </a:t>
            </a:r>
            <a:r>
              <a:rPr lang="cs-CZ" dirty="0" err="1"/>
              <a:t>epidermolysis</a:t>
            </a:r>
            <a:r>
              <a:rPr lang="cs-CZ" dirty="0"/>
              <a:t> </a:t>
            </a:r>
            <a:r>
              <a:rPr lang="cs-CZ" dirty="0" err="1"/>
              <a:t>bullosa</a:t>
            </a:r>
            <a:endParaRPr lang="cs-CZ" dirty="0"/>
          </a:p>
        </p:txBody>
      </p:sp>
      <p:pic>
        <p:nvPicPr>
          <p:cNvPr id="5" name="Nov-zznamnk-005">
            <a:hlinkClick r:id="" action="ppaction://media"/>
            <a:extLst>
              <a:ext uri="{FF2B5EF4-FFF2-40B4-BE49-F238E27FC236}">
                <a16:creationId xmlns:a16="http://schemas.microsoft.com/office/drawing/2014/main" id="{0A65B032-390F-4169-A57E-D91DCF897A0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9971" y="5761037"/>
            <a:ext cx="487363" cy="487363"/>
          </a:xfrm>
          <a:prstGeom prst="rect">
            <a:avLst/>
          </a:prstGeom>
        </p:spPr>
      </p:pic>
    </p:spTree>
    <p:extLst>
      <p:ext uri="{BB962C8B-B14F-4D97-AF65-F5344CB8AC3E}">
        <p14:creationId xmlns:p14="http://schemas.microsoft.com/office/powerpoint/2010/main" val="27157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8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70F0D68-29FA-46D7-80D3-34B3AB47E54B}"/>
              </a:ext>
            </a:extLst>
          </p:cNvPr>
          <p:cNvSpPr>
            <a:spLocks noGrp="1"/>
          </p:cNvSpPr>
          <p:nvPr>
            <p:ph type="title"/>
          </p:nvPr>
        </p:nvSpPr>
        <p:spPr/>
        <p:txBody>
          <a:bodyPr/>
          <a:lstStyle/>
          <a:p>
            <a:r>
              <a:rPr lang="cs-CZ" dirty="0" err="1"/>
              <a:t>Heroes</a:t>
            </a:r>
            <a:r>
              <a:rPr lang="cs-CZ" dirty="0"/>
              <a:t>…</a:t>
            </a:r>
          </a:p>
        </p:txBody>
      </p:sp>
      <p:pic>
        <p:nvPicPr>
          <p:cNvPr id="2052" name="Picture 4" descr="Venia Legendi für Dr. Tobias Hirsch vom Bergmannsheil">
            <a:extLst>
              <a:ext uri="{FF2B5EF4-FFF2-40B4-BE49-F238E27FC236}">
                <a16:creationId xmlns:a16="http://schemas.microsoft.com/office/drawing/2014/main" id="{A76E7FDE-764B-4E33-91FD-9C3C81C1C96D}"/>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1690688"/>
            <a:ext cx="4948516" cy="328612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obias ROTHOEFT | Ruhr-Universität Bochum, Bochum | RUB | Klinik ...">
            <a:extLst>
              <a:ext uri="{FF2B5EF4-FFF2-40B4-BE49-F238E27FC236}">
                <a16:creationId xmlns:a16="http://schemas.microsoft.com/office/drawing/2014/main" id="{1A7593FD-1D00-4EA4-8580-54C28E5B45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4072" y="1690687"/>
            <a:ext cx="3286125" cy="32861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iovedìScienza | Cellule che curano - con Michele De Luca">
            <a:extLst>
              <a:ext uri="{FF2B5EF4-FFF2-40B4-BE49-F238E27FC236}">
                <a16:creationId xmlns:a16="http://schemas.microsoft.com/office/drawing/2014/main" id="{1A0DB3BF-5418-46B0-8E54-DF6DC92AE8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15298" y="1690687"/>
            <a:ext cx="3238501" cy="3238501"/>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E77C688B-4E2F-455A-B696-AD123DC41F5B}"/>
              </a:ext>
            </a:extLst>
          </p:cNvPr>
          <p:cNvSpPr txBox="1"/>
          <p:nvPr/>
        </p:nvSpPr>
        <p:spPr>
          <a:xfrm>
            <a:off x="695325" y="5250418"/>
            <a:ext cx="2616101" cy="369332"/>
          </a:xfrm>
          <a:prstGeom prst="rect">
            <a:avLst/>
          </a:prstGeom>
          <a:noFill/>
        </p:spPr>
        <p:txBody>
          <a:bodyPr wrap="none" rtlCol="0">
            <a:spAutoFit/>
          </a:bodyPr>
          <a:lstStyle/>
          <a:p>
            <a:r>
              <a:rPr lang="cs-CZ" dirty="0" err="1"/>
              <a:t>Professor</a:t>
            </a:r>
            <a:r>
              <a:rPr lang="cs-CZ" dirty="0"/>
              <a:t> Dr Tobias Hirsch</a:t>
            </a:r>
          </a:p>
        </p:txBody>
      </p:sp>
      <p:sp>
        <p:nvSpPr>
          <p:cNvPr id="5" name="TextovéPole 4">
            <a:extLst>
              <a:ext uri="{FF2B5EF4-FFF2-40B4-BE49-F238E27FC236}">
                <a16:creationId xmlns:a16="http://schemas.microsoft.com/office/drawing/2014/main" id="{AE79B334-56AE-42D8-A08D-1203754F277A}"/>
              </a:ext>
            </a:extLst>
          </p:cNvPr>
          <p:cNvSpPr txBox="1"/>
          <p:nvPr/>
        </p:nvSpPr>
        <p:spPr>
          <a:xfrm>
            <a:off x="5509504" y="5240893"/>
            <a:ext cx="1925464" cy="369332"/>
          </a:xfrm>
          <a:prstGeom prst="rect">
            <a:avLst/>
          </a:prstGeom>
          <a:noFill/>
        </p:spPr>
        <p:txBody>
          <a:bodyPr wrap="none" rtlCol="0">
            <a:spAutoFit/>
          </a:bodyPr>
          <a:lstStyle/>
          <a:p>
            <a:r>
              <a:rPr lang="cs-CZ" dirty="0"/>
              <a:t>Dr Tobias </a:t>
            </a:r>
            <a:r>
              <a:rPr lang="cs-CZ" dirty="0" err="1"/>
              <a:t>Rothoeft</a:t>
            </a:r>
            <a:endParaRPr lang="cs-CZ" dirty="0"/>
          </a:p>
        </p:txBody>
      </p:sp>
      <p:sp>
        <p:nvSpPr>
          <p:cNvPr id="7" name="TextovéPole 6">
            <a:extLst>
              <a:ext uri="{FF2B5EF4-FFF2-40B4-BE49-F238E27FC236}">
                <a16:creationId xmlns:a16="http://schemas.microsoft.com/office/drawing/2014/main" id="{5AB4BAF4-A4BC-4B30-8268-0F9D0F9FD3A7}"/>
              </a:ext>
            </a:extLst>
          </p:cNvPr>
          <p:cNvSpPr txBox="1"/>
          <p:nvPr/>
        </p:nvSpPr>
        <p:spPr>
          <a:xfrm>
            <a:off x="8629181" y="5250418"/>
            <a:ext cx="2210733" cy="369332"/>
          </a:xfrm>
          <a:prstGeom prst="rect">
            <a:avLst/>
          </a:prstGeom>
          <a:noFill/>
        </p:spPr>
        <p:txBody>
          <a:bodyPr wrap="square" rtlCol="0">
            <a:spAutoFit/>
          </a:bodyPr>
          <a:lstStyle/>
          <a:p>
            <a:r>
              <a:rPr lang="cs-CZ" dirty="0"/>
              <a:t>Prof. Michele De Luca</a:t>
            </a:r>
          </a:p>
        </p:txBody>
      </p:sp>
      <p:pic>
        <p:nvPicPr>
          <p:cNvPr id="3" name="Nov-zznamnk-007">
            <a:hlinkClick r:id="" action="ppaction://media"/>
            <a:extLst>
              <a:ext uri="{FF2B5EF4-FFF2-40B4-BE49-F238E27FC236}">
                <a16:creationId xmlns:a16="http://schemas.microsoft.com/office/drawing/2014/main" id="{E27B08A1-2E60-4553-84C8-BE1C1C163E7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3652" y="6215006"/>
            <a:ext cx="487363" cy="487363"/>
          </a:xfrm>
          <a:prstGeom prst="rect">
            <a:avLst/>
          </a:prstGeom>
        </p:spPr>
      </p:pic>
    </p:spTree>
    <p:extLst>
      <p:ext uri="{BB962C8B-B14F-4D97-AF65-F5344CB8AC3E}">
        <p14:creationId xmlns:p14="http://schemas.microsoft.com/office/powerpoint/2010/main" val="166259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reakthrough use of transgenic stem cells in treating ...">
            <a:extLst>
              <a:ext uri="{FF2B5EF4-FFF2-40B4-BE49-F238E27FC236}">
                <a16:creationId xmlns:a16="http://schemas.microsoft.com/office/drawing/2014/main" id="{19F3A050-D2C5-44BE-A969-65F7ADCA27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86897"/>
            <a:ext cx="7162800" cy="3758605"/>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B7DADFE2-DB24-40C3-B9C1-58DDB3D9AA39}"/>
              </a:ext>
            </a:extLst>
          </p:cNvPr>
          <p:cNvSpPr>
            <a:spLocks noGrp="1"/>
          </p:cNvSpPr>
          <p:nvPr>
            <p:ph type="title"/>
          </p:nvPr>
        </p:nvSpPr>
        <p:spPr/>
        <p:txBody>
          <a:bodyPr/>
          <a:lstStyle/>
          <a:p>
            <a:r>
              <a:rPr lang="cs-CZ" dirty="0"/>
              <a:t>Hard </a:t>
            </a:r>
            <a:r>
              <a:rPr lang="cs-CZ" dirty="0" err="1"/>
              <a:t>working</a:t>
            </a:r>
            <a:r>
              <a:rPr lang="cs-CZ" dirty="0"/>
              <a:t>…</a:t>
            </a:r>
          </a:p>
        </p:txBody>
      </p:sp>
      <p:pic>
        <p:nvPicPr>
          <p:cNvPr id="4" name="Nov-zznamnk-008">
            <a:hlinkClick r:id="" action="ppaction://media"/>
            <a:extLst>
              <a:ext uri="{FF2B5EF4-FFF2-40B4-BE49-F238E27FC236}">
                <a16:creationId xmlns:a16="http://schemas.microsoft.com/office/drawing/2014/main" id="{717E3874-B606-4DF5-812E-096A23BA5E75}"/>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98854" y="3911413"/>
            <a:ext cx="487362" cy="487363"/>
          </a:xfrm>
        </p:spPr>
      </p:pic>
      <p:pic>
        <p:nvPicPr>
          <p:cNvPr id="3076" name="Picture 4" descr="Boy is given new skin thanks to gene therapy - Newsportal - Ruhr ...">
            <a:extLst>
              <a:ext uri="{FF2B5EF4-FFF2-40B4-BE49-F238E27FC236}">
                <a16:creationId xmlns:a16="http://schemas.microsoft.com/office/drawing/2014/main" id="{C8B5BE99-4484-401B-A899-39575E3B6C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3571103"/>
            <a:ext cx="4930346" cy="3286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272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00" name="Picture 4" descr="Hassan was close to death. Then doctors grew him a whole new skin ...">
            <a:extLst>
              <a:ext uri="{FF2B5EF4-FFF2-40B4-BE49-F238E27FC236}">
                <a16:creationId xmlns:a16="http://schemas.microsoft.com/office/drawing/2014/main" id="{7631AE7F-1A81-47A2-B6B1-ABE751872AE5}"/>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r="-2" b="5911"/>
          <a:stretch/>
        </p:blipFill>
        <p:spPr bwMode="auto">
          <a:xfrm>
            <a:off x="6083786" y="-168316"/>
            <a:ext cx="6261330" cy="3932313"/>
          </a:xfrm>
          <a:prstGeom prst="rect">
            <a:avLst/>
          </a:prstGeom>
          <a:noFill/>
          <a:effectLst>
            <a:softEdge rad="533400"/>
          </a:effectLst>
          <a:extLst>
            <a:ext uri="{909E8E84-426E-40DD-AFC4-6F175D3DCCD1}">
              <a14:hiddenFill xmlns:a14="http://schemas.microsoft.com/office/drawing/2010/main">
                <a:solidFill>
                  <a:srgbClr val="FFFFFF"/>
                </a:solidFill>
              </a14:hiddenFill>
            </a:ext>
          </a:extLst>
        </p:spPr>
      </p:pic>
      <p:pic>
        <p:nvPicPr>
          <p:cNvPr id="4098" name="Picture 2" descr="Lab-Grown Skin Saves Dying Boy with Rare Disease | Live Science">
            <a:extLst>
              <a:ext uri="{FF2B5EF4-FFF2-40B4-BE49-F238E27FC236}">
                <a16:creationId xmlns:a16="http://schemas.microsoft.com/office/drawing/2014/main" id="{AD020D2F-BF36-459D-9AE5-A9636AFFB02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16"/>
          <a:stretch/>
        </p:blipFill>
        <p:spPr bwMode="auto">
          <a:xfrm>
            <a:off x="6089904" y="2487166"/>
            <a:ext cx="6263640" cy="4215384"/>
          </a:xfrm>
          <a:prstGeom prst="rect">
            <a:avLst/>
          </a:prstGeom>
          <a:noFill/>
          <a:effectLst>
            <a:softEdge rad="533400"/>
          </a:effectLst>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45228ABC-0922-4337-B3E7-455BA97DEF4B}"/>
              </a:ext>
            </a:extLst>
          </p:cNvPr>
          <p:cNvSpPr>
            <a:spLocks noGrp="1"/>
          </p:cNvSpPr>
          <p:nvPr>
            <p:ph type="title"/>
          </p:nvPr>
        </p:nvSpPr>
        <p:spPr>
          <a:xfrm>
            <a:off x="804998" y="798445"/>
            <a:ext cx="4803636" cy="1311664"/>
          </a:xfrm>
        </p:spPr>
        <p:txBody>
          <a:bodyPr>
            <a:normAutofit/>
          </a:bodyPr>
          <a:lstStyle/>
          <a:p>
            <a:r>
              <a:rPr lang="cs-CZ" sz="4000" dirty="0">
                <a:solidFill>
                  <a:srgbClr val="92D050"/>
                </a:solidFill>
              </a:rPr>
              <a:t>And happy </a:t>
            </a:r>
            <a:r>
              <a:rPr lang="cs-CZ" sz="4000" dirty="0" err="1">
                <a:solidFill>
                  <a:srgbClr val="92D050"/>
                </a:solidFill>
              </a:rPr>
              <a:t>ending</a:t>
            </a:r>
            <a:endParaRPr lang="cs-CZ" sz="4000" dirty="0">
              <a:solidFill>
                <a:srgbClr val="92D050"/>
              </a:solidFill>
            </a:endParaRPr>
          </a:p>
        </p:txBody>
      </p:sp>
      <p:sp>
        <p:nvSpPr>
          <p:cNvPr id="3" name="Zástupný obsah 2">
            <a:extLst>
              <a:ext uri="{FF2B5EF4-FFF2-40B4-BE49-F238E27FC236}">
                <a16:creationId xmlns:a16="http://schemas.microsoft.com/office/drawing/2014/main" id="{50803488-859B-497A-BC08-7798F5261068}"/>
              </a:ext>
            </a:extLst>
          </p:cNvPr>
          <p:cNvSpPr>
            <a:spLocks noGrp="1"/>
          </p:cNvSpPr>
          <p:nvPr>
            <p:ph idx="1"/>
          </p:nvPr>
        </p:nvSpPr>
        <p:spPr>
          <a:xfrm>
            <a:off x="804997" y="2272143"/>
            <a:ext cx="4803637" cy="3788830"/>
          </a:xfrm>
        </p:spPr>
        <p:txBody>
          <a:bodyPr anchor="ctr">
            <a:normAutofit/>
          </a:bodyPr>
          <a:lstStyle/>
          <a:p>
            <a:pPr marL="0" indent="0">
              <a:buNone/>
            </a:pPr>
            <a:r>
              <a:rPr lang="cs-CZ" sz="2000" dirty="0" err="1">
                <a:solidFill>
                  <a:srgbClr val="000000"/>
                </a:solidFill>
              </a:rPr>
              <a:t>The</a:t>
            </a:r>
            <a:r>
              <a:rPr lang="cs-CZ" sz="2000" dirty="0">
                <a:solidFill>
                  <a:srgbClr val="000000"/>
                </a:solidFill>
              </a:rPr>
              <a:t> </a:t>
            </a:r>
            <a:r>
              <a:rPr lang="cs-CZ" sz="2000" dirty="0" err="1">
                <a:solidFill>
                  <a:srgbClr val="000000"/>
                </a:solidFill>
              </a:rPr>
              <a:t>new</a:t>
            </a:r>
            <a:r>
              <a:rPr lang="cs-CZ" sz="2000" dirty="0">
                <a:solidFill>
                  <a:srgbClr val="000000"/>
                </a:solidFill>
              </a:rPr>
              <a:t> skin </a:t>
            </a:r>
            <a:r>
              <a:rPr lang="cs-CZ" sz="2000" dirty="0" err="1">
                <a:solidFill>
                  <a:srgbClr val="000000"/>
                </a:solidFill>
              </a:rPr>
              <a:t>will</a:t>
            </a:r>
            <a:r>
              <a:rPr lang="cs-CZ" sz="2000" dirty="0">
                <a:solidFill>
                  <a:srgbClr val="000000"/>
                </a:solidFill>
              </a:rPr>
              <a:t> last his </a:t>
            </a:r>
            <a:r>
              <a:rPr lang="cs-CZ" sz="2000" dirty="0" err="1">
                <a:solidFill>
                  <a:srgbClr val="000000"/>
                </a:solidFill>
              </a:rPr>
              <a:t>whole</a:t>
            </a:r>
            <a:r>
              <a:rPr lang="cs-CZ" sz="2000" dirty="0">
                <a:solidFill>
                  <a:srgbClr val="000000"/>
                </a:solidFill>
              </a:rPr>
              <a:t> </a:t>
            </a:r>
            <a:r>
              <a:rPr lang="cs-CZ" sz="2000" dirty="0" err="1">
                <a:solidFill>
                  <a:srgbClr val="000000"/>
                </a:solidFill>
              </a:rPr>
              <a:t>life</a:t>
            </a:r>
            <a:r>
              <a:rPr lang="cs-CZ" sz="2000" dirty="0">
                <a:solidFill>
                  <a:srgbClr val="000000"/>
                </a:solidFill>
              </a:rPr>
              <a:t>.</a:t>
            </a:r>
          </a:p>
        </p:txBody>
      </p:sp>
      <p:pic>
        <p:nvPicPr>
          <p:cNvPr id="4" name="Nov-zznamnk-009">
            <a:hlinkClick r:id="" action="ppaction://media"/>
            <a:extLst>
              <a:ext uri="{FF2B5EF4-FFF2-40B4-BE49-F238E27FC236}">
                <a16:creationId xmlns:a16="http://schemas.microsoft.com/office/drawing/2014/main" id="{4104C62F-A443-47E9-B1CB-442E2B3E92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8257" y="6059555"/>
            <a:ext cx="487363" cy="487363"/>
          </a:xfrm>
          <a:prstGeom prst="rect">
            <a:avLst/>
          </a:prstGeom>
        </p:spPr>
      </p:pic>
    </p:spTree>
    <p:extLst>
      <p:ext uri="{BB962C8B-B14F-4D97-AF65-F5344CB8AC3E}">
        <p14:creationId xmlns:p14="http://schemas.microsoft.com/office/powerpoint/2010/main" val="403934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4" name="Picture 4" descr="The future of medicine | TED Talks">
            <a:extLst>
              <a:ext uri="{FF2B5EF4-FFF2-40B4-BE49-F238E27FC236}">
                <a16:creationId xmlns:a16="http://schemas.microsoft.com/office/drawing/2014/main" id="{A33897F7-C313-453B-96B2-EB41AA0D12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219" r="30518" b="-2"/>
          <a:stretch/>
        </p:blipFill>
        <p:spPr bwMode="auto">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a:noFill/>
          <a:extLst>
            <a:ext uri="{909E8E84-426E-40DD-AFC4-6F175D3DCCD1}">
              <a14:hiddenFill xmlns:a14="http://schemas.microsoft.com/office/drawing/2010/main">
                <a:solidFill>
                  <a:srgbClr val="FFFFFF"/>
                </a:solidFill>
              </a14:hiddenFill>
            </a:ext>
          </a:extLst>
        </p:spPr>
      </p:pic>
      <p:pic>
        <p:nvPicPr>
          <p:cNvPr id="5126" name="Picture 6" descr="The Future of Healthcare May Depend On Precision Medicine – Future ...">
            <a:extLst>
              <a:ext uri="{FF2B5EF4-FFF2-40B4-BE49-F238E27FC236}">
                <a16:creationId xmlns:a16="http://schemas.microsoft.com/office/drawing/2014/main" id="{C212541B-FE9D-4C62-8CB2-1ADB56B7E89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759" r="30064" b="-1"/>
          <a:stretch/>
        </p:blipFill>
        <p:spPr bwMode="auto">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5122" name="Picture 2" descr="Can Stem Cells Help me? If So How Can They Help Me?">
            <a:extLst>
              <a:ext uri="{FF2B5EF4-FFF2-40B4-BE49-F238E27FC236}">
                <a16:creationId xmlns:a16="http://schemas.microsoft.com/office/drawing/2014/main" id="{DBD81BB4-2508-4479-929D-8BB5C8E7DAF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159" r="-1" b="30267"/>
          <a:stretch/>
        </p:blipFill>
        <p:spPr bwMode="auto">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D1E31364-42C7-4E3C-949F-7C0CFD4BC495}"/>
              </a:ext>
            </a:extLst>
          </p:cNvPr>
          <p:cNvSpPr>
            <a:spLocks noGrp="1"/>
          </p:cNvSpPr>
          <p:nvPr>
            <p:ph type="title"/>
          </p:nvPr>
        </p:nvSpPr>
        <p:spPr>
          <a:xfrm>
            <a:off x="448056" y="685800"/>
            <a:ext cx="4922338" cy="1325563"/>
          </a:xfrm>
        </p:spPr>
        <p:txBody>
          <a:bodyPr>
            <a:normAutofit fontScale="90000"/>
          </a:bodyPr>
          <a:lstStyle/>
          <a:p>
            <a:r>
              <a:rPr lang="cs-CZ" sz="2900"/>
              <a:t>Let’s take a look back at what we’ve spoken about…</a:t>
            </a:r>
            <a:br>
              <a:rPr lang="cs-CZ" sz="2900"/>
            </a:br>
            <a:endParaRPr lang="cs-CZ" sz="2900"/>
          </a:p>
        </p:txBody>
      </p:sp>
      <p:sp>
        <p:nvSpPr>
          <p:cNvPr id="3" name="Zástupný obsah 2">
            <a:extLst>
              <a:ext uri="{FF2B5EF4-FFF2-40B4-BE49-F238E27FC236}">
                <a16:creationId xmlns:a16="http://schemas.microsoft.com/office/drawing/2014/main" id="{8B19D823-EDC3-4DD9-9E27-4A513E7FB850}"/>
              </a:ext>
            </a:extLst>
          </p:cNvPr>
          <p:cNvSpPr>
            <a:spLocks noGrp="1"/>
          </p:cNvSpPr>
          <p:nvPr>
            <p:ph idx="1"/>
          </p:nvPr>
        </p:nvSpPr>
        <p:spPr>
          <a:xfrm>
            <a:off x="448056" y="2514600"/>
            <a:ext cx="4922338" cy="3666744"/>
          </a:xfrm>
        </p:spPr>
        <p:txBody>
          <a:bodyPr>
            <a:normAutofit/>
          </a:bodyPr>
          <a:lstStyle/>
          <a:p>
            <a:pPr marL="0" indent="0">
              <a:buNone/>
            </a:pPr>
            <a:r>
              <a:rPr lang="cs-CZ" sz="2000" dirty="0" err="1"/>
              <a:t>Ability</a:t>
            </a:r>
            <a:r>
              <a:rPr lang="cs-CZ" sz="2000" dirty="0"/>
              <a:t> to </a:t>
            </a:r>
            <a:r>
              <a:rPr lang="cs-CZ" sz="2000" dirty="0" err="1"/>
              <a:t>divide</a:t>
            </a:r>
            <a:r>
              <a:rPr lang="cs-CZ" sz="2000" dirty="0"/>
              <a:t> </a:t>
            </a:r>
          </a:p>
          <a:p>
            <a:pPr marL="0" indent="0">
              <a:buNone/>
            </a:pPr>
            <a:r>
              <a:rPr lang="cs-CZ" sz="2000" dirty="0" err="1"/>
              <a:t>Ability</a:t>
            </a:r>
            <a:r>
              <a:rPr lang="cs-CZ" sz="2000" dirty="0"/>
              <a:t> to </a:t>
            </a:r>
            <a:r>
              <a:rPr lang="cs-CZ" sz="2000" dirty="0" err="1"/>
              <a:t>create</a:t>
            </a:r>
            <a:r>
              <a:rPr lang="cs-CZ" sz="2000" dirty="0"/>
              <a:t> more </a:t>
            </a:r>
            <a:r>
              <a:rPr lang="cs-CZ" sz="2000" dirty="0" err="1"/>
              <a:t>than</a:t>
            </a:r>
            <a:r>
              <a:rPr lang="cs-CZ" sz="2000" dirty="0"/>
              <a:t> </a:t>
            </a:r>
            <a:r>
              <a:rPr lang="cs-CZ" sz="2000" dirty="0" err="1"/>
              <a:t>one</a:t>
            </a:r>
            <a:r>
              <a:rPr lang="cs-CZ" sz="2000" dirty="0"/>
              <a:t> </a:t>
            </a:r>
            <a:r>
              <a:rPr lang="cs-CZ" sz="2000" dirty="0" err="1"/>
              <a:t>specific</a:t>
            </a:r>
            <a:r>
              <a:rPr lang="cs-CZ" sz="2000" dirty="0"/>
              <a:t> </a:t>
            </a:r>
            <a:r>
              <a:rPr lang="cs-CZ" sz="2000" dirty="0" err="1"/>
              <a:t>tissue</a:t>
            </a:r>
            <a:endParaRPr lang="cs-CZ" sz="2000" dirty="0"/>
          </a:p>
          <a:p>
            <a:pPr marL="0" indent="0">
              <a:buNone/>
            </a:pPr>
            <a:endParaRPr lang="cs-CZ" sz="2000" dirty="0"/>
          </a:p>
          <a:p>
            <a:pPr marL="0" indent="0">
              <a:buNone/>
            </a:pPr>
            <a:r>
              <a:rPr lang="cs-CZ" sz="2000" dirty="0"/>
              <a:t>Stem </a:t>
            </a:r>
            <a:r>
              <a:rPr lang="cs-CZ" sz="2000" dirty="0" err="1"/>
              <a:t>cells</a:t>
            </a:r>
            <a:r>
              <a:rPr lang="cs-CZ" sz="2000" dirty="0"/>
              <a:t>:</a:t>
            </a:r>
          </a:p>
          <a:p>
            <a:pPr>
              <a:buFontTx/>
              <a:buChar char="-"/>
            </a:pPr>
            <a:r>
              <a:rPr lang="cs-CZ" sz="2000" dirty="0" err="1"/>
              <a:t>Embryonic</a:t>
            </a:r>
            <a:endParaRPr lang="cs-CZ" sz="2000" dirty="0"/>
          </a:p>
          <a:p>
            <a:pPr>
              <a:buFontTx/>
              <a:buChar char="-"/>
            </a:pPr>
            <a:r>
              <a:rPr lang="cs-CZ" sz="2000" dirty="0" err="1"/>
              <a:t>Adult</a:t>
            </a:r>
            <a:endParaRPr lang="cs-CZ" sz="2000" dirty="0"/>
          </a:p>
          <a:p>
            <a:pPr>
              <a:buFontTx/>
              <a:buChar char="-"/>
            </a:pPr>
            <a:endParaRPr lang="cs-CZ" sz="2000" dirty="0"/>
          </a:p>
        </p:txBody>
      </p:sp>
      <p:pic>
        <p:nvPicPr>
          <p:cNvPr id="4" name="Nov-zznamnk-011">
            <a:hlinkClick r:id="" action="ppaction://media"/>
            <a:extLst>
              <a:ext uri="{FF2B5EF4-FFF2-40B4-BE49-F238E27FC236}">
                <a16:creationId xmlns:a16="http://schemas.microsoft.com/office/drawing/2014/main" id="{83649F22-DB8D-49C0-9269-10C2DC8C96A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37248" y="6172200"/>
            <a:ext cx="487363" cy="487363"/>
          </a:xfrm>
          <a:prstGeom prst="rect">
            <a:avLst/>
          </a:prstGeom>
        </p:spPr>
      </p:pic>
    </p:spTree>
    <p:extLst>
      <p:ext uri="{BB962C8B-B14F-4D97-AF65-F5344CB8AC3E}">
        <p14:creationId xmlns:p14="http://schemas.microsoft.com/office/powerpoint/2010/main" val="33995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7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Nadpis 1">
            <a:extLst>
              <a:ext uri="{FF2B5EF4-FFF2-40B4-BE49-F238E27FC236}">
                <a16:creationId xmlns:a16="http://schemas.microsoft.com/office/drawing/2014/main" id="{51625DE7-A47D-4041-90A7-01159743CE4A}"/>
              </a:ext>
            </a:extLst>
          </p:cNvPr>
          <p:cNvSpPr>
            <a:spLocks noGrp="1"/>
          </p:cNvSpPr>
          <p:nvPr>
            <p:ph type="title"/>
          </p:nvPr>
        </p:nvSpPr>
        <p:spPr>
          <a:xfrm>
            <a:off x="1507067" y="1578133"/>
            <a:ext cx="4335468" cy="2875534"/>
          </a:xfrm>
        </p:spPr>
        <p:txBody>
          <a:bodyPr vert="horz" lIns="91440" tIns="45720" rIns="91440" bIns="45720" rtlCol="0" anchor="b">
            <a:normAutofit/>
          </a:bodyPr>
          <a:lstStyle/>
          <a:p>
            <a:pPr algn="r"/>
            <a:r>
              <a:rPr lang="en-US" sz="5000" kern="1200" dirty="0">
                <a:solidFill>
                  <a:schemeClr val="accent1"/>
                </a:solidFill>
                <a:latin typeface="+mj-lt"/>
                <a:ea typeface="+mj-ea"/>
                <a:cs typeface="+mj-cs"/>
              </a:rPr>
              <a:t>Thank you for your attention</a:t>
            </a:r>
            <a:br>
              <a:rPr lang="en-US" sz="5000" kern="1200" dirty="0">
                <a:solidFill>
                  <a:schemeClr val="accent1"/>
                </a:solidFill>
                <a:latin typeface="+mj-lt"/>
                <a:ea typeface="+mj-ea"/>
                <a:cs typeface="+mj-cs"/>
              </a:rPr>
            </a:br>
            <a:endParaRPr lang="en-US" sz="5000" kern="1200" dirty="0">
              <a:solidFill>
                <a:schemeClr val="accent1"/>
              </a:solidFill>
              <a:latin typeface="+mj-lt"/>
              <a:ea typeface="+mj-ea"/>
              <a:cs typeface="+mj-cs"/>
            </a:endParaRPr>
          </a:p>
        </p:txBody>
      </p:sp>
      <p:pic>
        <p:nvPicPr>
          <p:cNvPr id="4" name="giphy">
            <a:hlinkClick r:id="" action="ppaction://media"/>
            <a:extLst>
              <a:ext uri="{FF2B5EF4-FFF2-40B4-BE49-F238E27FC236}">
                <a16:creationId xmlns:a16="http://schemas.microsoft.com/office/drawing/2014/main" id="{6ADF3AE6-6A16-4DC5-AC37-2F63467E195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6095998" y="1727206"/>
            <a:ext cx="3280613" cy="3674286"/>
          </a:xfrm>
          <a:prstGeom prst="rect">
            <a:avLst/>
          </a:prstGeom>
        </p:spPr>
      </p:pic>
      <p:pic>
        <p:nvPicPr>
          <p:cNvPr id="3" name="Nov-zznamnk-012">
            <a:hlinkClick r:id="" action="ppaction://media"/>
            <a:extLst>
              <a:ext uri="{FF2B5EF4-FFF2-40B4-BE49-F238E27FC236}">
                <a16:creationId xmlns:a16="http://schemas.microsoft.com/office/drawing/2014/main" id="{ED5AFEEB-292D-4ED4-A43E-4A0AE9C177CE}"/>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15732" y="6218182"/>
            <a:ext cx="487363" cy="487363"/>
          </a:xfrm>
          <a:prstGeom prst="rect">
            <a:avLst/>
          </a:prstGeom>
        </p:spPr>
      </p:pic>
    </p:spTree>
    <p:extLst>
      <p:ext uri="{BB962C8B-B14F-4D97-AF65-F5344CB8AC3E}">
        <p14:creationId xmlns:p14="http://schemas.microsoft.com/office/powerpoint/2010/main" val="59887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7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4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audio>
              <p:cMediaNode vol="100000">
                <p:cTn id="1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823C43-C298-4CCA-A42D-E577ED24777A}"/>
              </a:ext>
            </a:extLst>
          </p:cNvPr>
          <p:cNvSpPr>
            <a:spLocks noGrp="1"/>
          </p:cNvSpPr>
          <p:nvPr>
            <p:ph type="title"/>
          </p:nvPr>
        </p:nvSpPr>
        <p:spPr/>
        <p:txBody>
          <a:bodyPr/>
          <a:lstStyle/>
          <a:p>
            <a:r>
              <a:rPr lang="sk-SK" dirty="0"/>
              <a:t>What are </a:t>
            </a:r>
            <a:r>
              <a:rPr lang="sk-SK" dirty="0" err="1"/>
              <a:t>stem</a:t>
            </a:r>
            <a:r>
              <a:rPr lang="sk-SK" dirty="0"/>
              <a:t> </a:t>
            </a:r>
            <a:r>
              <a:rPr lang="sk-SK" dirty="0" err="1"/>
              <a:t>cells</a:t>
            </a:r>
            <a:r>
              <a:rPr lang="sk-SK" dirty="0"/>
              <a:t>?</a:t>
            </a:r>
          </a:p>
        </p:txBody>
      </p:sp>
      <p:sp>
        <p:nvSpPr>
          <p:cNvPr id="3" name="Zástupný objekt pre obsah 2">
            <a:extLst>
              <a:ext uri="{FF2B5EF4-FFF2-40B4-BE49-F238E27FC236}">
                <a16:creationId xmlns:a16="http://schemas.microsoft.com/office/drawing/2014/main" id="{739E6D3A-65B2-45B0-BC26-65EBBFF769A4}"/>
              </a:ext>
            </a:extLst>
          </p:cNvPr>
          <p:cNvSpPr>
            <a:spLocks noGrp="1"/>
          </p:cNvSpPr>
          <p:nvPr>
            <p:ph idx="1"/>
          </p:nvPr>
        </p:nvSpPr>
        <p:spPr>
          <a:xfrm>
            <a:off x="677334" y="1514475"/>
            <a:ext cx="8596668" cy="4526887"/>
          </a:xfrm>
        </p:spPr>
        <p:txBody>
          <a:bodyPr/>
          <a:lstStyle/>
          <a:p>
            <a:r>
              <a:rPr lang="sk-SK" dirty="0" err="1"/>
              <a:t>Undifferentiated</a:t>
            </a:r>
            <a:r>
              <a:rPr lang="sk-SK" dirty="0"/>
              <a:t> </a:t>
            </a:r>
            <a:r>
              <a:rPr lang="sk-SK" dirty="0" err="1"/>
              <a:t>cells</a:t>
            </a:r>
            <a:endParaRPr lang="sk-SK" dirty="0"/>
          </a:p>
          <a:p>
            <a:r>
              <a:rPr lang="sk-SK" dirty="0" err="1"/>
              <a:t>Ability</a:t>
            </a:r>
            <a:r>
              <a:rPr lang="sk-SK" dirty="0"/>
              <a:t> to:</a:t>
            </a:r>
          </a:p>
          <a:p>
            <a:pPr lvl="1"/>
            <a:r>
              <a:rPr lang="sk-SK" dirty="0"/>
              <a:t>DIVIDE</a:t>
            </a:r>
          </a:p>
          <a:p>
            <a:pPr lvl="1"/>
            <a:r>
              <a:rPr lang="sk-SK" dirty="0"/>
              <a:t>DIFFERENTIATE</a:t>
            </a:r>
          </a:p>
          <a:p>
            <a:pPr marL="457200" lvl="1" indent="0">
              <a:buNone/>
            </a:pPr>
            <a:endParaRPr lang="sk-SK" dirty="0"/>
          </a:p>
          <a:p>
            <a:pPr marL="0" indent="0">
              <a:buNone/>
            </a:pPr>
            <a:endParaRPr lang="sk-SK" dirty="0"/>
          </a:p>
        </p:txBody>
      </p:sp>
      <p:pic>
        <p:nvPicPr>
          <p:cNvPr id="1028" name="Picture 4" descr="Scientists confirm reprogrammed adult stem cells identical to ...">
            <a:extLst>
              <a:ext uri="{FF2B5EF4-FFF2-40B4-BE49-F238E27FC236}">
                <a16:creationId xmlns:a16="http://schemas.microsoft.com/office/drawing/2014/main" id="{06C8956B-35CD-4137-8CE1-1520112E22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5459" y="263807"/>
            <a:ext cx="6237788" cy="62377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Zaznamenaný zvuk">
            <a:hlinkClick r:id="" action="ppaction://media"/>
            <a:extLst>
              <a:ext uri="{FF2B5EF4-FFF2-40B4-BE49-F238E27FC236}">
                <a16:creationId xmlns:a16="http://schemas.microsoft.com/office/drawing/2014/main" id="{51CE407E-7673-4CBC-B9E7-EA09C43992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5918" y="6248400"/>
            <a:ext cx="406400" cy="406400"/>
          </a:xfrm>
          <a:prstGeom prst="rect">
            <a:avLst/>
          </a:prstGeom>
        </p:spPr>
      </p:pic>
    </p:spTree>
    <p:extLst>
      <p:ext uri="{BB962C8B-B14F-4D97-AF65-F5344CB8AC3E}">
        <p14:creationId xmlns:p14="http://schemas.microsoft.com/office/powerpoint/2010/main" val="293197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9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C49F9A2-0D46-4E0D-B0FA-89E8E8FE3064}"/>
              </a:ext>
            </a:extLst>
          </p:cNvPr>
          <p:cNvSpPr>
            <a:spLocks noGrp="1"/>
          </p:cNvSpPr>
          <p:nvPr>
            <p:ph type="title"/>
          </p:nvPr>
        </p:nvSpPr>
        <p:spPr/>
        <p:txBody>
          <a:bodyPr/>
          <a:lstStyle/>
          <a:p>
            <a:r>
              <a:rPr lang="sk-SK" dirty="0" err="1"/>
              <a:t>Types</a:t>
            </a:r>
            <a:r>
              <a:rPr lang="sk-SK" dirty="0"/>
              <a:t> of </a:t>
            </a:r>
            <a:r>
              <a:rPr lang="sk-SK" dirty="0" err="1"/>
              <a:t>stem</a:t>
            </a:r>
            <a:r>
              <a:rPr lang="sk-SK" dirty="0"/>
              <a:t> </a:t>
            </a:r>
            <a:r>
              <a:rPr lang="sk-SK" dirty="0" err="1"/>
              <a:t>cells</a:t>
            </a:r>
            <a:endParaRPr lang="sk-SK" dirty="0"/>
          </a:p>
        </p:txBody>
      </p:sp>
      <p:sp>
        <p:nvSpPr>
          <p:cNvPr id="3" name="Zástupný objekt pre obsah 2">
            <a:extLst>
              <a:ext uri="{FF2B5EF4-FFF2-40B4-BE49-F238E27FC236}">
                <a16:creationId xmlns:a16="http://schemas.microsoft.com/office/drawing/2014/main" id="{412647D2-D443-4A41-9094-D93AF8A475D0}"/>
              </a:ext>
            </a:extLst>
          </p:cNvPr>
          <p:cNvSpPr>
            <a:spLocks noGrp="1"/>
          </p:cNvSpPr>
          <p:nvPr>
            <p:ph idx="1"/>
          </p:nvPr>
        </p:nvSpPr>
        <p:spPr>
          <a:xfrm>
            <a:off x="677334" y="1481559"/>
            <a:ext cx="8596668" cy="4559803"/>
          </a:xfrm>
        </p:spPr>
        <p:txBody>
          <a:bodyPr/>
          <a:lstStyle/>
          <a:p>
            <a:pPr>
              <a:buFont typeface="+mj-lt"/>
              <a:buAutoNum type="arabicPeriod"/>
            </a:pPr>
            <a:r>
              <a:rPr lang="sk-SK" dirty="0" err="1"/>
              <a:t>Embryonic</a:t>
            </a:r>
            <a:r>
              <a:rPr lang="sk-SK" dirty="0"/>
              <a:t> </a:t>
            </a:r>
            <a:r>
              <a:rPr lang="sk-SK" dirty="0" err="1"/>
              <a:t>stem</a:t>
            </a:r>
            <a:r>
              <a:rPr lang="sk-SK" dirty="0"/>
              <a:t> </a:t>
            </a:r>
            <a:r>
              <a:rPr lang="sk-SK" dirty="0" err="1"/>
              <a:t>cells</a:t>
            </a:r>
            <a:r>
              <a:rPr lang="sk-SK" dirty="0"/>
              <a:t> – </a:t>
            </a:r>
            <a:r>
              <a:rPr lang="sk-SK" dirty="0" err="1"/>
              <a:t>blastocyst</a:t>
            </a:r>
            <a:r>
              <a:rPr lang="sk-SK" dirty="0"/>
              <a:t> &gt;&gt; </a:t>
            </a:r>
            <a:r>
              <a:rPr lang="sk-SK" dirty="0" err="1"/>
              <a:t>pluripotent</a:t>
            </a:r>
            <a:r>
              <a:rPr lang="sk-SK" dirty="0"/>
              <a:t> </a:t>
            </a:r>
            <a:r>
              <a:rPr lang="sk-SK" dirty="0" err="1"/>
              <a:t>cells</a:t>
            </a:r>
            <a:endParaRPr lang="sk-SK" dirty="0"/>
          </a:p>
          <a:p>
            <a:pPr>
              <a:buFont typeface="+mj-lt"/>
              <a:buAutoNum type="arabicPeriod"/>
            </a:pPr>
            <a:r>
              <a:rPr lang="sk-SK" dirty="0" err="1"/>
              <a:t>Adult</a:t>
            </a:r>
            <a:r>
              <a:rPr lang="sk-SK" dirty="0"/>
              <a:t> </a:t>
            </a:r>
            <a:r>
              <a:rPr lang="sk-SK" dirty="0" err="1"/>
              <a:t>stem</a:t>
            </a:r>
            <a:r>
              <a:rPr lang="sk-SK" dirty="0"/>
              <a:t> </a:t>
            </a:r>
            <a:r>
              <a:rPr lang="sk-SK" dirty="0" err="1"/>
              <a:t>cells</a:t>
            </a:r>
            <a:r>
              <a:rPr lang="sk-SK" dirty="0"/>
              <a:t> &gt;&gt; </a:t>
            </a:r>
            <a:r>
              <a:rPr lang="sk-SK" dirty="0" err="1"/>
              <a:t>multipotent</a:t>
            </a:r>
            <a:endParaRPr lang="sk-SK" dirty="0"/>
          </a:p>
        </p:txBody>
      </p:sp>
      <p:pic>
        <p:nvPicPr>
          <p:cNvPr id="2050" name="Picture 2" descr="Embryonic Stem Cells | Stem Cell Gurus">
            <a:extLst>
              <a:ext uri="{FF2B5EF4-FFF2-40B4-BE49-F238E27FC236}">
                <a16:creationId xmlns:a16="http://schemas.microsoft.com/office/drawing/2014/main" id="{00D53393-682C-448E-AA3B-B6C8AE974F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7489" y="1627855"/>
            <a:ext cx="5457593" cy="5068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2" descr="What Are Stem Cells? | What Works 4 U">
            <a:extLst>
              <a:ext uri="{FF2B5EF4-FFF2-40B4-BE49-F238E27FC236}">
                <a16:creationId xmlns:a16="http://schemas.microsoft.com/office/drawing/2014/main" id="{B897A975-D7FE-4C5A-84D3-3C5F452868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955" y="2401124"/>
            <a:ext cx="6471534" cy="36402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Zaznamenaný zvuk">
            <a:hlinkClick r:id="" action="ppaction://media"/>
            <a:extLst>
              <a:ext uri="{FF2B5EF4-FFF2-40B4-BE49-F238E27FC236}">
                <a16:creationId xmlns:a16="http://schemas.microsoft.com/office/drawing/2014/main" id="{3DE435A3-1AF6-418C-B524-DD5EC96B558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74134" y="6289555"/>
            <a:ext cx="406400" cy="406400"/>
          </a:xfrm>
          <a:prstGeom prst="rect">
            <a:avLst/>
          </a:prstGeom>
        </p:spPr>
      </p:pic>
    </p:spTree>
    <p:extLst>
      <p:ext uri="{BB962C8B-B14F-4D97-AF65-F5344CB8AC3E}">
        <p14:creationId xmlns:p14="http://schemas.microsoft.com/office/powerpoint/2010/main" val="220519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3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50D6B23-00A1-420B-BE07-C8AD2C3AEA82}"/>
              </a:ext>
            </a:extLst>
          </p:cNvPr>
          <p:cNvSpPr>
            <a:spLocks noGrp="1"/>
          </p:cNvSpPr>
          <p:nvPr>
            <p:ph type="title"/>
          </p:nvPr>
        </p:nvSpPr>
        <p:spPr/>
        <p:txBody>
          <a:bodyPr/>
          <a:lstStyle/>
          <a:p>
            <a:r>
              <a:rPr lang="sk-SK" dirty="0" err="1"/>
              <a:t>Sources</a:t>
            </a:r>
            <a:r>
              <a:rPr lang="sk-SK" dirty="0"/>
              <a:t> of </a:t>
            </a:r>
            <a:r>
              <a:rPr lang="sk-SK" dirty="0" err="1"/>
              <a:t>stem</a:t>
            </a:r>
            <a:r>
              <a:rPr lang="sk-SK" dirty="0"/>
              <a:t> </a:t>
            </a:r>
            <a:r>
              <a:rPr lang="sk-SK" dirty="0" err="1"/>
              <a:t>cells</a:t>
            </a:r>
            <a:endParaRPr lang="sk-SK" dirty="0"/>
          </a:p>
        </p:txBody>
      </p:sp>
      <p:sp>
        <p:nvSpPr>
          <p:cNvPr id="3" name="Zástupný objekt pre obsah 2">
            <a:extLst>
              <a:ext uri="{FF2B5EF4-FFF2-40B4-BE49-F238E27FC236}">
                <a16:creationId xmlns:a16="http://schemas.microsoft.com/office/drawing/2014/main" id="{BF774659-CEC6-42CA-8A5B-E45C44ECE852}"/>
              </a:ext>
            </a:extLst>
          </p:cNvPr>
          <p:cNvSpPr>
            <a:spLocks noGrp="1"/>
          </p:cNvSpPr>
          <p:nvPr>
            <p:ph idx="1"/>
          </p:nvPr>
        </p:nvSpPr>
        <p:spPr>
          <a:xfrm>
            <a:off x="677334" y="1516285"/>
            <a:ext cx="8596668" cy="4525078"/>
          </a:xfrm>
        </p:spPr>
        <p:txBody>
          <a:bodyPr/>
          <a:lstStyle/>
          <a:p>
            <a:r>
              <a:rPr lang="sk-SK" sz="2000" dirty="0"/>
              <a:t>A bone </a:t>
            </a:r>
            <a:r>
              <a:rPr lang="sk-SK" sz="2000" dirty="0" err="1"/>
              <a:t>marrow</a:t>
            </a:r>
            <a:endParaRPr lang="sk-SK" sz="2000" dirty="0"/>
          </a:p>
          <a:p>
            <a:r>
              <a:rPr lang="sk-SK" sz="2000" dirty="0" err="1"/>
              <a:t>An</a:t>
            </a:r>
            <a:r>
              <a:rPr lang="sk-SK" sz="2000" dirty="0"/>
              <a:t> </a:t>
            </a:r>
            <a:r>
              <a:rPr lang="sk-SK" sz="2000" dirty="0" err="1"/>
              <a:t>adipose</a:t>
            </a:r>
            <a:r>
              <a:rPr lang="sk-SK" sz="2000" dirty="0"/>
              <a:t> </a:t>
            </a:r>
            <a:r>
              <a:rPr lang="sk-SK" sz="2000" dirty="0" err="1"/>
              <a:t>tissue</a:t>
            </a:r>
            <a:endParaRPr lang="sk-SK" sz="2000" dirty="0"/>
          </a:p>
          <a:p>
            <a:r>
              <a:rPr lang="sk-SK" sz="2000" dirty="0" err="1"/>
              <a:t>Blood</a:t>
            </a:r>
            <a:endParaRPr lang="sk-SK" sz="2000" dirty="0"/>
          </a:p>
          <a:p>
            <a:endParaRPr lang="sk-SK" dirty="0"/>
          </a:p>
          <a:p>
            <a:r>
              <a:rPr lang="sk-SK" sz="1600" dirty="0" err="1"/>
              <a:t>Umbilical</a:t>
            </a:r>
            <a:r>
              <a:rPr lang="sk-SK" sz="1600" dirty="0"/>
              <a:t> </a:t>
            </a:r>
            <a:r>
              <a:rPr lang="sk-SK" sz="1600" dirty="0" err="1"/>
              <a:t>cord</a:t>
            </a:r>
            <a:endParaRPr lang="sk-SK" sz="1600" dirty="0"/>
          </a:p>
          <a:p>
            <a:r>
              <a:rPr lang="sk-SK" sz="1600" dirty="0" err="1"/>
              <a:t>Amniotic</a:t>
            </a:r>
            <a:r>
              <a:rPr lang="sk-SK" sz="1600" dirty="0"/>
              <a:t> </a:t>
            </a:r>
            <a:r>
              <a:rPr lang="sk-SK" sz="1600" dirty="0" err="1"/>
              <a:t>sac</a:t>
            </a:r>
            <a:endParaRPr lang="sk-SK" sz="1600" dirty="0"/>
          </a:p>
          <a:p>
            <a:r>
              <a:rPr lang="sk-SK" sz="1600" dirty="0"/>
              <a:t>Skin </a:t>
            </a:r>
          </a:p>
        </p:txBody>
      </p:sp>
      <p:pic>
        <p:nvPicPr>
          <p:cNvPr id="3074" name="Picture 2" descr="Osteoblastic stem cell sources. The potential sources of ...">
            <a:extLst>
              <a:ext uri="{FF2B5EF4-FFF2-40B4-BE49-F238E27FC236}">
                <a16:creationId xmlns:a16="http://schemas.microsoft.com/office/drawing/2014/main" id="{3C3906EA-7442-47E7-A6E8-F636FAE456F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0675"/>
          <a:stretch/>
        </p:blipFill>
        <p:spPr bwMode="auto">
          <a:xfrm>
            <a:off x="5460799" y="327101"/>
            <a:ext cx="5697196" cy="62037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Zaznamenaný zvuk">
            <a:hlinkClick r:id="" action="ppaction://media"/>
            <a:extLst>
              <a:ext uri="{FF2B5EF4-FFF2-40B4-BE49-F238E27FC236}">
                <a16:creationId xmlns:a16="http://schemas.microsoft.com/office/drawing/2014/main" id="{C6299114-D57D-4E1C-8FD7-85F33F5F2C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805" y="6327698"/>
            <a:ext cx="406400" cy="406400"/>
          </a:xfrm>
          <a:prstGeom prst="rect">
            <a:avLst/>
          </a:prstGeom>
        </p:spPr>
      </p:pic>
    </p:spTree>
    <p:extLst>
      <p:ext uri="{BB962C8B-B14F-4D97-AF65-F5344CB8AC3E}">
        <p14:creationId xmlns:p14="http://schemas.microsoft.com/office/powerpoint/2010/main" val="1572240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65FA121-4697-435B-987E-4D70A1A6503E}"/>
              </a:ext>
            </a:extLst>
          </p:cNvPr>
          <p:cNvSpPr>
            <a:spLocks noGrp="1"/>
          </p:cNvSpPr>
          <p:nvPr>
            <p:ph type="title"/>
          </p:nvPr>
        </p:nvSpPr>
        <p:spPr/>
        <p:txBody>
          <a:bodyPr/>
          <a:lstStyle/>
          <a:p>
            <a:r>
              <a:rPr lang="sk-SK" dirty="0" err="1"/>
              <a:t>How</a:t>
            </a:r>
            <a:r>
              <a:rPr lang="sk-SK" dirty="0"/>
              <a:t> </a:t>
            </a:r>
            <a:r>
              <a:rPr lang="sk-SK" dirty="0" err="1"/>
              <a:t>can</a:t>
            </a:r>
            <a:r>
              <a:rPr lang="sk-SK" dirty="0"/>
              <a:t> </a:t>
            </a:r>
            <a:r>
              <a:rPr lang="sk-SK" dirty="0" err="1"/>
              <a:t>we</a:t>
            </a:r>
            <a:r>
              <a:rPr lang="sk-SK" dirty="0"/>
              <a:t> get </a:t>
            </a:r>
            <a:br>
              <a:rPr lang="sk-SK" dirty="0"/>
            </a:br>
            <a:r>
              <a:rPr lang="sk-SK" dirty="0" err="1"/>
              <a:t>stem</a:t>
            </a:r>
            <a:r>
              <a:rPr lang="sk-SK" dirty="0"/>
              <a:t> </a:t>
            </a:r>
            <a:r>
              <a:rPr lang="sk-SK" dirty="0" err="1"/>
              <a:t>cells</a:t>
            </a:r>
            <a:r>
              <a:rPr lang="sk-SK" dirty="0"/>
              <a:t>?</a:t>
            </a:r>
          </a:p>
        </p:txBody>
      </p:sp>
      <p:sp>
        <p:nvSpPr>
          <p:cNvPr id="3" name="Zástupný objekt pre obsah 2">
            <a:extLst>
              <a:ext uri="{FF2B5EF4-FFF2-40B4-BE49-F238E27FC236}">
                <a16:creationId xmlns:a16="http://schemas.microsoft.com/office/drawing/2014/main" id="{9A22FF67-953B-4C9C-A2B7-4C457A5D5573}"/>
              </a:ext>
            </a:extLst>
          </p:cNvPr>
          <p:cNvSpPr>
            <a:spLocks noGrp="1"/>
          </p:cNvSpPr>
          <p:nvPr>
            <p:ph idx="1"/>
          </p:nvPr>
        </p:nvSpPr>
        <p:spPr>
          <a:xfrm>
            <a:off x="677334" y="2048719"/>
            <a:ext cx="8596668" cy="3992644"/>
          </a:xfrm>
        </p:spPr>
        <p:txBody>
          <a:bodyPr>
            <a:normAutofit/>
          </a:bodyPr>
          <a:lstStyle/>
          <a:p>
            <a:r>
              <a:rPr lang="sk-SK" sz="2400" dirty="0" err="1"/>
              <a:t>Therapeutic</a:t>
            </a:r>
            <a:r>
              <a:rPr lang="sk-SK" sz="2400" dirty="0"/>
              <a:t> </a:t>
            </a:r>
            <a:r>
              <a:rPr lang="sk-SK" sz="2400" dirty="0" err="1"/>
              <a:t>cloning</a:t>
            </a:r>
            <a:endParaRPr lang="sk-SK" sz="2400" dirty="0"/>
          </a:p>
        </p:txBody>
      </p:sp>
      <p:pic>
        <p:nvPicPr>
          <p:cNvPr id="4098" name="Picture 2" descr="Creating ESC by therapeutic cloning from the Stem Cell Quick ...">
            <a:extLst>
              <a:ext uri="{FF2B5EF4-FFF2-40B4-BE49-F238E27FC236}">
                <a16:creationId xmlns:a16="http://schemas.microsoft.com/office/drawing/2014/main" id="{C14C59CF-3922-468A-AD91-26836468FF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9241" y="212334"/>
            <a:ext cx="6884794" cy="64333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Nov-zznamnk-002">
            <a:hlinkClick r:id="" action="ppaction://media"/>
            <a:extLst>
              <a:ext uri="{FF2B5EF4-FFF2-40B4-BE49-F238E27FC236}">
                <a16:creationId xmlns:a16="http://schemas.microsoft.com/office/drawing/2014/main" id="{70ECEB16-E3A8-4458-8987-8310D0D3C9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4993" y="6041363"/>
            <a:ext cx="487363" cy="487363"/>
          </a:xfrm>
          <a:prstGeom prst="rect">
            <a:avLst/>
          </a:prstGeom>
        </p:spPr>
      </p:pic>
    </p:spTree>
    <p:extLst>
      <p:ext uri="{BB962C8B-B14F-4D97-AF65-F5344CB8AC3E}">
        <p14:creationId xmlns:p14="http://schemas.microsoft.com/office/powerpoint/2010/main" val="16327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jekt pre obsah 2">
            <a:extLst>
              <a:ext uri="{FF2B5EF4-FFF2-40B4-BE49-F238E27FC236}">
                <a16:creationId xmlns:a16="http://schemas.microsoft.com/office/drawing/2014/main" id="{FA1553E4-E961-4380-BA21-E4C75D159447}"/>
              </a:ext>
            </a:extLst>
          </p:cNvPr>
          <p:cNvSpPr>
            <a:spLocks noGrp="1"/>
          </p:cNvSpPr>
          <p:nvPr>
            <p:ph idx="1"/>
          </p:nvPr>
        </p:nvSpPr>
        <p:spPr>
          <a:xfrm>
            <a:off x="677334" y="578735"/>
            <a:ext cx="8596668" cy="5462628"/>
          </a:xfrm>
        </p:spPr>
        <p:txBody>
          <a:bodyPr>
            <a:normAutofit/>
          </a:bodyPr>
          <a:lstStyle/>
          <a:p>
            <a:r>
              <a:rPr lang="sk-SK" sz="2000" dirty="0" err="1"/>
              <a:t>The</a:t>
            </a:r>
            <a:r>
              <a:rPr lang="sk-SK" sz="2000" dirty="0"/>
              <a:t> </a:t>
            </a:r>
            <a:r>
              <a:rPr lang="sk-SK" sz="2000" dirty="0" err="1"/>
              <a:t>mesenchymal</a:t>
            </a:r>
            <a:r>
              <a:rPr lang="sk-SK" sz="2000" dirty="0"/>
              <a:t> </a:t>
            </a:r>
            <a:r>
              <a:rPr lang="sk-SK" sz="2000" dirty="0" err="1"/>
              <a:t>stem</a:t>
            </a:r>
            <a:r>
              <a:rPr lang="sk-SK" sz="2000" dirty="0"/>
              <a:t> </a:t>
            </a:r>
            <a:r>
              <a:rPr lang="sk-SK" sz="2000" dirty="0" err="1"/>
              <a:t>cells</a:t>
            </a:r>
            <a:endParaRPr lang="sk-SK" sz="2000" dirty="0"/>
          </a:p>
        </p:txBody>
      </p:sp>
      <p:pic>
        <p:nvPicPr>
          <p:cNvPr id="5124" name="Picture 4" descr="Mesenchymal Stem Cells: The 'Other' Bone Marrow Stem Cells">
            <a:extLst>
              <a:ext uri="{FF2B5EF4-FFF2-40B4-BE49-F238E27FC236}">
                <a16:creationId xmlns:a16="http://schemas.microsoft.com/office/drawing/2014/main" id="{65E2CB17-0CFF-45F3-B0CA-78A885306F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12" y="1540629"/>
            <a:ext cx="11289175" cy="4002660"/>
          </a:xfrm>
          <a:prstGeom prst="rect">
            <a:avLst/>
          </a:prstGeom>
          <a:noFill/>
          <a:extLst>
            <a:ext uri="{909E8E84-426E-40DD-AFC4-6F175D3DCCD1}">
              <a14:hiddenFill xmlns:a14="http://schemas.microsoft.com/office/drawing/2010/main">
                <a:solidFill>
                  <a:srgbClr val="FFFFFF"/>
                </a:solidFill>
              </a14:hiddenFill>
            </a:ext>
          </a:extLst>
        </p:spPr>
      </p:pic>
      <p:pic>
        <p:nvPicPr>
          <p:cNvPr id="2" name="Nov-zznamnk-003">
            <a:hlinkClick r:id="" action="ppaction://media"/>
            <a:extLst>
              <a:ext uri="{FF2B5EF4-FFF2-40B4-BE49-F238E27FC236}">
                <a16:creationId xmlns:a16="http://schemas.microsoft.com/office/drawing/2014/main" id="{8BFA87D6-5138-404E-AE9F-92707E089B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7334" y="6153635"/>
            <a:ext cx="487363" cy="487363"/>
          </a:xfrm>
          <a:prstGeom prst="rect">
            <a:avLst/>
          </a:prstGeom>
        </p:spPr>
      </p:pic>
    </p:spTree>
    <p:extLst>
      <p:ext uri="{BB962C8B-B14F-4D97-AF65-F5344CB8AC3E}">
        <p14:creationId xmlns:p14="http://schemas.microsoft.com/office/powerpoint/2010/main" val="222077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594E777-37AB-4120-883A-A9CBDCDF2E9B}"/>
              </a:ext>
            </a:extLst>
          </p:cNvPr>
          <p:cNvSpPr>
            <a:spLocks noGrp="1"/>
          </p:cNvSpPr>
          <p:nvPr>
            <p:ph type="title"/>
          </p:nvPr>
        </p:nvSpPr>
        <p:spPr/>
        <p:txBody>
          <a:bodyPr/>
          <a:lstStyle/>
          <a:p>
            <a:endParaRPr lang="sk-SK" dirty="0"/>
          </a:p>
        </p:txBody>
      </p:sp>
      <p:sp>
        <p:nvSpPr>
          <p:cNvPr id="3" name="Zástupný objekt pre obsah 2">
            <a:extLst>
              <a:ext uri="{FF2B5EF4-FFF2-40B4-BE49-F238E27FC236}">
                <a16:creationId xmlns:a16="http://schemas.microsoft.com/office/drawing/2014/main" id="{B79F280E-1068-4E7D-9845-752544E1D7C5}"/>
              </a:ext>
            </a:extLst>
          </p:cNvPr>
          <p:cNvSpPr>
            <a:spLocks noGrp="1"/>
          </p:cNvSpPr>
          <p:nvPr>
            <p:ph idx="1"/>
          </p:nvPr>
        </p:nvSpPr>
        <p:spPr/>
        <p:txBody>
          <a:bodyPr/>
          <a:lstStyle/>
          <a:p>
            <a:endParaRPr lang="sk-SK" dirty="0"/>
          </a:p>
        </p:txBody>
      </p:sp>
      <p:pic>
        <p:nvPicPr>
          <p:cNvPr id="6146" name="Picture 2" descr="Pin on IVF">
            <a:extLst>
              <a:ext uri="{FF2B5EF4-FFF2-40B4-BE49-F238E27FC236}">
                <a16:creationId xmlns:a16="http://schemas.microsoft.com/office/drawing/2014/main" id="{B1528AF2-512E-4668-946A-7CC4CE1DA3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6666" y="237592"/>
            <a:ext cx="6319775" cy="63828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Zaznamenaný zvuk">
            <a:hlinkClick r:id="" action="ppaction://media"/>
            <a:extLst>
              <a:ext uri="{FF2B5EF4-FFF2-40B4-BE49-F238E27FC236}">
                <a16:creationId xmlns:a16="http://schemas.microsoft.com/office/drawing/2014/main" id="{9CF1BA1B-8261-4A27-937A-EB8BB09B65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7334" y="6320743"/>
            <a:ext cx="406400" cy="406400"/>
          </a:xfrm>
          <a:prstGeom prst="rect">
            <a:avLst/>
          </a:prstGeom>
        </p:spPr>
      </p:pic>
    </p:spTree>
    <p:extLst>
      <p:ext uri="{BB962C8B-B14F-4D97-AF65-F5344CB8AC3E}">
        <p14:creationId xmlns:p14="http://schemas.microsoft.com/office/powerpoint/2010/main" val="238948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jekt pre obsah 2">
            <a:extLst>
              <a:ext uri="{FF2B5EF4-FFF2-40B4-BE49-F238E27FC236}">
                <a16:creationId xmlns:a16="http://schemas.microsoft.com/office/drawing/2014/main" id="{A19EB5C9-AF3F-41B1-9455-72FB4CEEF498}"/>
              </a:ext>
            </a:extLst>
          </p:cNvPr>
          <p:cNvSpPr>
            <a:spLocks noGrp="1"/>
          </p:cNvSpPr>
          <p:nvPr>
            <p:ph idx="1"/>
          </p:nvPr>
        </p:nvSpPr>
        <p:spPr>
          <a:xfrm>
            <a:off x="596311" y="315081"/>
            <a:ext cx="8596668" cy="5462628"/>
          </a:xfrm>
        </p:spPr>
        <p:txBody>
          <a:bodyPr>
            <a:normAutofit/>
          </a:bodyPr>
          <a:lstStyle/>
          <a:p>
            <a:r>
              <a:rPr lang="sk-SK" sz="2000" dirty="0" err="1"/>
              <a:t>Induced</a:t>
            </a:r>
            <a:r>
              <a:rPr lang="sk-SK" sz="2000" dirty="0"/>
              <a:t> </a:t>
            </a:r>
            <a:r>
              <a:rPr lang="sk-SK" sz="2000" dirty="0" err="1"/>
              <a:t>pluripotent</a:t>
            </a:r>
            <a:r>
              <a:rPr lang="sk-SK" sz="2000" dirty="0"/>
              <a:t> </a:t>
            </a:r>
            <a:r>
              <a:rPr lang="sk-SK" sz="2000" dirty="0" err="1"/>
              <a:t>stem</a:t>
            </a:r>
            <a:r>
              <a:rPr lang="sk-SK" sz="2000" dirty="0"/>
              <a:t> </a:t>
            </a:r>
            <a:r>
              <a:rPr lang="sk-SK" sz="2000" dirty="0" err="1"/>
              <a:t>cells</a:t>
            </a:r>
            <a:endParaRPr lang="sk-SK" sz="2000" dirty="0"/>
          </a:p>
        </p:txBody>
      </p:sp>
      <p:sp>
        <p:nvSpPr>
          <p:cNvPr id="7" name="AutoShape 8" descr="WHAT IS IT? | stemcells">
            <a:extLst>
              <a:ext uri="{FF2B5EF4-FFF2-40B4-BE49-F238E27FC236}">
                <a16:creationId xmlns:a16="http://schemas.microsoft.com/office/drawing/2014/main" id="{889CE062-33AE-43A0-86A2-0750F6C55F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k-SK"/>
          </a:p>
        </p:txBody>
      </p:sp>
      <p:sp>
        <p:nvSpPr>
          <p:cNvPr id="8" name="AutoShape 10" descr="WHAT IS IT? | stemcells">
            <a:extLst>
              <a:ext uri="{FF2B5EF4-FFF2-40B4-BE49-F238E27FC236}">
                <a16:creationId xmlns:a16="http://schemas.microsoft.com/office/drawing/2014/main" id="{F271D954-388A-4C15-90B5-737EE068647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k-SK"/>
          </a:p>
        </p:txBody>
      </p:sp>
      <p:pic>
        <p:nvPicPr>
          <p:cNvPr id="12" name="Obrázok 11">
            <a:extLst>
              <a:ext uri="{FF2B5EF4-FFF2-40B4-BE49-F238E27FC236}">
                <a16:creationId xmlns:a16="http://schemas.microsoft.com/office/drawing/2014/main" id="{CEB5DE52-9C65-487E-8605-F3E08D4A2FAB}"/>
              </a:ext>
            </a:extLst>
          </p:cNvPr>
          <p:cNvPicPr>
            <a:picLocks noChangeAspect="1"/>
          </p:cNvPicPr>
          <p:nvPr/>
        </p:nvPicPr>
        <p:blipFill rotWithShape="1">
          <a:blip r:embed="rId5"/>
          <a:srcRect l="35506" t="16710" r="35253" b="36708"/>
          <a:stretch/>
        </p:blipFill>
        <p:spPr>
          <a:xfrm>
            <a:off x="3408744" y="897025"/>
            <a:ext cx="6331352" cy="56735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Zaznamenaný zvuk">
            <a:hlinkClick r:id="" action="ppaction://media"/>
            <a:extLst>
              <a:ext uri="{FF2B5EF4-FFF2-40B4-BE49-F238E27FC236}">
                <a16:creationId xmlns:a16="http://schemas.microsoft.com/office/drawing/2014/main" id="{98D4D864-6624-4995-8C06-253A33498D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0491" y="6164174"/>
            <a:ext cx="406400" cy="406400"/>
          </a:xfrm>
          <a:prstGeom prst="rect">
            <a:avLst/>
          </a:prstGeom>
        </p:spPr>
      </p:pic>
    </p:spTree>
    <p:extLst>
      <p:ext uri="{BB962C8B-B14F-4D97-AF65-F5344CB8AC3E}">
        <p14:creationId xmlns:p14="http://schemas.microsoft.com/office/powerpoint/2010/main" val="201308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0552C9-6FBA-4455-9CA3-CE8439BB800E}"/>
              </a:ext>
            </a:extLst>
          </p:cNvPr>
          <p:cNvSpPr>
            <a:spLocks noGrp="1"/>
          </p:cNvSpPr>
          <p:nvPr>
            <p:ph type="title"/>
          </p:nvPr>
        </p:nvSpPr>
        <p:spPr/>
        <p:txBody>
          <a:bodyPr/>
          <a:lstStyle/>
          <a:p>
            <a:r>
              <a:rPr lang="sk-SK" dirty="0" err="1"/>
              <a:t>How</a:t>
            </a:r>
            <a:r>
              <a:rPr lang="sk-SK" dirty="0"/>
              <a:t> </a:t>
            </a:r>
            <a:r>
              <a:rPr lang="sk-SK" dirty="0" err="1"/>
              <a:t>can</a:t>
            </a:r>
            <a:r>
              <a:rPr lang="sk-SK" dirty="0"/>
              <a:t> </a:t>
            </a:r>
            <a:r>
              <a:rPr lang="sk-SK" dirty="0" err="1"/>
              <a:t>we</a:t>
            </a:r>
            <a:r>
              <a:rPr lang="sk-SK" dirty="0"/>
              <a:t> </a:t>
            </a:r>
            <a:r>
              <a:rPr lang="sk-SK" dirty="0" err="1"/>
              <a:t>use</a:t>
            </a:r>
            <a:r>
              <a:rPr lang="sk-SK" dirty="0"/>
              <a:t> </a:t>
            </a:r>
            <a:r>
              <a:rPr lang="sk-SK" dirty="0" err="1"/>
              <a:t>stem</a:t>
            </a:r>
            <a:r>
              <a:rPr lang="sk-SK" dirty="0"/>
              <a:t> </a:t>
            </a:r>
            <a:r>
              <a:rPr lang="sk-SK" dirty="0" err="1"/>
              <a:t>cells</a:t>
            </a:r>
            <a:r>
              <a:rPr lang="sk-SK" dirty="0"/>
              <a:t>?</a:t>
            </a:r>
          </a:p>
        </p:txBody>
      </p:sp>
      <p:sp>
        <p:nvSpPr>
          <p:cNvPr id="3" name="Zástupný objekt pre obsah 2">
            <a:extLst>
              <a:ext uri="{FF2B5EF4-FFF2-40B4-BE49-F238E27FC236}">
                <a16:creationId xmlns:a16="http://schemas.microsoft.com/office/drawing/2014/main" id="{C83F47A1-E9C9-4DC6-9C5A-F67782A00B57}"/>
              </a:ext>
            </a:extLst>
          </p:cNvPr>
          <p:cNvSpPr>
            <a:spLocks noGrp="1"/>
          </p:cNvSpPr>
          <p:nvPr>
            <p:ph idx="1"/>
          </p:nvPr>
        </p:nvSpPr>
        <p:spPr>
          <a:xfrm>
            <a:off x="677334" y="1516285"/>
            <a:ext cx="8596668" cy="4525078"/>
          </a:xfrm>
        </p:spPr>
        <p:txBody>
          <a:bodyPr/>
          <a:lstStyle/>
          <a:p>
            <a:r>
              <a:rPr lang="sk-SK" dirty="0" err="1"/>
              <a:t>Lymphoproliferative</a:t>
            </a:r>
            <a:r>
              <a:rPr lang="sk-SK" dirty="0"/>
              <a:t> </a:t>
            </a:r>
            <a:r>
              <a:rPr lang="sk-SK" dirty="0" err="1"/>
              <a:t>diseases</a:t>
            </a:r>
            <a:endParaRPr lang="sk-SK" dirty="0"/>
          </a:p>
          <a:p>
            <a:r>
              <a:rPr lang="sk-SK" dirty="0" err="1"/>
              <a:t>Cancer</a:t>
            </a:r>
            <a:r>
              <a:rPr lang="sk-SK" dirty="0"/>
              <a:t> of a bone </a:t>
            </a:r>
            <a:r>
              <a:rPr lang="sk-SK" dirty="0" err="1"/>
              <a:t>marrow</a:t>
            </a:r>
            <a:endParaRPr lang="sk-SK" dirty="0"/>
          </a:p>
          <a:p>
            <a:r>
              <a:rPr lang="sk-SK" dirty="0" err="1"/>
              <a:t>Neuroblastoma</a:t>
            </a:r>
            <a:endParaRPr lang="sk-SK" dirty="0"/>
          </a:p>
        </p:txBody>
      </p:sp>
      <p:pic>
        <p:nvPicPr>
          <p:cNvPr id="8194" name="Picture 2" descr="5 ESSENTIAL FACTS YOU SHOULD KNOW ABOUT LEUKEMIA | Leukemia and ...">
            <a:extLst>
              <a:ext uri="{FF2B5EF4-FFF2-40B4-BE49-F238E27FC236}">
                <a16:creationId xmlns:a16="http://schemas.microsoft.com/office/drawing/2014/main" id="{973F7F34-785A-45CE-9A0F-EF47904050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3463" y="3070287"/>
            <a:ext cx="4562475" cy="341947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New drug offers hope for bone marrow cancer patients">
            <a:extLst>
              <a:ext uri="{FF2B5EF4-FFF2-40B4-BE49-F238E27FC236}">
                <a16:creationId xmlns:a16="http://schemas.microsoft.com/office/drawing/2014/main" id="{2E81EEA2-2927-48B4-A087-F1D8457D1B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8793" y="2094474"/>
            <a:ext cx="5195586" cy="3247241"/>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Neuroblastoma - Wikipedia">
            <a:extLst>
              <a:ext uri="{FF2B5EF4-FFF2-40B4-BE49-F238E27FC236}">
                <a16:creationId xmlns:a16="http://schemas.microsoft.com/office/drawing/2014/main" id="{509FE1B9-92C4-4278-BD47-2056318E4D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33936" y="4089027"/>
            <a:ext cx="3758064" cy="2505376"/>
          </a:xfrm>
          <a:prstGeom prst="rect">
            <a:avLst/>
          </a:prstGeom>
          <a:noFill/>
          <a:extLst>
            <a:ext uri="{909E8E84-426E-40DD-AFC4-6F175D3DCCD1}">
              <a14:hiddenFill xmlns:a14="http://schemas.microsoft.com/office/drawing/2010/main">
                <a:solidFill>
                  <a:srgbClr val="FFFFFF"/>
                </a:solidFill>
              </a14:hiddenFill>
            </a:ext>
          </a:extLst>
        </p:spPr>
      </p:pic>
      <p:pic>
        <p:nvPicPr>
          <p:cNvPr id="4" name="Zaznamenaný zvuk">
            <a:hlinkClick r:id="" action="ppaction://media"/>
            <a:extLst>
              <a:ext uri="{FF2B5EF4-FFF2-40B4-BE49-F238E27FC236}">
                <a16:creationId xmlns:a16="http://schemas.microsoft.com/office/drawing/2014/main" id="{3A0E3D52-4827-4F61-BEA0-51BF062C368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08999" y="6219092"/>
            <a:ext cx="406400" cy="406400"/>
          </a:xfrm>
          <a:prstGeom prst="rect">
            <a:avLst/>
          </a:prstGeom>
        </p:spPr>
      </p:pic>
    </p:spTree>
    <p:extLst>
      <p:ext uri="{BB962C8B-B14F-4D97-AF65-F5344CB8AC3E}">
        <p14:creationId xmlns:p14="http://schemas.microsoft.com/office/powerpoint/2010/main" val="183507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3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Fazeta">
  <a:themeElements>
    <a:clrScheme name="Faz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z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z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853</Words>
  <Application>Microsoft Office PowerPoint</Application>
  <PresentationFormat>Widescreen</PresentationFormat>
  <Paragraphs>67</Paragraphs>
  <Slides>17</Slides>
  <Notes>10</Notes>
  <HiddenSlides>0</HiddenSlides>
  <MMClips>18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Trebuchet MS</vt:lpstr>
      <vt:lpstr>Wingdings 3</vt:lpstr>
      <vt:lpstr>Fazeta</vt:lpstr>
      <vt:lpstr>Stem cells</vt:lpstr>
      <vt:lpstr>What are stem cells?</vt:lpstr>
      <vt:lpstr>Types of stem cells</vt:lpstr>
      <vt:lpstr>Sources of stem cells</vt:lpstr>
      <vt:lpstr>How can we get  stem cells?</vt:lpstr>
      <vt:lpstr>PowerPoint Presentation</vt:lpstr>
      <vt:lpstr>PowerPoint Presentation</vt:lpstr>
      <vt:lpstr>PowerPoint Presentation</vt:lpstr>
      <vt:lpstr>How can we use stem cells?</vt:lpstr>
      <vt:lpstr>Cellthera Clinic Clinical trials</vt:lpstr>
      <vt:lpstr>PowerPoint Presentation</vt:lpstr>
      <vt:lpstr>Stem cells in action…</vt:lpstr>
      <vt:lpstr>Heroes…</vt:lpstr>
      <vt:lpstr>Hard working…</vt:lpstr>
      <vt:lpstr>And happy ending</vt:lpstr>
      <vt:lpstr>Let’s take a look back at what we’ve spoken about… </vt:lpstr>
      <vt:lpstr>Thank you for your attention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Stem cells</dc:title>
  <dc:creator>Nikola Palová</dc:creator>
  <cp:lastModifiedBy>User</cp:lastModifiedBy>
  <cp:revision>2</cp:revision>
  <dcterms:created xsi:type="dcterms:W3CDTF">2020-03-29T13:27:57Z</dcterms:created>
  <dcterms:modified xsi:type="dcterms:W3CDTF">2021-12-09T05:19:32Z</dcterms:modified>
</cp:coreProperties>
</file>