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48" r:id="rId2"/>
    <p:sldMasterId id="2147483660" r:id="rId3"/>
    <p:sldMasterId id="2147483664" r:id="rId4"/>
  </p:sldMasterIdLst>
  <p:sldIdLst>
    <p:sldId id="256" r:id="rId5"/>
    <p:sldId id="262" r:id="rId6"/>
    <p:sldId id="263" r:id="rId7"/>
    <p:sldId id="264" r:id="rId8"/>
    <p:sldId id="265" r:id="rId9"/>
    <p:sldId id="267" r:id="rId10"/>
    <p:sldId id="333" r:id="rId11"/>
    <p:sldId id="336" r:id="rId12"/>
    <p:sldId id="344" r:id="rId13"/>
    <p:sldId id="337" r:id="rId14"/>
    <p:sldId id="284" r:id="rId15"/>
    <p:sldId id="285" r:id="rId16"/>
    <p:sldId id="286" r:id="rId17"/>
    <p:sldId id="287" r:id="rId18"/>
    <p:sldId id="338" r:id="rId19"/>
    <p:sldId id="339" r:id="rId20"/>
    <p:sldId id="340" r:id="rId21"/>
    <p:sldId id="341" r:id="rId22"/>
    <p:sldId id="342" r:id="rId23"/>
    <p:sldId id="343" r:id="rId24"/>
    <p:sldId id="276" r:id="rId25"/>
    <p:sldId id="271" r:id="rId26"/>
    <p:sldId id="305" r:id="rId27"/>
    <p:sldId id="312" r:id="rId28"/>
    <p:sldId id="306" r:id="rId29"/>
    <p:sldId id="307" r:id="rId30"/>
    <p:sldId id="345" r:id="rId31"/>
    <p:sldId id="346" r:id="rId32"/>
    <p:sldId id="281" r:id="rId33"/>
    <p:sldId id="330"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67" d="100"/>
          <a:sy n="67" d="100"/>
        </p:scale>
        <p:origin x="6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E102-E9A3-4642-A8AA-32160B21D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39E6E5-7868-4BD9-95D7-7D145FAD0B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1E954F-7C04-42CC-B07D-51C98380AD13}"/>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5" name="Footer Placeholder 4">
            <a:extLst>
              <a:ext uri="{FF2B5EF4-FFF2-40B4-BE49-F238E27FC236}">
                <a16:creationId xmlns:a16="http://schemas.microsoft.com/office/drawing/2014/main" id="{C05BA62E-785E-4789-A8AC-8FA63B32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755C2-6B98-4DB6-9190-7A1F642215D9}"/>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2722674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EF2C-3446-463E-8115-1B013A51E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EA4E57-51EA-4E4F-A77D-671802777B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5193A-C1F2-4A2F-8AB5-8F116BE6E6A1}"/>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5" name="Footer Placeholder 4">
            <a:extLst>
              <a:ext uri="{FF2B5EF4-FFF2-40B4-BE49-F238E27FC236}">
                <a16:creationId xmlns:a16="http://schemas.microsoft.com/office/drawing/2014/main" id="{491FA577-7008-46AF-80A3-BC6BD2F0A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F7D2B-8C05-4AE6-BD28-51F1B759FE5B}"/>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43154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EC04B-6569-44AB-B679-4574A623B5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C63E7F-2086-4CAA-AE9A-34A4F67930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D9144-5F92-4263-9FB8-0A4E7E09FD35}"/>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5" name="Footer Placeholder 4">
            <a:extLst>
              <a:ext uri="{FF2B5EF4-FFF2-40B4-BE49-F238E27FC236}">
                <a16:creationId xmlns:a16="http://schemas.microsoft.com/office/drawing/2014/main" id="{AEB7B1AB-A0CE-4077-8BFD-953F0ABE2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11969-76CD-40C6-8845-72EAB1C11FF6}"/>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380768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06F29-389E-4B7A-93B5-77D5DB88D71B}"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367BC-B0F2-4E96-9D27-68A66F7A610C}" type="slidenum">
              <a:rPr lang="en-US" smtClean="0"/>
              <a:t>‹#›</a:t>
            </a:fld>
            <a:endParaRPr lang="en-US"/>
          </a:p>
        </p:txBody>
      </p:sp>
    </p:spTree>
    <p:extLst>
      <p:ext uri="{BB962C8B-B14F-4D97-AF65-F5344CB8AC3E}">
        <p14:creationId xmlns:p14="http://schemas.microsoft.com/office/powerpoint/2010/main" val="3272223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6568-8B36-462A-97DE-144B64DC6F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CD0B4-F492-4D72-896E-BDFF95578D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68F83-DED6-4C38-843A-214D067BC2F0}"/>
              </a:ext>
            </a:extLst>
          </p:cNvPr>
          <p:cNvSpPr>
            <a:spLocks noGrp="1"/>
          </p:cNvSpPr>
          <p:nvPr>
            <p:ph type="dt" sz="half" idx="10"/>
          </p:nvPr>
        </p:nvSpPr>
        <p:spPr/>
        <p:txBody>
          <a:bodyPr/>
          <a:lstStyle/>
          <a:p>
            <a:fld id="{6C55D64C-F976-4C27-B0A2-D583FB175569}" type="datetimeFigureOut">
              <a:rPr lang="en-US" smtClean="0"/>
              <a:t>11/19/2021</a:t>
            </a:fld>
            <a:endParaRPr lang="en-US"/>
          </a:p>
        </p:txBody>
      </p:sp>
      <p:sp>
        <p:nvSpPr>
          <p:cNvPr id="5" name="Footer Placeholder 4">
            <a:extLst>
              <a:ext uri="{FF2B5EF4-FFF2-40B4-BE49-F238E27FC236}">
                <a16:creationId xmlns:a16="http://schemas.microsoft.com/office/drawing/2014/main" id="{0A691DAB-CD98-4434-8391-1678C4D36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666F0-6997-4FBC-AB80-75D34DB2C085}"/>
              </a:ext>
            </a:extLst>
          </p:cNvPr>
          <p:cNvSpPr>
            <a:spLocks noGrp="1"/>
          </p:cNvSpPr>
          <p:nvPr>
            <p:ph type="sldNum" sz="quarter" idx="12"/>
          </p:nvPr>
        </p:nvSpPr>
        <p:spPr/>
        <p:txBody>
          <a:bodyPr/>
          <a:lstStyle/>
          <a:p>
            <a:fld id="{FDC03FC4-7EDF-4B22-AFD5-FC1A940575B0}" type="slidenum">
              <a:rPr lang="en-US" smtClean="0"/>
              <a:t>‹#›</a:t>
            </a:fld>
            <a:endParaRPr lang="en-US"/>
          </a:p>
        </p:txBody>
      </p:sp>
    </p:spTree>
    <p:extLst>
      <p:ext uri="{BB962C8B-B14F-4D97-AF65-F5344CB8AC3E}">
        <p14:creationId xmlns:p14="http://schemas.microsoft.com/office/powerpoint/2010/main" val="58214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F67E4F-3954-4184-A1B3-4656AE3EDA12}" type="datetime1">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367BC-B0F2-4E96-9D27-68A66F7A610C}" type="slidenum">
              <a:rPr lang="en-US" smtClean="0"/>
              <a:t>‹#›</a:t>
            </a:fld>
            <a:endParaRPr lang="en-US"/>
          </a:p>
        </p:txBody>
      </p:sp>
    </p:spTree>
    <p:extLst>
      <p:ext uri="{BB962C8B-B14F-4D97-AF65-F5344CB8AC3E}">
        <p14:creationId xmlns:p14="http://schemas.microsoft.com/office/powerpoint/2010/main" val="327222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E1AD-DD8E-4D0D-BAA7-8F1965BDA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0C440-F72C-4C82-B5A9-3CED68123F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94BC6-1600-46CA-89F2-D49B696453D9}"/>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5" name="Footer Placeholder 4">
            <a:extLst>
              <a:ext uri="{FF2B5EF4-FFF2-40B4-BE49-F238E27FC236}">
                <a16:creationId xmlns:a16="http://schemas.microsoft.com/office/drawing/2014/main" id="{97E585A2-AF80-4BB6-B72E-09288DF97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E7959-21BB-4565-9515-D448801F60A6}"/>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83203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C6FA-5B6F-4EFE-A848-B8494F6699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F801F8-08E2-4A04-851E-8D80FF4EC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642B36-BF94-4A2C-B3F2-F9E4A5F3DF62}"/>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5" name="Footer Placeholder 4">
            <a:extLst>
              <a:ext uri="{FF2B5EF4-FFF2-40B4-BE49-F238E27FC236}">
                <a16:creationId xmlns:a16="http://schemas.microsoft.com/office/drawing/2014/main" id="{82FEC3E7-B186-4CF9-812F-1E5466251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0AB3F-F926-4F76-BB9E-5F88E098AB59}"/>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90442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FE64-F059-431E-A34D-774D73F13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DECCA7-4EC8-4284-B0B9-45DFD86CC2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19A18-6A7C-4CF5-A6E6-012AB916CC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90B56-1A98-4FED-AA9D-27C41ECAEBD1}"/>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6" name="Footer Placeholder 5">
            <a:extLst>
              <a:ext uri="{FF2B5EF4-FFF2-40B4-BE49-F238E27FC236}">
                <a16:creationId xmlns:a16="http://schemas.microsoft.com/office/drawing/2014/main" id="{A7245D39-F4D8-42B2-AA46-3A9D675FE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F9A134-FD1B-42E8-934B-59B55A02D3C5}"/>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619631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4403-99A6-4BC6-929F-31973852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A3AA3A-86A6-4BC0-95EA-B227BEE75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EE130-6FB3-4831-B9E9-F457E0E497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1A963B-93D0-415A-94DA-1A8B45F198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DF47C-5687-4DA9-8183-A234305903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278894-5BC0-45F2-86D5-770FF994D130}"/>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8" name="Footer Placeholder 7">
            <a:extLst>
              <a:ext uri="{FF2B5EF4-FFF2-40B4-BE49-F238E27FC236}">
                <a16:creationId xmlns:a16="http://schemas.microsoft.com/office/drawing/2014/main" id="{5E5BC577-3F78-4F29-9201-CF21A31B58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D8A36E-F66E-41E0-8F87-D1A4F7021992}"/>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329141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89DE-D760-432B-9EFC-25EAEAE6B7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C085A9-C8E0-4BDF-BBD9-50653A045EBB}"/>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4" name="Footer Placeholder 3">
            <a:extLst>
              <a:ext uri="{FF2B5EF4-FFF2-40B4-BE49-F238E27FC236}">
                <a16:creationId xmlns:a16="http://schemas.microsoft.com/office/drawing/2014/main" id="{99354657-A13D-4348-8735-729929BA2F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A111E1-08CD-4E7B-990C-70BF6E2F3D69}"/>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335733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AF745-7C83-4A96-9341-C2A4A1C73072}"/>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3" name="Footer Placeholder 2">
            <a:extLst>
              <a:ext uri="{FF2B5EF4-FFF2-40B4-BE49-F238E27FC236}">
                <a16:creationId xmlns:a16="http://schemas.microsoft.com/office/drawing/2014/main" id="{D354A813-CD3B-4E63-AD3E-1DE53A1606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E1ED50-C1A4-470F-BD28-7584A9F60E2C}"/>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1208434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D7339-6429-412B-A4C5-09003B331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EEDC0-6DFC-4D43-9CBA-D6738CCBC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88EF59-CE1F-4395-A0EF-2B6078B50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C9B94C-8599-4776-AACD-77E8F758C63F}"/>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6" name="Footer Placeholder 5">
            <a:extLst>
              <a:ext uri="{FF2B5EF4-FFF2-40B4-BE49-F238E27FC236}">
                <a16:creationId xmlns:a16="http://schemas.microsoft.com/office/drawing/2014/main" id="{09FE6C38-D625-4339-B72E-6AB0FB47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B6207-7E6B-4AE4-B994-8134762323BC}"/>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2069244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8E0E-3D96-4C26-9E00-F3D5508B1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3AB42-6DF5-4C5F-830A-7ADB0D7767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C51DD6-E88C-4CCC-A2B5-322417896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1AFC1-0F58-4C3A-AFBA-85C35DC9CD57}"/>
              </a:ext>
            </a:extLst>
          </p:cNvPr>
          <p:cNvSpPr>
            <a:spLocks noGrp="1"/>
          </p:cNvSpPr>
          <p:nvPr>
            <p:ph type="dt" sz="half" idx="10"/>
          </p:nvPr>
        </p:nvSpPr>
        <p:spPr/>
        <p:txBody>
          <a:bodyPr/>
          <a:lstStyle/>
          <a:p>
            <a:fld id="{2290B8F2-F674-4280-9F43-707B4211307E}" type="datetimeFigureOut">
              <a:rPr lang="en-US" smtClean="0"/>
              <a:t>11/19/2021</a:t>
            </a:fld>
            <a:endParaRPr lang="en-US"/>
          </a:p>
        </p:txBody>
      </p:sp>
      <p:sp>
        <p:nvSpPr>
          <p:cNvPr id="6" name="Footer Placeholder 5">
            <a:extLst>
              <a:ext uri="{FF2B5EF4-FFF2-40B4-BE49-F238E27FC236}">
                <a16:creationId xmlns:a16="http://schemas.microsoft.com/office/drawing/2014/main" id="{2D5ABBE1-FD26-4423-899A-C9CE66142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9646A-4210-4F96-86C3-96588FC17DD8}"/>
              </a:ext>
            </a:extLst>
          </p:cNvPr>
          <p:cNvSpPr>
            <a:spLocks noGrp="1"/>
          </p:cNvSpPr>
          <p:nvPr>
            <p:ph type="sldNum" sz="quarter" idx="12"/>
          </p:nvPr>
        </p:nvSpPr>
        <p:spPr/>
        <p:txBody>
          <a:bodyPr/>
          <a:lstStyle/>
          <a:p>
            <a:fld id="{4CEDC259-7B62-4EE0-AD41-1B3C85524640}" type="slidenum">
              <a:rPr lang="en-US" smtClean="0"/>
              <a:t>‹#›</a:t>
            </a:fld>
            <a:endParaRPr lang="en-US"/>
          </a:p>
        </p:txBody>
      </p:sp>
    </p:spTree>
    <p:extLst>
      <p:ext uri="{BB962C8B-B14F-4D97-AF65-F5344CB8AC3E}">
        <p14:creationId xmlns:p14="http://schemas.microsoft.com/office/powerpoint/2010/main" val="303309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760AF-63DB-4B55-89A9-30FABA36C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F60B1-E30A-46DA-B24F-C8AF5EFBF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032B7-C78C-4A75-B098-5E099D430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0B8F2-F674-4280-9F43-707B4211307E}" type="datetimeFigureOut">
              <a:rPr lang="en-US" smtClean="0"/>
              <a:t>11/19/2021</a:t>
            </a:fld>
            <a:endParaRPr lang="en-US"/>
          </a:p>
        </p:txBody>
      </p:sp>
      <p:sp>
        <p:nvSpPr>
          <p:cNvPr id="5" name="Footer Placeholder 4">
            <a:extLst>
              <a:ext uri="{FF2B5EF4-FFF2-40B4-BE49-F238E27FC236}">
                <a16:creationId xmlns:a16="http://schemas.microsoft.com/office/drawing/2014/main" id="{022AE16F-94ED-4A2D-9FF9-95248B7CD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3A0A15-4701-4A46-A098-A101856BD2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DC259-7B62-4EE0-AD41-1B3C85524640}" type="slidenum">
              <a:rPr lang="en-US" smtClean="0"/>
              <a:t>‹#›</a:t>
            </a:fld>
            <a:endParaRPr lang="en-US"/>
          </a:p>
        </p:txBody>
      </p:sp>
    </p:spTree>
    <p:extLst>
      <p:ext uri="{BB962C8B-B14F-4D97-AF65-F5344CB8AC3E}">
        <p14:creationId xmlns:p14="http://schemas.microsoft.com/office/powerpoint/2010/main" val="423029264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06F29-389E-4B7A-93B5-77D5DB88D71B}"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367BC-B0F2-4E96-9D27-68A66F7A610C}" type="slidenum">
              <a:rPr lang="en-US" smtClean="0"/>
              <a:t>‹#›</a:t>
            </a:fld>
            <a:endParaRPr lang="en-US"/>
          </a:p>
        </p:txBody>
      </p:sp>
    </p:spTree>
    <p:extLst>
      <p:ext uri="{BB962C8B-B14F-4D97-AF65-F5344CB8AC3E}">
        <p14:creationId xmlns:p14="http://schemas.microsoft.com/office/powerpoint/2010/main" val="3619591814"/>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1AA72-E414-4E53-BAA5-E183785B52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0E4E8B-B853-4E5D-BB44-0C489435D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2DB29-4A7E-4A2E-A554-9139BC00F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5D64C-F976-4C27-B0A2-D583FB175569}" type="datetimeFigureOut">
              <a:rPr lang="en-US" smtClean="0"/>
              <a:t>11/19/2021</a:t>
            </a:fld>
            <a:endParaRPr lang="en-US"/>
          </a:p>
        </p:txBody>
      </p:sp>
      <p:sp>
        <p:nvSpPr>
          <p:cNvPr id="5" name="Footer Placeholder 4">
            <a:extLst>
              <a:ext uri="{FF2B5EF4-FFF2-40B4-BE49-F238E27FC236}">
                <a16:creationId xmlns:a16="http://schemas.microsoft.com/office/drawing/2014/main" id="{FB7E9D10-C248-4169-9289-4837AD2B90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C5F440-A7C4-4EB9-B7AC-9E70CF2640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03FC4-7EDF-4B22-AFD5-FC1A940575B0}" type="slidenum">
              <a:rPr lang="en-US" smtClean="0"/>
              <a:t>‹#›</a:t>
            </a:fld>
            <a:endParaRPr lang="en-US"/>
          </a:p>
        </p:txBody>
      </p:sp>
    </p:spTree>
    <p:extLst>
      <p:ext uri="{BB962C8B-B14F-4D97-AF65-F5344CB8AC3E}">
        <p14:creationId xmlns:p14="http://schemas.microsoft.com/office/powerpoint/2010/main" val="217718224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EFB85-B326-4CA9-BDE4-0BFDFF201D3E}" type="datetime1">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367BC-B0F2-4E96-9D27-68A66F7A610C}" type="slidenum">
              <a:rPr lang="en-US" smtClean="0"/>
              <a:t>‹#›</a:t>
            </a:fld>
            <a:endParaRPr lang="en-US"/>
          </a:p>
        </p:txBody>
      </p:sp>
    </p:spTree>
    <p:extLst>
      <p:ext uri="{BB962C8B-B14F-4D97-AF65-F5344CB8AC3E}">
        <p14:creationId xmlns:p14="http://schemas.microsoft.com/office/powerpoint/2010/main" val="3619591814"/>
      </p:ext>
    </p:extLst>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MMmOLN5zBLY"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237A-EB54-48FE-8B8E-C5900E49BA59}"/>
              </a:ext>
            </a:extLst>
          </p:cNvPr>
          <p:cNvSpPr>
            <a:spLocks noGrp="1"/>
          </p:cNvSpPr>
          <p:nvPr>
            <p:ph type="ctrTitle"/>
          </p:nvPr>
        </p:nvSpPr>
        <p:spPr>
          <a:xfrm>
            <a:off x="1524000" y="1122363"/>
            <a:ext cx="9144000" cy="2230437"/>
          </a:xfrm>
        </p:spPr>
        <p:txBody>
          <a:bodyPr/>
          <a:lstStyle/>
          <a:p>
            <a:r>
              <a:rPr lang="en-US" dirty="0"/>
              <a:t>bk4003 English</a:t>
            </a:r>
          </a:p>
        </p:txBody>
      </p:sp>
      <p:sp>
        <p:nvSpPr>
          <p:cNvPr id="3" name="Subtitle 2">
            <a:extLst>
              <a:ext uri="{FF2B5EF4-FFF2-40B4-BE49-F238E27FC236}">
                <a16:creationId xmlns:a16="http://schemas.microsoft.com/office/drawing/2014/main" id="{9943434F-A9CE-4588-B87B-90D307CB1601}"/>
              </a:ext>
            </a:extLst>
          </p:cNvPr>
          <p:cNvSpPr>
            <a:spLocks noGrp="1"/>
          </p:cNvSpPr>
          <p:nvPr>
            <p:ph type="subTitle" idx="1"/>
          </p:nvPr>
        </p:nvSpPr>
        <p:spPr/>
        <p:txBody>
          <a:bodyPr/>
          <a:lstStyle/>
          <a:p>
            <a:r>
              <a:rPr lang="en-US" dirty="0"/>
              <a:t>Wei-lun Lu</a:t>
            </a:r>
          </a:p>
          <a:p>
            <a:r>
              <a:rPr lang="en-US" dirty="0"/>
              <a:t>Language Center</a:t>
            </a:r>
          </a:p>
          <a:p>
            <a:r>
              <a:rPr lang="en-US" dirty="0"/>
              <a:t>Masaryk University</a:t>
            </a:r>
          </a:p>
        </p:txBody>
      </p:sp>
    </p:spTree>
    <p:extLst>
      <p:ext uri="{BB962C8B-B14F-4D97-AF65-F5344CB8AC3E}">
        <p14:creationId xmlns:p14="http://schemas.microsoft.com/office/powerpoint/2010/main" val="57279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EFD4-29AD-40C0-9C38-A87C80C5ED18}"/>
              </a:ext>
            </a:extLst>
          </p:cNvPr>
          <p:cNvSpPr>
            <a:spLocks noGrp="1"/>
          </p:cNvSpPr>
          <p:nvPr>
            <p:ph type="title"/>
          </p:nvPr>
        </p:nvSpPr>
        <p:spPr/>
        <p:txBody>
          <a:bodyPr/>
          <a:lstStyle/>
          <a:p>
            <a:r>
              <a:rPr lang="en-US" dirty="0"/>
              <a:t>Sample oral exam topic</a:t>
            </a:r>
          </a:p>
        </p:txBody>
      </p:sp>
      <p:sp>
        <p:nvSpPr>
          <p:cNvPr id="3" name="Content Placeholder 2">
            <a:extLst>
              <a:ext uri="{FF2B5EF4-FFF2-40B4-BE49-F238E27FC236}">
                <a16:creationId xmlns:a16="http://schemas.microsoft.com/office/drawing/2014/main" id="{78E5D565-DEAE-4957-B668-FA339AF259E0}"/>
              </a:ext>
            </a:extLst>
          </p:cNvPr>
          <p:cNvSpPr>
            <a:spLocks noGrp="1"/>
          </p:cNvSpPr>
          <p:nvPr>
            <p:ph idx="1"/>
          </p:nvPr>
        </p:nvSpPr>
        <p:spPr/>
        <p:txBody>
          <a:bodyPr/>
          <a:lstStyle/>
          <a:p>
            <a:r>
              <a:rPr lang="en-GB" dirty="0"/>
              <a:t>A client attends a nutritional counselling. S/he has gained 20 kilos during the last year and does not feel well. S/he needs the consultant to help her make better dietary choices, lose the extra weight and regain lost confidence. The consultant gives her necessary advices.</a:t>
            </a:r>
          </a:p>
          <a:p>
            <a:endParaRPr lang="en-GB" dirty="0"/>
          </a:p>
          <a:p>
            <a:r>
              <a:rPr lang="en-GB" dirty="0"/>
              <a:t>Role A: Client</a:t>
            </a:r>
          </a:p>
          <a:p>
            <a:r>
              <a:rPr lang="en-GB" dirty="0"/>
              <a:t>Role B: Consultant </a:t>
            </a:r>
          </a:p>
          <a:p>
            <a:endParaRPr lang="en-GB" dirty="0"/>
          </a:p>
          <a:p>
            <a:r>
              <a:rPr lang="en-GB" dirty="0"/>
              <a:t>Switch roles when </a:t>
            </a:r>
            <a:r>
              <a:rPr lang="en-GB"/>
              <a:t>you finish </a:t>
            </a:r>
            <a:r>
              <a:rPr lang="en-GB">
                <a:sym typeface="Wingdings" panose="05000000000000000000" pitchFamily="2" charset="2"/>
              </a:rPr>
              <a:t></a:t>
            </a:r>
            <a:endParaRPr lang="en-US" dirty="0"/>
          </a:p>
        </p:txBody>
      </p:sp>
    </p:spTree>
    <p:extLst>
      <p:ext uri="{BB962C8B-B14F-4D97-AF65-F5344CB8AC3E}">
        <p14:creationId xmlns:p14="http://schemas.microsoft.com/office/powerpoint/2010/main" val="16859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480E-25B9-470A-9A32-D18215109CCE}"/>
              </a:ext>
            </a:extLst>
          </p:cNvPr>
          <p:cNvSpPr>
            <a:spLocks noGrp="1"/>
          </p:cNvSpPr>
          <p:nvPr>
            <p:ph type="title"/>
          </p:nvPr>
        </p:nvSpPr>
        <p:spPr>
          <a:xfrm>
            <a:off x="838200" y="365125"/>
            <a:ext cx="10515600" cy="701675"/>
          </a:xfrm>
        </p:spPr>
        <p:txBody>
          <a:bodyPr/>
          <a:lstStyle/>
          <a:p>
            <a:r>
              <a:rPr lang="en-US" dirty="0"/>
              <a:t>General tips for oral exams</a:t>
            </a:r>
          </a:p>
        </p:txBody>
      </p:sp>
      <p:sp>
        <p:nvSpPr>
          <p:cNvPr id="3" name="Content Placeholder 2">
            <a:extLst>
              <a:ext uri="{FF2B5EF4-FFF2-40B4-BE49-F238E27FC236}">
                <a16:creationId xmlns:a16="http://schemas.microsoft.com/office/drawing/2014/main" id="{37147BD8-6401-4451-A53C-19BFCB893D26}"/>
              </a:ext>
            </a:extLst>
          </p:cNvPr>
          <p:cNvSpPr>
            <a:spLocks noGrp="1"/>
          </p:cNvSpPr>
          <p:nvPr>
            <p:ph idx="1"/>
          </p:nvPr>
        </p:nvSpPr>
        <p:spPr>
          <a:xfrm>
            <a:off x="838200" y="1285874"/>
            <a:ext cx="10515600" cy="5457825"/>
          </a:xfrm>
        </p:spPr>
        <p:txBody>
          <a:bodyPr>
            <a:normAutofit fontScale="77500" lnSpcReduction="20000"/>
          </a:bodyPr>
          <a:lstStyle/>
          <a:p>
            <a:r>
              <a:rPr lang="en-GB" b="1" dirty="0"/>
              <a:t>TIP 1	Give your opinion &amp; use hesitation words.</a:t>
            </a:r>
            <a:endParaRPr lang="en-US" dirty="0"/>
          </a:p>
          <a:p>
            <a:r>
              <a:rPr lang="en-GB" dirty="0"/>
              <a:t>Remember you may also be asked to give your opinion on the content of the picture and/or topics related to it. To start with, here are some expressions you can use:</a:t>
            </a:r>
            <a:endParaRPr lang="en-US" dirty="0"/>
          </a:p>
          <a:p>
            <a:pPr marL="0" indent="0">
              <a:buNone/>
            </a:pPr>
            <a:endParaRPr lang="en-US" dirty="0"/>
          </a:p>
          <a:p>
            <a:r>
              <a:rPr lang="en-GB" b="1" dirty="0"/>
              <a:t>	</a:t>
            </a:r>
            <a:r>
              <a:rPr lang="en-GB" i="1" dirty="0"/>
              <a:t>In my opinion				As far as I’m concerned </a:t>
            </a:r>
            <a:endParaRPr lang="en-US" dirty="0"/>
          </a:p>
          <a:p>
            <a:r>
              <a:rPr lang="en-GB" i="1" dirty="0"/>
              <a:t>	As I see it				I would say that</a:t>
            </a:r>
            <a:endParaRPr lang="en-US" dirty="0"/>
          </a:p>
          <a:p>
            <a:r>
              <a:rPr lang="en-GB" i="1" dirty="0"/>
              <a:t>	If you ask me				Personally,</a:t>
            </a:r>
            <a:endParaRPr lang="en-US" dirty="0"/>
          </a:p>
          <a:p>
            <a:r>
              <a:rPr lang="en-GB" i="1" dirty="0"/>
              <a:t>	I suppose/believe/think/guess		From/In my point of view</a:t>
            </a:r>
          </a:p>
          <a:p>
            <a:pPr marL="0" indent="0">
              <a:buNone/>
            </a:pPr>
            <a:endParaRPr lang="en-US" dirty="0"/>
          </a:p>
          <a:p>
            <a:r>
              <a:rPr lang="en-GB" dirty="0"/>
              <a:t>In order to play for time, to give yourself time to think, you can use hesitation words or sounds (‘delaying sounds’). Make sure you don’t use them from your own language. They can sound strange in English!</a:t>
            </a:r>
            <a:endParaRPr lang="en-US" dirty="0"/>
          </a:p>
          <a:p>
            <a:pPr marL="0" indent="0">
              <a:buNone/>
            </a:pPr>
            <a:endParaRPr lang="en-US" dirty="0"/>
          </a:p>
          <a:p>
            <a:r>
              <a:rPr lang="en-GB" i="1" dirty="0"/>
              <a:t>Well, …          Err …,          	Let me see …,          </a:t>
            </a:r>
            <a:r>
              <a:rPr lang="en-GB" i="1" dirty="0" err="1"/>
              <a:t>Mmm</a:t>
            </a:r>
            <a:r>
              <a:rPr lang="en-GB" i="1" dirty="0"/>
              <a:t> …,</a:t>
            </a:r>
            <a:endParaRPr lang="en-US" dirty="0"/>
          </a:p>
          <a:p>
            <a:r>
              <a:rPr lang="en-GB" i="1" dirty="0"/>
              <a:t>Then …,          I mean …,          	You know (what I mean), …</a:t>
            </a:r>
            <a:endParaRPr lang="en-US" dirty="0"/>
          </a:p>
        </p:txBody>
      </p:sp>
    </p:spTree>
    <p:extLst>
      <p:ext uri="{BB962C8B-B14F-4D97-AF65-F5344CB8AC3E}">
        <p14:creationId xmlns:p14="http://schemas.microsoft.com/office/powerpoint/2010/main" val="4522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0B61-A93A-4ACC-AB2D-48E93EBEF7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0A18A5-B8DA-47BC-9A2A-584A13BC89C3}"/>
              </a:ext>
            </a:extLst>
          </p:cNvPr>
          <p:cNvSpPr>
            <a:spLocks noGrp="1"/>
          </p:cNvSpPr>
          <p:nvPr>
            <p:ph idx="1"/>
          </p:nvPr>
        </p:nvSpPr>
        <p:spPr/>
        <p:txBody>
          <a:bodyPr>
            <a:normAutofit fontScale="85000" lnSpcReduction="20000"/>
          </a:bodyPr>
          <a:lstStyle/>
          <a:p>
            <a:r>
              <a:rPr lang="en-GB" b="1" dirty="0"/>
              <a:t>TIP 2. </a:t>
            </a:r>
            <a:r>
              <a:rPr lang="en-GB" dirty="0"/>
              <a:t>Don’t be afraid to interrupt and ask if you don’t understand what you are being told. To be able to ask for clarification or repetition, you may use the following phrases:</a:t>
            </a:r>
            <a:endParaRPr lang="en-US" dirty="0"/>
          </a:p>
          <a:p>
            <a:endParaRPr lang="en-US" dirty="0"/>
          </a:p>
          <a:p>
            <a:r>
              <a:rPr lang="en-GB" i="1" dirty="0"/>
              <a:t>Shall I start?					</a:t>
            </a:r>
          </a:p>
          <a:p>
            <a:r>
              <a:rPr lang="en-GB" i="1" dirty="0"/>
              <a:t>What do you mean?	 			</a:t>
            </a:r>
            <a:endParaRPr lang="en-US" dirty="0"/>
          </a:p>
          <a:p>
            <a:r>
              <a:rPr lang="en-GB" i="1" dirty="0"/>
              <a:t>I don’t (really) understand …	</a:t>
            </a:r>
          </a:p>
          <a:p>
            <a:r>
              <a:rPr lang="en-GB" i="1" dirty="0"/>
              <a:t>I’m not (quite) sure what I have to do …</a:t>
            </a:r>
            <a:endParaRPr lang="en-US" dirty="0"/>
          </a:p>
          <a:p>
            <a:r>
              <a:rPr lang="en-GB" i="1" dirty="0"/>
              <a:t>Do you think you could say/explain that again?		</a:t>
            </a:r>
          </a:p>
          <a:p>
            <a:r>
              <a:rPr lang="en-GB" i="1" dirty="0"/>
              <a:t>Would you mind repeating it, please?</a:t>
            </a:r>
          </a:p>
          <a:p>
            <a:r>
              <a:rPr lang="en-GB" i="1" dirty="0"/>
              <a:t>May / can I ask you a question?	</a:t>
            </a:r>
          </a:p>
          <a:p>
            <a:r>
              <a:rPr lang="en-GB" i="1" dirty="0"/>
              <a:t>Can I interrupt or say something?</a:t>
            </a:r>
            <a:endParaRPr lang="en-US" dirty="0"/>
          </a:p>
        </p:txBody>
      </p:sp>
    </p:spTree>
    <p:extLst>
      <p:ext uri="{BB962C8B-B14F-4D97-AF65-F5344CB8AC3E}">
        <p14:creationId xmlns:p14="http://schemas.microsoft.com/office/powerpoint/2010/main" val="1495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7BA3-A9A7-43C6-AEFD-57C2C30616E5}"/>
              </a:ext>
            </a:extLst>
          </p:cNvPr>
          <p:cNvSpPr>
            <a:spLocks noGrp="1"/>
          </p:cNvSpPr>
          <p:nvPr>
            <p:ph type="title"/>
          </p:nvPr>
        </p:nvSpPr>
        <p:spPr/>
        <p:txBody>
          <a:bodyPr/>
          <a:lstStyle/>
          <a:p>
            <a:r>
              <a:rPr lang="en-US" dirty="0"/>
              <a:t>More Tips…</a:t>
            </a:r>
          </a:p>
        </p:txBody>
      </p:sp>
      <p:sp>
        <p:nvSpPr>
          <p:cNvPr id="3" name="Content Placeholder 2">
            <a:extLst>
              <a:ext uri="{FF2B5EF4-FFF2-40B4-BE49-F238E27FC236}">
                <a16:creationId xmlns:a16="http://schemas.microsoft.com/office/drawing/2014/main" id="{FC9456B6-A85D-4637-AB82-04BF9F1A821B}"/>
              </a:ext>
            </a:extLst>
          </p:cNvPr>
          <p:cNvSpPr>
            <a:spLocks noGrp="1"/>
          </p:cNvSpPr>
          <p:nvPr>
            <p:ph idx="1"/>
          </p:nvPr>
        </p:nvSpPr>
        <p:spPr/>
        <p:txBody>
          <a:bodyPr>
            <a:normAutofit fontScale="77500" lnSpcReduction="20000"/>
          </a:bodyPr>
          <a:lstStyle/>
          <a:p>
            <a:r>
              <a:rPr lang="en-GB" dirty="0"/>
              <a:t>Asking the examiner/speaking partner to repeat can actually be the perfect opportunity to show off some complex language – e.g.:</a:t>
            </a:r>
            <a:endParaRPr lang="en-US" dirty="0"/>
          </a:p>
          <a:p>
            <a:endParaRPr lang="en-US" dirty="0"/>
          </a:p>
          <a:p>
            <a:r>
              <a:rPr lang="en-GB" i="1" dirty="0"/>
              <a:t>‘I’m sorry, I didn’t quite catch the last part …‘</a:t>
            </a:r>
            <a:endParaRPr lang="en-US" dirty="0"/>
          </a:p>
          <a:p>
            <a:r>
              <a:rPr lang="en-GB" i="1" dirty="0"/>
              <a:t>‘I didn’t quite get what you said …‘</a:t>
            </a:r>
            <a:endParaRPr lang="en-US" dirty="0"/>
          </a:p>
          <a:p>
            <a:r>
              <a:rPr lang="en-GB" i="1" dirty="0"/>
              <a:t>‘If I can just check what you are saying, you’d like me to …‘</a:t>
            </a:r>
          </a:p>
          <a:p>
            <a:endParaRPr lang="en-GB" dirty="0"/>
          </a:p>
          <a:p>
            <a:r>
              <a:rPr lang="en-GB" dirty="0"/>
              <a:t>And be confident to correct yourself if necessary!</a:t>
            </a:r>
            <a:endParaRPr lang="en-US" dirty="0"/>
          </a:p>
          <a:p>
            <a:endParaRPr lang="en-US" dirty="0"/>
          </a:p>
          <a:p>
            <a:r>
              <a:rPr lang="en-GB" i="1" dirty="0"/>
              <a:t>What I mean…</a:t>
            </a:r>
          </a:p>
          <a:p>
            <a:r>
              <a:rPr lang="en-GB" i="1" dirty="0"/>
              <a:t>What I’m trying to say…</a:t>
            </a:r>
          </a:p>
          <a:p>
            <a:r>
              <a:rPr lang="en-GB" i="1" dirty="0"/>
              <a:t>I don’t think I explained that very well…</a:t>
            </a:r>
            <a:endParaRPr lang="en-US" dirty="0"/>
          </a:p>
        </p:txBody>
      </p:sp>
    </p:spTree>
    <p:extLst>
      <p:ext uri="{BB962C8B-B14F-4D97-AF65-F5344CB8AC3E}">
        <p14:creationId xmlns:p14="http://schemas.microsoft.com/office/powerpoint/2010/main" val="2495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C32D8-D872-4512-9C7E-660937D8988F}"/>
              </a:ext>
            </a:extLst>
          </p:cNvPr>
          <p:cNvSpPr>
            <a:spLocks noGrp="1"/>
          </p:cNvSpPr>
          <p:nvPr>
            <p:ph type="title"/>
          </p:nvPr>
        </p:nvSpPr>
        <p:spPr>
          <a:xfrm>
            <a:off x="219075" y="91441"/>
            <a:ext cx="11696699" cy="1108710"/>
          </a:xfrm>
        </p:spPr>
        <p:txBody>
          <a:bodyPr>
            <a:normAutofit/>
          </a:bodyPr>
          <a:lstStyle/>
          <a:p>
            <a:r>
              <a:rPr lang="en-GB" sz="3200" b="1" dirty="0"/>
              <a:t>Summary: In a nutshell…</a:t>
            </a:r>
            <a:endParaRPr lang="en-US" sz="3200" dirty="0"/>
          </a:p>
        </p:txBody>
      </p:sp>
      <p:graphicFrame>
        <p:nvGraphicFramePr>
          <p:cNvPr id="5" name="Table 4">
            <a:extLst>
              <a:ext uri="{FF2B5EF4-FFF2-40B4-BE49-F238E27FC236}">
                <a16:creationId xmlns:a16="http://schemas.microsoft.com/office/drawing/2014/main" id="{D9350A63-793E-4DEE-A0E2-F8085E67075D}"/>
              </a:ext>
            </a:extLst>
          </p:cNvPr>
          <p:cNvGraphicFramePr>
            <a:graphicFrameLocks noGrp="1"/>
          </p:cNvGraphicFramePr>
          <p:nvPr/>
        </p:nvGraphicFramePr>
        <p:xfrm>
          <a:off x="2895600" y="1200151"/>
          <a:ext cx="7010400" cy="5566409"/>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3621817011"/>
                    </a:ext>
                  </a:extLst>
                </a:gridCol>
                <a:gridCol w="3505200">
                  <a:extLst>
                    <a:ext uri="{9D8B030D-6E8A-4147-A177-3AD203B41FA5}">
                      <a16:colId xmlns:a16="http://schemas.microsoft.com/office/drawing/2014/main" val="3586372327"/>
                    </a:ext>
                  </a:extLst>
                </a:gridCol>
              </a:tblGrid>
              <a:tr h="2334301">
                <a:tc>
                  <a:txBody>
                    <a:bodyPr/>
                    <a:lstStyle/>
                    <a:p>
                      <a:pPr marL="0" marR="0">
                        <a:spcBef>
                          <a:spcPts val="0"/>
                        </a:spcBef>
                        <a:spcAft>
                          <a:spcPts val="0"/>
                        </a:spcAft>
                      </a:pPr>
                      <a:r>
                        <a:rPr lang="en-US" sz="1100" dirty="0">
                          <a:effectLst/>
                        </a:rPr>
                        <a:t>Expressing opinion</a:t>
                      </a:r>
                    </a:p>
                    <a:p>
                      <a:pPr marL="0" marR="0">
                        <a:spcBef>
                          <a:spcPts val="0"/>
                        </a:spcBef>
                        <a:spcAft>
                          <a:spcPts val="0"/>
                        </a:spcAft>
                      </a:pPr>
                      <a:r>
                        <a:rPr lang="en-US" sz="1100" dirty="0">
                          <a:effectLst/>
                        </a:rPr>
                        <a:t>I think that / I would say that …</a:t>
                      </a:r>
                    </a:p>
                    <a:p>
                      <a:pPr marL="0" marR="0">
                        <a:spcBef>
                          <a:spcPts val="0"/>
                        </a:spcBef>
                        <a:spcAft>
                          <a:spcPts val="0"/>
                        </a:spcAft>
                      </a:pPr>
                      <a:r>
                        <a:rPr lang="en-US" sz="1100" dirty="0">
                          <a:effectLst/>
                        </a:rPr>
                        <a:t>Why don’t we…?</a:t>
                      </a:r>
                    </a:p>
                    <a:p>
                      <a:pPr marL="0" marR="0">
                        <a:spcBef>
                          <a:spcPts val="0"/>
                        </a:spcBef>
                        <a:spcAft>
                          <a:spcPts val="0"/>
                        </a:spcAft>
                      </a:pPr>
                      <a:r>
                        <a:rPr lang="en-US" sz="1100" dirty="0">
                          <a:effectLst/>
                        </a:rPr>
                        <a:t>It seems to me that …</a:t>
                      </a:r>
                    </a:p>
                    <a:p>
                      <a:pPr marL="0" marR="0">
                        <a:spcBef>
                          <a:spcPts val="0"/>
                        </a:spcBef>
                        <a:spcAft>
                          <a:spcPts val="0"/>
                        </a:spcAft>
                      </a:pPr>
                      <a:r>
                        <a:rPr lang="en-US" sz="1100" dirty="0">
                          <a:effectLst/>
                        </a:rPr>
                        <a:t>I’d like to point out…</a:t>
                      </a:r>
                    </a:p>
                    <a:p>
                      <a:pPr marL="0" marR="0">
                        <a:spcBef>
                          <a:spcPts val="0"/>
                        </a:spcBef>
                        <a:spcAft>
                          <a:spcPts val="0"/>
                        </a:spcAft>
                      </a:pPr>
                      <a:r>
                        <a:rPr lang="en-US" sz="1100" dirty="0">
                          <a:effectLst/>
                        </a:rPr>
                        <a:t>I’m inclined to think that</a:t>
                      </a:r>
                    </a:p>
                    <a:p>
                      <a:pPr marL="0" marR="0">
                        <a:spcBef>
                          <a:spcPts val="0"/>
                        </a:spcBef>
                        <a:spcAft>
                          <a:spcPts val="0"/>
                        </a:spcAft>
                      </a:pPr>
                      <a:r>
                        <a:rPr lang="en-US" sz="1100" dirty="0">
                          <a:effectLst/>
                        </a:rPr>
                        <a:t>The way I see it is that …</a:t>
                      </a:r>
                    </a:p>
                    <a:p>
                      <a:pPr marL="0" marR="0">
                        <a:spcBef>
                          <a:spcPts val="0"/>
                        </a:spcBef>
                        <a:spcAft>
                          <a:spcPts val="0"/>
                        </a:spcAft>
                      </a:pPr>
                      <a:r>
                        <a:rPr lang="en-US" sz="1100" dirty="0">
                          <a:effectLst/>
                        </a:rPr>
                        <a:t>I’m convinced that …</a:t>
                      </a:r>
                    </a:p>
                    <a:p>
                      <a:pPr marL="0" marR="0">
                        <a:spcBef>
                          <a:spcPts val="0"/>
                        </a:spcBef>
                        <a:spcAft>
                          <a:spcPts val="0"/>
                        </a:spcAft>
                      </a:pPr>
                      <a:r>
                        <a:rPr lang="en-US" sz="1100" dirty="0">
                          <a:effectLst/>
                        </a:rPr>
                        <a:t>As far as I am concerned …</a:t>
                      </a:r>
                    </a:p>
                    <a:p>
                      <a:pPr marL="0" marR="0">
                        <a:spcBef>
                          <a:spcPts val="0"/>
                        </a:spcBef>
                        <a:spcAft>
                          <a:spcPts val="0"/>
                        </a:spcAft>
                      </a:pPr>
                      <a:r>
                        <a:rPr lang="en-US" sz="1100" dirty="0">
                          <a:effectLst/>
                        </a:rPr>
                        <a:t>I’m fairly certain that …</a:t>
                      </a:r>
                    </a:p>
                    <a:p>
                      <a:pPr marL="0" marR="0">
                        <a:spcBef>
                          <a:spcPts val="0"/>
                        </a:spcBef>
                        <a:spcAft>
                          <a:spcPts val="0"/>
                        </a:spcAft>
                      </a:pPr>
                      <a:r>
                        <a:rPr lang="en-US" sz="1100" dirty="0">
                          <a:effectLst/>
                        </a:rPr>
                        <a:t>In my opinion /experience…</a:t>
                      </a:r>
                    </a:p>
                    <a:p>
                      <a:pPr marL="0" marR="0">
                        <a:spcBef>
                          <a:spcPts val="0"/>
                        </a:spcBef>
                        <a:spcAft>
                          <a:spcPts val="0"/>
                        </a:spcAft>
                      </a:pPr>
                      <a:r>
                        <a:rPr lang="en-US" sz="1100" dirty="0">
                          <a:effectLst/>
                        </a:rPr>
                        <a:t>If you ask me, I would say that …</a:t>
                      </a:r>
                    </a:p>
                    <a:p>
                      <a:pPr marL="0" marR="0">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57" marR="60157" marT="0" marB="0"/>
                </a:tc>
                <a:tc>
                  <a:txBody>
                    <a:bodyPr/>
                    <a:lstStyle/>
                    <a:p>
                      <a:pPr marL="0" marR="0">
                        <a:spcBef>
                          <a:spcPts val="0"/>
                        </a:spcBef>
                        <a:spcAft>
                          <a:spcPts val="0"/>
                        </a:spcAft>
                      </a:pPr>
                      <a:r>
                        <a:rPr lang="en-US" sz="1100">
                          <a:effectLst/>
                        </a:rPr>
                        <a:t>Disagreeing</a:t>
                      </a:r>
                    </a:p>
                    <a:p>
                      <a:pPr marL="0" marR="0">
                        <a:spcBef>
                          <a:spcPts val="0"/>
                        </a:spcBef>
                        <a:spcAft>
                          <a:spcPts val="0"/>
                        </a:spcAft>
                      </a:pPr>
                      <a:r>
                        <a:rPr lang="en-US" sz="1100">
                          <a:effectLst/>
                        </a:rPr>
                        <a:t>I don’t think so.</a:t>
                      </a:r>
                    </a:p>
                    <a:p>
                      <a:pPr marL="0" marR="0">
                        <a:spcBef>
                          <a:spcPts val="0"/>
                        </a:spcBef>
                        <a:spcAft>
                          <a:spcPts val="0"/>
                        </a:spcAft>
                      </a:pPr>
                      <a:r>
                        <a:rPr lang="en-US" sz="1100">
                          <a:effectLst/>
                        </a:rPr>
                        <a:t>But don’t you think that…?</a:t>
                      </a:r>
                    </a:p>
                    <a:p>
                      <a:pPr marL="0" marR="0">
                        <a:spcBef>
                          <a:spcPts val="0"/>
                        </a:spcBef>
                        <a:spcAft>
                          <a:spcPts val="0"/>
                        </a:spcAft>
                      </a:pPr>
                      <a:r>
                        <a:rPr lang="en-US" sz="1100">
                          <a:effectLst/>
                        </a:rPr>
                        <a:t>I see what you mean, but…</a:t>
                      </a:r>
                    </a:p>
                    <a:p>
                      <a:pPr marL="0" marR="0">
                        <a:spcBef>
                          <a:spcPts val="0"/>
                        </a:spcBef>
                        <a:spcAft>
                          <a:spcPts val="0"/>
                        </a:spcAft>
                      </a:pPr>
                      <a:r>
                        <a:rPr lang="en-US" sz="1100">
                          <a:effectLst/>
                        </a:rPr>
                        <a:t>That’s not always the case.</a:t>
                      </a:r>
                    </a:p>
                    <a:p>
                      <a:pPr marL="0" marR="0">
                        <a:spcBef>
                          <a:spcPts val="0"/>
                        </a:spcBef>
                        <a:spcAft>
                          <a:spcPts val="0"/>
                        </a:spcAft>
                      </a:pPr>
                      <a:r>
                        <a:rPr lang="en-US" sz="1100">
                          <a:effectLst/>
                        </a:rPr>
                        <a:t>I’m not so sure about that.</a:t>
                      </a:r>
                    </a:p>
                    <a:p>
                      <a:pPr marL="0" marR="0">
                        <a:spcBef>
                          <a:spcPts val="0"/>
                        </a:spcBef>
                        <a:spcAft>
                          <a:spcPts val="0"/>
                        </a:spcAft>
                      </a:pPr>
                      <a:r>
                        <a:rPr lang="en-US" sz="1100">
                          <a:effectLst/>
                        </a:rPr>
                        <a:t>I wouldn’t say that.</a:t>
                      </a:r>
                    </a:p>
                    <a:p>
                      <a:pPr marL="0" marR="0">
                        <a:spcBef>
                          <a:spcPts val="0"/>
                        </a:spcBef>
                        <a:spcAft>
                          <a:spcPts val="0"/>
                        </a:spcAft>
                      </a:pPr>
                      <a:r>
                        <a:rPr lang="en-US" sz="1100">
                          <a:effectLst/>
                        </a:rPr>
                        <a:t>I agree up to a point, but…</a:t>
                      </a:r>
                    </a:p>
                    <a:p>
                      <a:pPr marL="0" marR="0">
                        <a:spcBef>
                          <a:spcPts val="0"/>
                        </a:spcBef>
                        <a:spcAft>
                          <a:spcPts val="0"/>
                        </a:spcAft>
                      </a:pPr>
                      <a:r>
                        <a:rPr lang="en-US" sz="1100">
                          <a:effectLst/>
                        </a:rPr>
                        <a:t>You can’t be serious! Rubbish! / Nonsense!</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57" marR="60157" marT="0" marB="0"/>
                </a:tc>
                <a:extLst>
                  <a:ext uri="{0D108BD9-81ED-4DB2-BD59-A6C34878D82A}">
                    <a16:rowId xmlns:a16="http://schemas.microsoft.com/office/drawing/2014/main" val="3498927702"/>
                  </a:ext>
                </a:extLst>
              </a:tr>
              <a:tr h="1616054">
                <a:tc>
                  <a:txBody>
                    <a:bodyPr/>
                    <a:lstStyle/>
                    <a:p>
                      <a:pPr marL="0" marR="0">
                        <a:spcBef>
                          <a:spcPts val="0"/>
                        </a:spcBef>
                        <a:spcAft>
                          <a:spcPts val="0"/>
                        </a:spcAft>
                      </a:pPr>
                      <a:r>
                        <a:rPr lang="en-US" sz="1100">
                          <a:effectLst/>
                        </a:rPr>
                        <a:t>Getting into a discussion</a:t>
                      </a:r>
                    </a:p>
                    <a:p>
                      <a:pPr marL="0" marR="0">
                        <a:spcBef>
                          <a:spcPts val="0"/>
                        </a:spcBef>
                        <a:spcAft>
                          <a:spcPts val="0"/>
                        </a:spcAft>
                      </a:pPr>
                      <a:r>
                        <a:rPr lang="en-US" sz="1100">
                          <a:effectLst/>
                        </a:rPr>
                        <a:t>Excuse me, could I just make a point here?     </a:t>
                      </a:r>
                    </a:p>
                    <a:p>
                      <a:pPr marL="0" marR="0">
                        <a:spcBef>
                          <a:spcPts val="0"/>
                        </a:spcBef>
                        <a:spcAft>
                          <a:spcPts val="0"/>
                        </a:spcAft>
                      </a:pPr>
                      <a:r>
                        <a:rPr lang="en-US" sz="1100">
                          <a:effectLst/>
                        </a:rPr>
                        <a:t>Excuse me, could I just say something here?   </a:t>
                      </a:r>
                    </a:p>
                    <a:p>
                      <a:pPr marL="0" marR="0">
                        <a:spcBef>
                          <a:spcPts val="0"/>
                        </a:spcBef>
                        <a:spcAft>
                          <a:spcPts val="0"/>
                        </a:spcAft>
                      </a:pPr>
                      <a:r>
                        <a:rPr lang="en-US" sz="1100">
                          <a:effectLst/>
                        </a:rPr>
                        <a:t>Sorry to interrupt but ….       </a:t>
                      </a:r>
                    </a:p>
                    <a:p>
                      <a:pPr marL="0" marR="0">
                        <a:spcBef>
                          <a:spcPts val="0"/>
                        </a:spcBef>
                        <a:spcAft>
                          <a:spcPts val="0"/>
                        </a:spcAft>
                      </a:pPr>
                      <a:r>
                        <a:rPr lang="en-US" sz="1100">
                          <a:effectLst/>
                        </a:rPr>
                        <a:t>I wonder if I could say something.    </a:t>
                      </a:r>
                    </a:p>
                    <a:p>
                      <a:pPr marL="0" marR="0">
                        <a:spcBef>
                          <a:spcPts val="0"/>
                        </a:spcBef>
                        <a:spcAft>
                          <a:spcPts val="0"/>
                        </a:spcAft>
                      </a:pPr>
                      <a:r>
                        <a:rPr lang="en-US" sz="1100">
                          <a:effectLst/>
                        </a:rPr>
                        <a:t>I’d like to make a point here.</a:t>
                      </a:r>
                    </a:p>
                    <a:p>
                      <a:pPr marL="0" marR="0">
                        <a:spcBef>
                          <a:spcPts val="0"/>
                        </a:spcBef>
                        <a:spcAft>
                          <a:spcPts val="0"/>
                        </a:spcAft>
                      </a:pPr>
                      <a:r>
                        <a:rPr lang="en-US" sz="1100">
                          <a:effectLst/>
                        </a:rPr>
                        <a:t>I have something I’d like to say.</a:t>
                      </a:r>
                    </a:p>
                    <a:p>
                      <a:pPr marL="0" marR="0">
                        <a:spcBef>
                          <a:spcPts val="0"/>
                        </a:spcBef>
                        <a:spcAft>
                          <a:spcPts val="0"/>
                        </a:spcAft>
                      </a:pPr>
                      <a:r>
                        <a:rPr lang="en-US" sz="1100">
                          <a:effectLst/>
                        </a:rPr>
                        <a:t>Could I just add something, please?</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57" marR="60157" marT="0" marB="0"/>
                </a:tc>
                <a:tc>
                  <a:txBody>
                    <a:bodyPr/>
                    <a:lstStyle/>
                    <a:p>
                      <a:pPr marL="0" marR="0">
                        <a:spcBef>
                          <a:spcPts val="0"/>
                        </a:spcBef>
                        <a:spcAft>
                          <a:spcPts val="0"/>
                        </a:spcAft>
                      </a:pPr>
                      <a:r>
                        <a:rPr lang="en-US" sz="1100">
                          <a:effectLst/>
                        </a:rPr>
                        <a:t>Clarifying your ideas</a:t>
                      </a:r>
                    </a:p>
                    <a:p>
                      <a:pPr marL="0" marR="0">
                        <a:spcBef>
                          <a:spcPts val="0"/>
                        </a:spcBef>
                        <a:spcAft>
                          <a:spcPts val="0"/>
                        </a:spcAft>
                      </a:pPr>
                      <a:r>
                        <a:rPr lang="en-US" sz="1100">
                          <a:effectLst/>
                        </a:rPr>
                        <a:t>What I’m talking about is …</a:t>
                      </a:r>
                    </a:p>
                    <a:p>
                      <a:pPr marL="0" marR="0">
                        <a:spcBef>
                          <a:spcPts val="0"/>
                        </a:spcBef>
                        <a:spcAft>
                          <a:spcPts val="0"/>
                        </a:spcAft>
                      </a:pPr>
                      <a:r>
                        <a:rPr lang="en-US" sz="1100">
                          <a:effectLst/>
                        </a:rPr>
                        <a:t>In other words … / What I said was …</a:t>
                      </a:r>
                    </a:p>
                    <a:p>
                      <a:pPr marL="0" marR="0">
                        <a:spcBef>
                          <a:spcPts val="0"/>
                        </a:spcBef>
                        <a:spcAft>
                          <a:spcPts val="0"/>
                        </a:spcAft>
                      </a:pPr>
                      <a:r>
                        <a:rPr lang="en-US" sz="1100">
                          <a:effectLst/>
                        </a:rPr>
                        <a:t>What I (really) meant was …</a:t>
                      </a:r>
                    </a:p>
                    <a:p>
                      <a:pPr marL="0" marR="0">
                        <a:spcBef>
                          <a:spcPts val="0"/>
                        </a:spcBef>
                        <a:spcAft>
                          <a:spcPts val="0"/>
                        </a:spcAft>
                      </a:pPr>
                      <a:r>
                        <a:rPr lang="en-US" sz="1100">
                          <a:effectLst/>
                        </a:rPr>
                        <a:t>(No) I didn’t mean that, what I wanted to say was …</a:t>
                      </a:r>
                    </a:p>
                    <a:p>
                      <a:pPr marL="0" marR="0">
                        <a:spcBef>
                          <a:spcPts val="0"/>
                        </a:spcBef>
                        <a:spcAft>
                          <a:spcPts val="0"/>
                        </a:spcAft>
                      </a:pPr>
                      <a:r>
                        <a:rPr lang="en-US" sz="1100">
                          <a:effectLst/>
                        </a:rPr>
                        <a:t>What I was (really) trying to say was …</a:t>
                      </a:r>
                    </a:p>
                    <a:p>
                      <a:pPr marL="0" marR="0">
                        <a:spcBef>
                          <a:spcPts val="0"/>
                        </a:spcBef>
                        <a:spcAft>
                          <a:spcPts val="0"/>
                        </a:spcAft>
                      </a:pPr>
                      <a:r>
                        <a:rPr lang="en-US" sz="1100">
                          <a:effectLst/>
                        </a:rPr>
                        <a:t>Sorry, let me explain it again.</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57" marR="60157" marT="0" marB="0"/>
                </a:tc>
                <a:extLst>
                  <a:ext uri="{0D108BD9-81ED-4DB2-BD59-A6C34878D82A}">
                    <a16:rowId xmlns:a16="http://schemas.microsoft.com/office/drawing/2014/main" val="2950735588"/>
                  </a:ext>
                </a:extLst>
              </a:tr>
              <a:tr h="1616054">
                <a:tc>
                  <a:txBody>
                    <a:bodyPr/>
                    <a:lstStyle/>
                    <a:p>
                      <a:pPr marL="0" marR="0">
                        <a:spcBef>
                          <a:spcPts val="0"/>
                        </a:spcBef>
                        <a:spcAft>
                          <a:spcPts val="0"/>
                        </a:spcAft>
                      </a:pPr>
                      <a:r>
                        <a:rPr lang="en-US" sz="1100">
                          <a:effectLst/>
                        </a:rPr>
                        <a:t>Agreeing</a:t>
                      </a:r>
                    </a:p>
                    <a:p>
                      <a:pPr marL="0" marR="0">
                        <a:spcBef>
                          <a:spcPts val="0"/>
                        </a:spcBef>
                        <a:spcAft>
                          <a:spcPts val="0"/>
                        </a:spcAft>
                      </a:pPr>
                      <a:r>
                        <a:rPr lang="en-US" sz="1100">
                          <a:effectLst/>
                        </a:rPr>
                        <a:t>I totally/fully/partly agree</a:t>
                      </a:r>
                    </a:p>
                    <a:p>
                      <a:pPr marL="0" marR="0">
                        <a:spcBef>
                          <a:spcPts val="0"/>
                        </a:spcBef>
                        <a:spcAft>
                          <a:spcPts val="0"/>
                        </a:spcAft>
                      </a:pPr>
                      <a:r>
                        <a:rPr lang="en-US" sz="1100">
                          <a:effectLst/>
                        </a:rPr>
                        <a:t>I’d go along with that.</a:t>
                      </a:r>
                    </a:p>
                    <a:p>
                      <a:pPr marL="0" marR="0">
                        <a:spcBef>
                          <a:spcPts val="0"/>
                        </a:spcBef>
                        <a:spcAft>
                          <a:spcPts val="0"/>
                        </a:spcAft>
                      </a:pPr>
                      <a:r>
                        <a:rPr lang="en-US" sz="1100">
                          <a:effectLst/>
                        </a:rPr>
                        <a:t>I couldn’t agree more.  / No doubt about it.</a:t>
                      </a:r>
                    </a:p>
                    <a:p>
                      <a:pPr marL="0" marR="0">
                        <a:spcBef>
                          <a:spcPts val="0"/>
                        </a:spcBef>
                        <a:spcAft>
                          <a:spcPts val="0"/>
                        </a:spcAft>
                      </a:pPr>
                      <a:r>
                        <a:rPr lang="en-US" sz="1100">
                          <a:effectLst/>
                        </a:rPr>
                        <a:t>Exactly. You have a very good point here.</a:t>
                      </a:r>
                    </a:p>
                    <a:p>
                      <a:pPr marL="0" marR="0">
                        <a:spcBef>
                          <a:spcPts val="0"/>
                        </a:spcBef>
                        <a:spcAft>
                          <a:spcPts val="0"/>
                        </a:spcAft>
                      </a:pPr>
                      <a:r>
                        <a:rPr lang="en-US" sz="1100">
                          <a:effectLst/>
                        </a:rPr>
                        <a:t>I think so too. / Yes, definitely.</a:t>
                      </a:r>
                    </a:p>
                    <a:p>
                      <a:pPr marL="0" marR="0">
                        <a:spcBef>
                          <a:spcPts val="0"/>
                        </a:spcBef>
                        <a:spcAft>
                          <a:spcPts val="0"/>
                        </a:spcAft>
                      </a:pPr>
                      <a:r>
                        <a:rPr lang="en-US" sz="1100">
                          <a:effectLst/>
                        </a:rPr>
                        <a:t>You’re quite right. I suppose so. I guess so.</a:t>
                      </a:r>
                    </a:p>
                    <a:p>
                      <a:pPr marL="0" marR="0">
                        <a:spcBef>
                          <a:spcPts val="0"/>
                        </a:spcBef>
                        <a:spcAft>
                          <a:spcPts val="0"/>
                        </a:spcAft>
                      </a:pPr>
                      <a:r>
                        <a:rPr lang="en-US" sz="1100">
                          <a:effectLst/>
                        </a:rPr>
                        <a:t>So do I. Neither do I.</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57" marR="60157" marT="0" marB="0"/>
                </a:tc>
                <a:tc>
                  <a:txBody>
                    <a:bodyPr/>
                    <a:lstStyle/>
                    <a:p>
                      <a:pPr marL="0" marR="0">
                        <a:spcBef>
                          <a:spcPts val="0"/>
                        </a:spcBef>
                        <a:spcAft>
                          <a:spcPts val="0"/>
                        </a:spcAft>
                      </a:pPr>
                      <a:r>
                        <a:rPr lang="en-US" sz="1100" dirty="0">
                          <a:effectLst/>
                        </a:rPr>
                        <a:t>Asking for clarification</a:t>
                      </a:r>
                    </a:p>
                    <a:p>
                      <a:pPr marL="0" marR="0">
                        <a:spcBef>
                          <a:spcPts val="0"/>
                        </a:spcBef>
                        <a:spcAft>
                          <a:spcPts val="0"/>
                        </a:spcAft>
                      </a:pPr>
                      <a:r>
                        <a:rPr lang="en-US" sz="1100" dirty="0">
                          <a:effectLst/>
                        </a:rPr>
                        <a:t>I’m sorry I don’t understand what you mean.</a:t>
                      </a:r>
                    </a:p>
                    <a:p>
                      <a:pPr marL="0" marR="0">
                        <a:spcBef>
                          <a:spcPts val="0"/>
                        </a:spcBef>
                        <a:spcAft>
                          <a:spcPts val="0"/>
                        </a:spcAft>
                      </a:pPr>
                      <a:r>
                        <a:rPr lang="en-US" sz="1100" dirty="0">
                          <a:effectLst/>
                        </a:rPr>
                        <a:t>What you mean is …</a:t>
                      </a:r>
                    </a:p>
                    <a:p>
                      <a:pPr marL="0" marR="0">
                        <a:spcBef>
                          <a:spcPts val="0"/>
                        </a:spcBef>
                        <a:spcAft>
                          <a:spcPts val="0"/>
                        </a:spcAft>
                      </a:pPr>
                      <a:r>
                        <a:rPr lang="en-US" sz="1100" dirty="0">
                          <a:effectLst/>
                        </a:rPr>
                        <a:t>I’m sorry, but what do you mean by …?</a:t>
                      </a:r>
                    </a:p>
                    <a:p>
                      <a:pPr marL="0" marR="0">
                        <a:spcBef>
                          <a:spcPts val="0"/>
                        </a:spcBef>
                        <a:spcAft>
                          <a:spcPts val="0"/>
                        </a:spcAft>
                      </a:pPr>
                      <a:r>
                        <a:rPr lang="en-US" sz="1100" dirty="0">
                          <a:effectLst/>
                        </a:rPr>
                        <a:t>Do you mean that …?</a:t>
                      </a:r>
                    </a:p>
                    <a:p>
                      <a:pPr marL="0" marR="0">
                        <a:spcBef>
                          <a:spcPts val="0"/>
                        </a:spcBef>
                        <a:spcAft>
                          <a:spcPts val="0"/>
                        </a:spcAft>
                      </a:pPr>
                      <a:r>
                        <a:rPr lang="en-US" sz="1100" dirty="0">
                          <a:effectLst/>
                        </a:rPr>
                        <a:t>So what you’re saying is …</a:t>
                      </a:r>
                    </a:p>
                    <a:p>
                      <a:pPr marL="0" marR="0">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57" marR="60157" marT="0" marB="0"/>
                </a:tc>
                <a:extLst>
                  <a:ext uri="{0D108BD9-81ED-4DB2-BD59-A6C34878D82A}">
                    <a16:rowId xmlns:a16="http://schemas.microsoft.com/office/drawing/2014/main" val="682042382"/>
                  </a:ext>
                </a:extLst>
              </a:tr>
            </a:tbl>
          </a:graphicData>
        </a:graphic>
      </p:graphicFrame>
    </p:spTree>
    <p:extLst>
      <p:ext uri="{BB962C8B-B14F-4D97-AF65-F5344CB8AC3E}">
        <p14:creationId xmlns:p14="http://schemas.microsoft.com/office/powerpoint/2010/main" val="130788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EFD4-29AD-40C0-9C38-A87C80C5ED18}"/>
              </a:ext>
            </a:extLst>
          </p:cNvPr>
          <p:cNvSpPr>
            <a:spLocks noGrp="1"/>
          </p:cNvSpPr>
          <p:nvPr>
            <p:ph type="title"/>
          </p:nvPr>
        </p:nvSpPr>
        <p:spPr/>
        <p:txBody>
          <a:bodyPr/>
          <a:lstStyle/>
          <a:p>
            <a:r>
              <a:rPr lang="en-US" dirty="0"/>
              <a:t>Oral exam topic (revisited)</a:t>
            </a:r>
          </a:p>
        </p:txBody>
      </p:sp>
      <p:sp>
        <p:nvSpPr>
          <p:cNvPr id="3" name="Content Placeholder 2">
            <a:extLst>
              <a:ext uri="{FF2B5EF4-FFF2-40B4-BE49-F238E27FC236}">
                <a16:creationId xmlns:a16="http://schemas.microsoft.com/office/drawing/2014/main" id="{78E5D565-DEAE-4957-B668-FA339AF259E0}"/>
              </a:ext>
            </a:extLst>
          </p:cNvPr>
          <p:cNvSpPr>
            <a:spLocks noGrp="1"/>
          </p:cNvSpPr>
          <p:nvPr>
            <p:ph idx="1"/>
          </p:nvPr>
        </p:nvSpPr>
        <p:spPr/>
        <p:txBody>
          <a:bodyPr>
            <a:normAutofit lnSpcReduction="10000"/>
          </a:bodyPr>
          <a:lstStyle/>
          <a:p>
            <a:r>
              <a:rPr lang="en-GB" u="sng" dirty="0"/>
              <a:t>Now, with the phrases given above, retry the role play.</a:t>
            </a:r>
          </a:p>
          <a:p>
            <a:endParaRPr lang="en-GB" dirty="0"/>
          </a:p>
          <a:p>
            <a:r>
              <a:rPr lang="en-GB" dirty="0"/>
              <a:t>A client attends a nutritional counselling. S/he has gained 20 kilos during the last year and does not feel well. S/he needs the consultant to help her make better dietary choices, lose the extra weight and regain lost confidence. The consultant gives her necessary advices.</a:t>
            </a:r>
          </a:p>
          <a:p>
            <a:endParaRPr lang="en-GB" dirty="0"/>
          </a:p>
          <a:p>
            <a:r>
              <a:rPr lang="en-GB" dirty="0"/>
              <a:t>Role A: Client</a:t>
            </a:r>
          </a:p>
          <a:p>
            <a:r>
              <a:rPr lang="en-GB" dirty="0"/>
              <a:t>Role B: Consultant </a:t>
            </a:r>
          </a:p>
          <a:p>
            <a:r>
              <a:rPr lang="en-GB" u="sng" dirty="0"/>
              <a:t>Role C: Observer (who watches and gives advice afterwards)</a:t>
            </a:r>
            <a:endParaRPr lang="en-US" u="sng" dirty="0"/>
          </a:p>
        </p:txBody>
      </p:sp>
    </p:spTree>
    <p:extLst>
      <p:ext uri="{BB962C8B-B14F-4D97-AF65-F5344CB8AC3E}">
        <p14:creationId xmlns:p14="http://schemas.microsoft.com/office/powerpoint/2010/main" val="38278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20FA5-BCB0-45E8-B0C5-7C9710FF1983}"/>
              </a:ext>
            </a:extLst>
          </p:cNvPr>
          <p:cNvSpPr>
            <a:spLocks noGrp="1"/>
          </p:cNvSpPr>
          <p:nvPr>
            <p:ph type="title"/>
          </p:nvPr>
        </p:nvSpPr>
        <p:spPr>
          <a:xfrm>
            <a:off x="257175" y="1276350"/>
            <a:ext cx="3981450" cy="790575"/>
          </a:xfrm>
        </p:spPr>
        <p:txBody>
          <a:bodyPr>
            <a:normAutofit fontScale="90000"/>
          </a:bodyPr>
          <a:lstStyle/>
          <a:p>
            <a:r>
              <a:rPr lang="en-US" dirty="0"/>
              <a:t>Sample exam questions (transformation)</a:t>
            </a:r>
          </a:p>
        </p:txBody>
      </p:sp>
      <p:graphicFrame>
        <p:nvGraphicFramePr>
          <p:cNvPr id="5" name="Content Placeholder 4">
            <a:extLst>
              <a:ext uri="{FF2B5EF4-FFF2-40B4-BE49-F238E27FC236}">
                <a16:creationId xmlns:a16="http://schemas.microsoft.com/office/drawing/2014/main" id="{75857CAD-2C6E-4D13-B6AF-A2C4BB7E291E}"/>
              </a:ext>
            </a:extLst>
          </p:cNvPr>
          <p:cNvGraphicFramePr>
            <a:graphicFrameLocks noGrp="1"/>
          </p:cNvGraphicFramePr>
          <p:nvPr>
            <p:ph idx="1"/>
            <p:extLst>
              <p:ext uri="{D42A27DB-BD31-4B8C-83A1-F6EECF244321}">
                <p14:modId xmlns:p14="http://schemas.microsoft.com/office/powerpoint/2010/main" val="505164442"/>
              </p:ext>
            </p:extLst>
          </p:nvPr>
        </p:nvGraphicFramePr>
        <p:xfrm>
          <a:off x="4552950" y="363076"/>
          <a:ext cx="7381875" cy="6131847"/>
        </p:xfrm>
        <a:graphic>
          <a:graphicData uri="http://schemas.openxmlformats.org/drawingml/2006/table">
            <a:tbl>
              <a:tblPr firstRow="1" firstCol="1" bandRow="1">
                <a:tableStyleId>{5C22544A-7EE6-4342-B048-85BDC9FD1C3A}</a:tableStyleId>
              </a:tblPr>
              <a:tblGrid>
                <a:gridCol w="7381875">
                  <a:extLst>
                    <a:ext uri="{9D8B030D-6E8A-4147-A177-3AD203B41FA5}">
                      <a16:colId xmlns:a16="http://schemas.microsoft.com/office/drawing/2014/main" val="1233612649"/>
                    </a:ext>
                  </a:extLst>
                </a:gridCol>
              </a:tblGrid>
              <a:tr h="318527">
                <a:tc>
                  <a:txBody>
                    <a:bodyPr/>
                    <a:lstStyle/>
                    <a:p>
                      <a:pPr marL="0" marR="0" algn="just">
                        <a:lnSpc>
                          <a:spcPct val="115000"/>
                        </a:lnSpc>
                        <a:spcBef>
                          <a:spcPts val="0"/>
                        </a:spcBef>
                        <a:spcAft>
                          <a:spcPts val="600"/>
                        </a:spcAft>
                      </a:pPr>
                      <a:r>
                        <a:rPr lang="en-GB" sz="1800" spc="-10" dirty="0">
                          <a:effectLst/>
                        </a:rPr>
                        <a:t>Transform the sentences so they have the same meaning as before:</a:t>
                      </a:r>
                    </a:p>
                  </a:txBody>
                  <a:tcPr marL="58680" marR="58680" marT="0" marB="0"/>
                </a:tc>
                <a:extLst>
                  <a:ext uri="{0D108BD9-81ED-4DB2-BD59-A6C34878D82A}">
                    <a16:rowId xmlns:a16="http://schemas.microsoft.com/office/drawing/2014/main" val="2602282630"/>
                  </a:ext>
                </a:extLst>
              </a:tr>
              <a:tr h="465523">
                <a:tc>
                  <a:txBody>
                    <a:bodyPr/>
                    <a:lstStyle/>
                    <a:p>
                      <a:pPr marL="0" marR="0" algn="just">
                        <a:lnSpc>
                          <a:spcPct val="115000"/>
                        </a:lnSpc>
                        <a:spcBef>
                          <a:spcPts val="0"/>
                        </a:spcBef>
                        <a:spcAft>
                          <a:spcPts val="600"/>
                        </a:spcAft>
                      </a:pPr>
                      <a:r>
                        <a:rPr lang="en-GB" sz="1800" spc="-10" dirty="0">
                          <a:effectLst/>
                        </a:rPr>
                        <a:t>        It is not possible for me to go out tonight.</a:t>
                      </a:r>
                      <a:endParaRPr lang="en-US" sz="1800" dirty="0">
                        <a:effectLst/>
                      </a:endParaRPr>
                    </a:p>
                    <a:p>
                      <a:pPr marL="0" marR="0" algn="just">
                        <a:lnSpc>
                          <a:spcPct val="115000"/>
                        </a:lnSpc>
                        <a:spcBef>
                          <a:spcPts val="0"/>
                        </a:spcBef>
                        <a:spcAft>
                          <a:spcPts val="600"/>
                        </a:spcAft>
                      </a:pPr>
                      <a:r>
                        <a:rPr lang="en-GB" sz="1800" spc="-10" dirty="0">
                          <a:effectLst/>
                        </a:rPr>
                        <a:t>       I ___________go out tonight.</a:t>
                      </a:r>
                    </a:p>
                  </a:txBody>
                  <a:tcPr marL="58680" marR="58680" marT="0" marB="0"/>
                </a:tc>
                <a:extLst>
                  <a:ext uri="{0D108BD9-81ED-4DB2-BD59-A6C34878D82A}">
                    <a16:rowId xmlns:a16="http://schemas.microsoft.com/office/drawing/2014/main" val="1413724272"/>
                  </a:ext>
                </a:extLst>
              </a:tr>
              <a:tr h="481080">
                <a:tc>
                  <a:txBody>
                    <a:bodyPr/>
                    <a:lstStyle/>
                    <a:p>
                      <a:r>
                        <a:rPr lang="en-GB" sz="1800">
                          <a:effectLst/>
                        </a:rPr>
                        <a:t>It is absolutely impossible to train without a proper warm up.</a:t>
                      </a:r>
                      <a:endParaRPr lang="en-US" sz="1800"/>
                    </a:p>
                  </a:txBody>
                  <a:tcPr marL="58680" marR="58680" marT="0" marB="0"/>
                </a:tc>
                <a:extLst>
                  <a:ext uri="{0D108BD9-81ED-4DB2-BD59-A6C34878D82A}">
                    <a16:rowId xmlns:a16="http://schemas.microsoft.com/office/drawing/2014/main" val="2882406953"/>
                  </a:ext>
                </a:extLst>
              </a:tr>
              <a:tr h="1262316">
                <a:tc>
                  <a:txBody>
                    <a:bodyPr/>
                    <a:lstStyle/>
                    <a:p>
                      <a:pPr marL="0" marR="64770">
                        <a:lnSpc>
                          <a:spcPct val="115000"/>
                        </a:lnSpc>
                        <a:spcBef>
                          <a:spcPts val="0"/>
                        </a:spcBef>
                        <a:spcAft>
                          <a:spcPts val="600"/>
                        </a:spcAft>
                        <a:tabLst>
                          <a:tab pos="5903595" algn="r"/>
                        </a:tabLst>
                      </a:pPr>
                      <a:r>
                        <a:rPr lang="en-GB" sz="1800" dirty="0">
                          <a:effectLst/>
                        </a:rPr>
                        <a:t>You ______________ without a proper warm up.</a:t>
                      </a:r>
                      <a:endParaRPr lang="en-US" sz="1800" dirty="0">
                        <a:effectLst/>
                      </a:endParaRPr>
                    </a:p>
                    <a:p>
                      <a:pPr marL="0" marR="64770">
                        <a:lnSpc>
                          <a:spcPct val="115000"/>
                        </a:lnSpc>
                        <a:spcBef>
                          <a:spcPts val="0"/>
                        </a:spcBef>
                        <a:spcAft>
                          <a:spcPts val="600"/>
                        </a:spcAft>
                        <a:tabLst>
                          <a:tab pos="5903595" algn="r"/>
                        </a:tabLst>
                      </a:pPr>
                      <a:r>
                        <a:rPr lang="en-GB" sz="1800" dirty="0">
                          <a:effectLst/>
                        </a:rPr>
                        <a:t>It is absolutely necessary to drink enough water when training.</a:t>
                      </a:r>
                      <a:endParaRPr lang="en-US" sz="1800" dirty="0">
                        <a:effectLst/>
                      </a:endParaRPr>
                    </a:p>
                    <a:p>
                      <a:pPr marL="0" marR="64770">
                        <a:lnSpc>
                          <a:spcPct val="115000"/>
                        </a:lnSpc>
                        <a:spcBef>
                          <a:spcPts val="0"/>
                        </a:spcBef>
                        <a:spcAft>
                          <a:spcPts val="600"/>
                        </a:spcAft>
                        <a:tabLst>
                          <a:tab pos="5903595" algn="r"/>
                        </a:tabLst>
                      </a:pPr>
                      <a:r>
                        <a:rPr lang="en-GB" sz="1800" dirty="0">
                          <a:effectLst/>
                        </a:rPr>
                        <a:t>You ___________ drink enough water when training.</a:t>
                      </a:r>
                      <a:endParaRPr lang="en-US" sz="1800" dirty="0"/>
                    </a:p>
                  </a:txBody>
                  <a:tcPr marL="58680" marR="58680" marT="0" marB="0"/>
                </a:tc>
                <a:extLst>
                  <a:ext uri="{0D108BD9-81ED-4DB2-BD59-A6C34878D82A}">
                    <a16:rowId xmlns:a16="http://schemas.microsoft.com/office/drawing/2014/main" val="3558079073"/>
                  </a:ext>
                </a:extLst>
              </a:tr>
              <a:tr h="265596">
                <a:tc>
                  <a:txBody>
                    <a:bodyPr/>
                    <a:lstStyle/>
                    <a:p>
                      <a:r>
                        <a:rPr lang="en-GB" sz="1800" dirty="0">
                          <a:effectLst/>
                        </a:rPr>
                        <a:t>Teachers recommend us to study properly.</a:t>
                      </a:r>
                      <a:endParaRPr lang="en-US" sz="1800" dirty="0"/>
                    </a:p>
                  </a:txBody>
                  <a:tcPr marL="58680" marR="58680" marT="0" marB="0"/>
                </a:tc>
                <a:extLst>
                  <a:ext uri="{0D108BD9-81ED-4DB2-BD59-A6C34878D82A}">
                    <a16:rowId xmlns:a16="http://schemas.microsoft.com/office/drawing/2014/main" val="3803106400"/>
                  </a:ext>
                </a:extLst>
              </a:tr>
              <a:tr h="265596">
                <a:tc>
                  <a:txBody>
                    <a:bodyPr/>
                    <a:lstStyle/>
                    <a:p>
                      <a:r>
                        <a:rPr lang="en-GB" sz="1800">
                          <a:effectLst/>
                        </a:rPr>
                        <a:t>We _____________ study properly.</a:t>
                      </a:r>
                      <a:endParaRPr lang="en-US" sz="1800"/>
                    </a:p>
                  </a:txBody>
                  <a:tcPr marL="58680" marR="58680" marT="0" marB="0"/>
                </a:tc>
                <a:extLst>
                  <a:ext uri="{0D108BD9-81ED-4DB2-BD59-A6C34878D82A}">
                    <a16:rowId xmlns:a16="http://schemas.microsoft.com/office/drawing/2014/main" val="1299982865"/>
                  </a:ext>
                </a:extLst>
              </a:tr>
              <a:tr h="265596">
                <a:tc>
                  <a:txBody>
                    <a:bodyPr/>
                    <a:lstStyle/>
                    <a:p>
                      <a:r>
                        <a:rPr lang="en-GB" sz="1800">
                          <a:effectLst/>
                        </a:rPr>
                        <a:t>It is possible that they are not at home.</a:t>
                      </a:r>
                      <a:endParaRPr lang="en-US" sz="1800"/>
                    </a:p>
                  </a:txBody>
                  <a:tcPr marL="58680" marR="58680" marT="0" marB="0"/>
                </a:tc>
                <a:extLst>
                  <a:ext uri="{0D108BD9-81ED-4DB2-BD59-A6C34878D82A}">
                    <a16:rowId xmlns:a16="http://schemas.microsoft.com/office/drawing/2014/main" val="3244106994"/>
                  </a:ext>
                </a:extLst>
              </a:tr>
              <a:tr h="1045906">
                <a:tc>
                  <a:txBody>
                    <a:bodyPr/>
                    <a:lstStyle/>
                    <a:p>
                      <a:pPr marL="0" marR="64770">
                        <a:lnSpc>
                          <a:spcPct val="115000"/>
                        </a:lnSpc>
                        <a:spcBef>
                          <a:spcPts val="0"/>
                        </a:spcBef>
                        <a:spcAft>
                          <a:spcPts val="600"/>
                        </a:spcAft>
                        <a:tabLst>
                          <a:tab pos="5903595" algn="r"/>
                        </a:tabLst>
                      </a:pPr>
                      <a:r>
                        <a:rPr lang="en-GB" sz="1800">
                          <a:effectLst/>
                        </a:rPr>
                        <a:t>She ___________ at home.</a:t>
                      </a:r>
                      <a:endParaRPr lang="en-US" sz="1800">
                        <a:effectLst/>
                      </a:endParaRPr>
                    </a:p>
                    <a:p>
                      <a:pPr marL="0" marR="64770">
                        <a:lnSpc>
                          <a:spcPct val="115000"/>
                        </a:lnSpc>
                        <a:spcBef>
                          <a:spcPts val="0"/>
                        </a:spcBef>
                        <a:spcAft>
                          <a:spcPts val="600"/>
                        </a:spcAft>
                        <a:tabLst>
                          <a:tab pos="5903595" algn="r"/>
                        </a:tabLst>
                      </a:pPr>
                      <a:r>
                        <a:rPr lang="en-GB" sz="1800">
                          <a:effectLst/>
                        </a:rPr>
                        <a:t>It is possible that he knows about it.</a:t>
                      </a:r>
                      <a:endParaRPr lang="en-US" sz="1800">
                        <a:effectLst/>
                      </a:endParaRPr>
                    </a:p>
                    <a:p>
                      <a:pPr marL="0" marR="64770">
                        <a:lnSpc>
                          <a:spcPct val="115000"/>
                        </a:lnSpc>
                        <a:spcBef>
                          <a:spcPts val="0"/>
                        </a:spcBef>
                        <a:spcAft>
                          <a:spcPts val="600"/>
                        </a:spcAft>
                        <a:tabLst>
                          <a:tab pos="5903595" algn="r"/>
                        </a:tabLst>
                      </a:pPr>
                      <a:r>
                        <a:rPr lang="en-GB" sz="1800">
                          <a:effectLst/>
                        </a:rPr>
                        <a:t>He _________ about it.</a:t>
                      </a:r>
                      <a:endParaRPr lang="en-US" sz="1800"/>
                    </a:p>
                  </a:txBody>
                  <a:tcPr marL="58680" marR="58680" marT="0" marB="0"/>
                </a:tc>
                <a:extLst>
                  <a:ext uri="{0D108BD9-81ED-4DB2-BD59-A6C34878D82A}">
                    <a16:rowId xmlns:a16="http://schemas.microsoft.com/office/drawing/2014/main" val="3862776182"/>
                  </a:ext>
                </a:extLst>
              </a:tr>
              <a:tr h="265596">
                <a:tc>
                  <a:txBody>
                    <a:bodyPr/>
                    <a:lstStyle/>
                    <a:p>
                      <a:r>
                        <a:rPr lang="en-GB" sz="1800">
                          <a:effectLst/>
                        </a:rPr>
                        <a:t>I am sure that they will not win the game.</a:t>
                      </a:r>
                      <a:endParaRPr lang="en-US" sz="1800"/>
                    </a:p>
                  </a:txBody>
                  <a:tcPr marL="58680" marR="58680" marT="0" marB="0"/>
                </a:tc>
                <a:extLst>
                  <a:ext uri="{0D108BD9-81ED-4DB2-BD59-A6C34878D82A}">
                    <a16:rowId xmlns:a16="http://schemas.microsoft.com/office/drawing/2014/main" val="3412576281"/>
                  </a:ext>
                </a:extLst>
              </a:tr>
              <a:tr h="1203788">
                <a:tc>
                  <a:txBody>
                    <a:bodyPr/>
                    <a:lstStyle/>
                    <a:p>
                      <a:pPr marL="0" marR="64770">
                        <a:lnSpc>
                          <a:spcPct val="115000"/>
                        </a:lnSpc>
                        <a:spcBef>
                          <a:spcPts val="0"/>
                        </a:spcBef>
                        <a:spcAft>
                          <a:spcPts val="0"/>
                        </a:spcAft>
                        <a:tabLst>
                          <a:tab pos="5903595" algn="r"/>
                        </a:tabLst>
                      </a:pPr>
                      <a:r>
                        <a:rPr lang="en-GB" sz="1800" dirty="0">
                          <a:effectLst/>
                        </a:rPr>
                        <a:t>They  ________ win the game.</a:t>
                      </a:r>
                      <a:endParaRPr lang="en-US" sz="1800" dirty="0">
                        <a:effectLst/>
                      </a:endParaRPr>
                    </a:p>
                    <a:p>
                      <a:pPr marL="0" marR="64770">
                        <a:lnSpc>
                          <a:spcPct val="115000"/>
                        </a:lnSpc>
                        <a:spcBef>
                          <a:spcPts val="0"/>
                        </a:spcBef>
                        <a:spcAft>
                          <a:spcPts val="0"/>
                        </a:spcAft>
                        <a:tabLst>
                          <a:tab pos="5903595" algn="r"/>
                        </a:tabLst>
                      </a:pPr>
                      <a:r>
                        <a:rPr lang="en-GB" sz="1800" dirty="0">
                          <a:effectLst/>
                        </a:rPr>
                        <a:t>It is certain that all the players are ready.</a:t>
                      </a:r>
                      <a:endParaRPr lang="en-US" sz="1800" dirty="0">
                        <a:effectLst/>
                      </a:endParaRPr>
                    </a:p>
                    <a:p>
                      <a:pPr marL="0" marR="64770">
                        <a:lnSpc>
                          <a:spcPct val="115000"/>
                        </a:lnSpc>
                        <a:spcBef>
                          <a:spcPts val="0"/>
                        </a:spcBef>
                        <a:spcAft>
                          <a:spcPts val="0"/>
                        </a:spcAft>
                        <a:tabLst>
                          <a:tab pos="5903595" algn="r"/>
                        </a:tabLst>
                      </a:pPr>
                      <a:r>
                        <a:rPr lang="en-GB" sz="1800" dirty="0">
                          <a:effectLst/>
                        </a:rPr>
                        <a:t>All the players______________ ready.</a:t>
                      </a:r>
                      <a:endParaRPr lang="en-US" sz="1800" dirty="0">
                        <a:effectLst/>
                      </a:endParaRPr>
                    </a:p>
                  </a:txBody>
                  <a:tcPr marL="58680" marR="58680" marT="0" marB="0"/>
                </a:tc>
                <a:extLst>
                  <a:ext uri="{0D108BD9-81ED-4DB2-BD59-A6C34878D82A}">
                    <a16:rowId xmlns:a16="http://schemas.microsoft.com/office/drawing/2014/main" val="3210894067"/>
                  </a:ext>
                </a:extLst>
              </a:tr>
            </a:tbl>
          </a:graphicData>
        </a:graphic>
      </p:graphicFrame>
    </p:spTree>
    <p:extLst>
      <p:ext uri="{BB962C8B-B14F-4D97-AF65-F5344CB8AC3E}">
        <p14:creationId xmlns:p14="http://schemas.microsoft.com/office/powerpoint/2010/main" val="1487625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C7D7-48DA-47F9-A058-706C22D3CD5D}"/>
              </a:ext>
            </a:extLst>
          </p:cNvPr>
          <p:cNvSpPr>
            <a:spLocks noGrp="1"/>
          </p:cNvSpPr>
          <p:nvPr>
            <p:ph type="title"/>
          </p:nvPr>
        </p:nvSpPr>
        <p:spPr/>
        <p:txBody>
          <a:bodyPr/>
          <a:lstStyle/>
          <a:p>
            <a:r>
              <a:rPr lang="en-US" dirty="0"/>
              <a:t>Sample exam questions (passive)</a:t>
            </a:r>
          </a:p>
        </p:txBody>
      </p:sp>
      <p:graphicFrame>
        <p:nvGraphicFramePr>
          <p:cNvPr id="4" name="Content Placeholder 3">
            <a:extLst>
              <a:ext uri="{FF2B5EF4-FFF2-40B4-BE49-F238E27FC236}">
                <a16:creationId xmlns:a16="http://schemas.microsoft.com/office/drawing/2014/main" id="{AC4C1CE9-DCA5-49CF-89E2-DE4F3B0EFEA7}"/>
              </a:ext>
            </a:extLst>
          </p:cNvPr>
          <p:cNvGraphicFramePr>
            <a:graphicFrameLocks noGrp="1"/>
          </p:cNvGraphicFramePr>
          <p:nvPr>
            <p:ph idx="1"/>
            <p:extLst>
              <p:ext uri="{D42A27DB-BD31-4B8C-83A1-F6EECF244321}">
                <p14:modId xmlns:p14="http://schemas.microsoft.com/office/powerpoint/2010/main" val="2981999776"/>
              </p:ext>
            </p:extLst>
          </p:nvPr>
        </p:nvGraphicFramePr>
        <p:xfrm>
          <a:off x="1735455" y="1542414"/>
          <a:ext cx="6606540" cy="5211250"/>
        </p:xfrm>
        <a:graphic>
          <a:graphicData uri="http://schemas.openxmlformats.org/drawingml/2006/table">
            <a:tbl>
              <a:tblPr firstRow="1" firstCol="1" bandRow="1">
                <a:tableStyleId>{5C22544A-7EE6-4342-B048-85BDC9FD1C3A}</a:tableStyleId>
              </a:tblPr>
              <a:tblGrid>
                <a:gridCol w="4404360">
                  <a:extLst>
                    <a:ext uri="{9D8B030D-6E8A-4147-A177-3AD203B41FA5}">
                      <a16:colId xmlns:a16="http://schemas.microsoft.com/office/drawing/2014/main" val="1824473973"/>
                    </a:ext>
                  </a:extLst>
                </a:gridCol>
                <a:gridCol w="2202180">
                  <a:extLst>
                    <a:ext uri="{9D8B030D-6E8A-4147-A177-3AD203B41FA5}">
                      <a16:colId xmlns:a16="http://schemas.microsoft.com/office/drawing/2014/main" val="3150107506"/>
                    </a:ext>
                  </a:extLst>
                </a:gridCol>
              </a:tblGrid>
              <a:tr h="634951">
                <a:tc>
                  <a:txBody>
                    <a:bodyPr/>
                    <a:lstStyle/>
                    <a:p>
                      <a:pPr marL="0" marR="0" algn="just">
                        <a:lnSpc>
                          <a:spcPct val="115000"/>
                        </a:lnSpc>
                        <a:spcBef>
                          <a:spcPts val="0"/>
                        </a:spcBef>
                        <a:spcAft>
                          <a:spcPts val="600"/>
                        </a:spcAft>
                      </a:pPr>
                      <a:r>
                        <a:rPr lang="en-GB" sz="2000" spc="-10" dirty="0">
                          <a:effectLst/>
                        </a:rPr>
                        <a:t>Transform the sentences to the passive voice: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61675964"/>
                  </a:ext>
                </a:extLst>
              </a:tr>
              <a:tr h="965699">
                <a:tc gridSpan="2">
                  <a:txBody>
                    <a:bodyPr/>
                    <a:lstStyle/>
                    <a:p>
                      <a:pPr marL="0" marR="0" algn="just">
                        <a:lnSpc>
                          <a:spcPct val="115000"/>
                        </a:lnSpc>
                        <a:spcBef>
                          <a:spcPts val="0"/>
                        </a:spcBef>
                        <a:spcAft>
                          <a:spcPts val="600"/>
                        </a:spcAft>
                      </a:pPr>
                      <a:r>
                        <a:rPr lang="en-GB" sz="2000" spc="-10" dirty="0">
                          <a:effectLst/>
                        </a:rPr>
                        <a:t>       They built the building in 2010.</a:t>
                      </a:r>
                      <a:endParaRPr lang="en-US" sz="2000" dirty="0">
                        <a:effectLst/>
                      </a:endParaRPr>
                    </a:p>
                    <a:p>
                      <a:pPr marL="0" marR="0" algn="just">
                        <a:lnSpc>
                          <a:spcPct val="115000"/>
                        </a:lnSpc>
                        <a:spcBef>
                          <a:spcPts val="0"/>
                        </a:spcBef>
                        <a:spcAft>
                          <a:spcPts val="600"/>
                        </a:spcAft>
                      </a:pPr>
                      <a:r>
                        <a:rPr lang="en-GB" sz="2000" spc="-10" dirty="0">
                          <a:effectLst/>
                        </a:rPr>
                        <a:t>       The building________________ in 2010.	</a:t>
                      </a:r>
                    </a:p>
                    <a:p>
                      <a:pPr marL="0" marR="0">
                        <a:lnSpc>
                          <a:spcPct val="115000"/>
                        </a:lnSpc>
                        <a:spcBef>
                          <a:spcPts val="0"/>
                        </a:spcBef>
                        <a:spcAft>
                          <a:spcPts val="1000"/>
                        </a:spcAft>
                      </a:pPr>
                      <a:r>
                        <a:rPr lang="en-US" sz="1100" dirty="0">
                          <a:effectLst/>
                        </a:rPr>
                        <a:t> </a:t>
                      </a:r>
                      <a:endParaRPr lang="en-US" sz="1100" dirty="0">
                        <a:effectLst/>
                        <a:latin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100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6169648"/>
                  </a:ext>
                </a:extLst>
              </a:tr>
              <a:tr h="887989">
                <a:tc gridSpan="2">
                  <a:txBody>
                    <a:bodyPr/>
                    <a:lstStyle/>
                    <a:p>
                      <a:pPr marL="0" marR="64770">
                        <a:lnSpc>
                          <a:spcPct val="115000"/>
                        </a:lnSpc>
                        <a:spcBef>
                          <a:spcPts val="0"/>
                        </a:spcBef>
                        <a:spcAft>
                          <a:spcPts val="600"/>
                        </a:spcAft>
                        <a:tabLst>
                          <a:tab pos="5903595" algn="r"/>
                        </a:tabLst>
                      </a:pPr>
                      <a:r>
                        <a:rPr lang="en-GB" sz="2000">
                          <a:effectLst/>
                        </a:rPr>
                        <a:t>They spend a lot of money on armaments.</a:t>
                      </a:r>
                      <a:endParaRPr lang="en-US" sz="2000">
                        <a:effectLst/>
                      </a:endParaRPr>
                    </a:p>
                    <a:p>
                      <a:pPr marL="0" marR="64770">
                        <a:lnSpc>
                          <a:spcPct val="115000"/>
                        </a:lnSpc>
                        <a:spcBef>
                          <a:spcPts val="0"/>
                        </a:spcBef>
                        <a:spcAft>
                          <a:spcPts val="600"/>
                        </a:spcAft>
                        <a:tabLst>
                          <a:tab pos="5903595" algn="r"/>
                        </a:tabLst>
                      </a:pPr>
                      <a:r>
                        <a:rPr lang="en-GB" sz="2000">
                          <a:effectLst/>
                        </a:rPr>
                        <a:t>A lot of money_____________ on armaments.</a:t>
                      </a:r>
                      <a:endParaRPr lang="en-US" sz="2000"/>
                    </a:p>
                  </a:txBody>
                  <a:tcPr marL="68580" marR="68580" marT="0" marB="0"/>
                </a:tc>
                <a:tc hMerge="1">
                  <a:txBody>
                    <a:bodyPr/>
                    <a:lstStyle/>
                    <a:p>
                      <a:endParaRPr lang="en-US"/>
                    </a:p>
                  </a:txBody>
                  <a:tcPr/>
                </a:tc>
                <a:extLst>
                  <a:ext uri="{0D108BD9-81ED-4DB2-BD59-A6C34878D82A}">
                    <a16:rowId xmlns:a16="http://schemas.microsoft.com/office/drawing/2014/main" val="3857137886"/>
                  </a:ext>
                </a:extLst>
              </a:tr>
              <a:tr h="362877">
                <a:tc gridSpan="2">
                  <a:txBody>
                    <a:bodyPr/>
                    <a:lstStyle/>
                    <a:p>
                      <a:r>
                        <a:rPr lang="en-GB" sz="2000">
                          <a:effectLst/>
                        </a:rPr>
                        <a:t>We gave the police the information. 	</a:t>
                      </a:r>
                      <a:endParaRPr lang="en-US" sz="2000"/>
                    </a:p>
                  </a:txBody>
                  <a:tcPr marL="68580" marR="68580" marT="0" marB="0"/>
                </a:tc>
                <a:tc hMerge="1">
                  <a:txBody>
                    <a:bodyPr/>
                    <a:lstStyle/>
                    <a:p>
                      <a:endParaRPr lang="en-US"/>
                    </a:p>
                  </a:txBody>
                  <a:tcPr/>
                </a:tc>
                <a:extLst>
                  <a:ext uri="{0D108BD9-81ED-4DB2-BD59-A6C34878D82A}">
                    <a16:rowId xmlns:a16="http://schemas.microsoft.com/office/drawing/2014/main" val="2685981665"/>
                  </a:ext>
                </a:extLst>
              </a:tr>
              <a:tr h="362877">
                <a:tc gridSpan="2">
                  <a:txBody>
                    <a:bodyPr/>
                    <a:lstStyle/>
                    <a:p>
                      <a:r>
                        <a:rPr lang="en-GB" sz="2000">
                          <a:effectLst/>
                        </a:rPr>
                        <a:t>The police ____________ the information.</a:t>
                      </a:r>
                      <a:endParaRPr lang="en-US" sz="2000"/>
                    </a:p>
                  </a:txBody>
                  <a:tcPr marL="68580" marR="68580" marT="0" marB="0"/>
                </a:tc>
                <a:tc hMerge="1">
                  <a:txBody>
                    <a:bodyPr/>
                    <a:lstStyle/>
                    <a:p>
                      <a:endParaRPr lang="en-US"/>
                    </a:p>
                  </a:txBody>
                  <a:tcPr/>
                </a:tc>
                <a:extLst>
                  <a:ext uri="{0D108BD9-81ED-4DB2-BD59-A6C34878D82A}">
                    <a16:rowId xmlns:a16="http://schemas.microsoft.com/office/drawing/2014/main" val="572204844"/>
                  </a:ext>
                </a:extLst>
              </a:tr>
              <a:tr h="362877">
                <a:tc gridSpan="2">
                  <a:txBody>
                    <a:bodyPr/>
                    <a:lstStyle/>
                    <a:p>
                      <a:r>
                        <a:rPr lang="en-GB" sz="2000">
                          <a:effectLst/>
                        </a:rPr>
                        <a:t>They must prepare the materials till Monday.</a:t>
                      </a:r>
                      <a:endParaRPr lang="en-US" sz="2000"/>
                    </a:p>
                  </a:txBody>
                  <a:tcPr marL="68580" marR="68580" marT="0" marB="0"/>
                </a:tc>
                <a:tc hMerge="1">
                  <a:txBody>
                    <a:bodyPr/>
                    <a:lstStyle/>
                    <a:p>
                      <a:endParaRPr lang="en-US"/>
                    </a:p>
                  </a:txBody>
                  <a:tcPr/>
                </a:tc>
                <a:extLst>
                  <a:ext uri="{0D108BD9-81ED-4DB2-BD59-A6C34878D82A}">
                    <a16:rowId xmlns:a16="http://schemas.microsoft.com/office/drawing/2014/main" val="3109147678"/>
                  </a:ext>
                </a:extLst>
              </a:tr>
              <a:tr h="1519241">
                <a:tc gridSpan="2">
                  <a:txBody>
                    <a:bodyPr/>
                    <a:lstStyle/>
                    <a:p>
                      <a:pPr marL="0" marR="64770">
                        <a:lnSpc>
                          <a:spcPct val="115000"/>
                        </a:lnSpc>
                        <a:spcBef>
                          <a:spcPts val="0"/>
                        </a:spcBef>
                        <a:spcAft>
                          <a:spcPts val="0"/>
                        </a:spcAft>
                        <a:tabLst>
                          <a:tab pos="5903595" algn="r"/>
                        </a:tabLst>
                      </a:pPr>
                      <a:r>
                        <a:rPr lang="en-GB" sz="2000" dirty="0">
                          <a:effectLst/>
                        </a:rPr>
                        <a:t>The materials _____________ till Monday.</a:t>
                      </a:r>
                      <a:endParaRPr lang="en-US" sz="2000" dirty="0">
                        <a:effectLst/>
                      </a:endParaRPr>
                    </a:p>
                    <a:p>
                      <a:pPr marL="0" marR="64770">
                        <a:lnSpc>
                          <a:spcPct val="115000"/>
                        </a:lnSpc>
                        <a:spcBef>
                          <a:spcPts val="0"/>
                        </a:spcBef>
                        <a:spcAft>
                          <a:spcPts val="0"/>
                        </a:spcAft>
                        <a:tabLst>
                          <a:tab pos="5903595" algn="r"/>
                        </a:tabLst>
                      </a:pPr>
                      <a:r>
                        <a:rPr lang="en-GB" sz="2000" dirty="0">
                          <a:effectLst/>
                        </a:rPr>
                        <a:t>We will have to finish the task next week.</a:t>
                      </a:r>
                      <a:endParaRPr lang="en-US" sz="2000" dirty="0">
                        <a:effectLst/>
                      </a:endParaRPr>
                    </a:p>
                    <a:p>
                      <a:pPr marL="0" marR="64770">
                        <a:lnSpc>
                          <a:spcPct val="115000"/>
                        </a:lnSpc>
                        <a:spcBef>
                          <a:spcPts val="0"/>
                        </a:spcBef>
                        <a:spcAft>
                          <a:spcPts val="0"/>
                        </a:spcAft>
                        <a:tabLst>
                          <a:tab pos="5903595" algn="r"/>
                        </a:tabLst>
                      </a:pPr>
                      <a:r>
                        <a:rPr lang="en-GB" sz="2000" dirty="0">
                          <a:effectLst/>
                        </a:rPr>
                        <a:t>The task _____________ next week.</a:t>
                      </a:r>
                      <a:endParaRPr lang="en-US" sz="2000" dirty="0">
                        <a:effectLst/>
                      </a:endParaRPr>
                    </a:p>
                    <a:p>
                      <a:pPr marL="0" marR="64770">
                        <a:lnSpc>
                          <a:spcPct val="115000"/>
                        </a:lnSpc>
                        <a:spcBef>
                          <a:spcPts val="0"/>
                        </a:spcBef>
                        <a:spcAft>
                          <a:spcPts val="0"/>
                        </a:spcAft>
                        <a:tabLst>
                          <a:tab pos="5903595" algn="r"/>
                        </a:tabLst>
                      </a:pPr>
                      <a:r>
                        <a:rPr lang="en-GB" sz="2000" dirty="0">
                          <a:effectLst/>
                        </a:rPr>
                        <a:t> </a:t>
                      </a:r>
                      <a:endParaRPr lang="en-US" sz="2000" dirty="0"/>
                    </a:p>
                  </a:txBody>
                  <a:tcPr marL="68580" marR="68580" marT="0" marB="0"/>
                </a:tc>
                <a:tc hMerge="1">
                  <a:txBody>
                    <a:bodyPr/>
                    <a:lstStyle/>
                    <a:p>
                      <a:endParaRPr lang="en-US"/>
                    </a:p>
                  </a:txBody>
                  <a:tcPr/>
                </a:tc>
                <a:extLst>
                  <a:ext uri="{0D108BD9-81ED-4DB2-BD59-A6C34878D82A}">
                    <a16:rowId xmlns:a16="http://schemas.microsoft.com/office/drawing/2014/main" val="2111765747"/>
                  </a:ext>
                </a:extLst>
              </a:tr>
            </a:tbl>
          </a:graphicData>
        </a:graphic>
      </p:graphicFrame>
    </p:spTree>
    <p:extLst>
      <p:ext uri="{BB962C8B-B14F-4D97-AF65-F5344CB8AC3E}">
        <p14:creationId xmlns:p14="http://schemas.microsoft.com/office/powerpoint/2010/main" val="2412527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2061-E17C-4DA9-84CC-496045986842}"/>
              </a:ext>
            </a:extLst>
          </p:cNvPr>
          <p:cNvSpPr>
            <a:spLocks noGrp="1"/>
          </p:cNvSpPr>
          <p:nvPr>
            <p:ph type="title"/>
          </p:nvPr>
        </p:nvSpPr>
        <p:spPr/>
        <p:txBody>
          <a:bodyPr/>
          <a:lstStyle/>
          <a:p>
            <a:r>
              <a:rPr lang="en-US" dirty="0"/>
              <a:t>Sample exam questions (infinitive/</a:t>
            </a:r>
            <a:r>
              <a:rPr lang="en-US" dirty="0" err="1"/>
              <a:t>ing</a:t>
            </a:r>
            <a:r>
              <a:rPr lang="en-US" dirty="0"/>
              <a:t>)</a:t>
            </a:r>
          </a:p>
        </p:txBody>
      </p:sp>
      <p:graphicFrame>
        <p:nvGraphicFramePr>
          <p:cNvPr id="4" name="Content Placeholder 3">
            <a:extLst>
              <a:ext uri="{FF2B5EF4-FFF2-40B4-BE49-F238E27FC236}">
                <a16:creationId xmlns:a16="http://schemas.microsoft.com/office/drawing/2014/main" id="{46628AFE-0E1D-467D-B774-9FBAC09489B3}"/>
              </a:ext>
            </a:extLst>
          </p:cNvPr>
          <p:cNvGraphicFramePr>
            <a:graphicFrameLocks noGrp="1"/>
          </p:cNvGraphicFramePr>
          <p:nvPr>
            <p:ph idx="1"/>
            <p:extLst>
              <p:ext uri="{D42A27DB-BD31-4B8C-83A1-F6EECF244321}">
                <p14:modId xmlns:p14="http://schemas.microsoft.com/office/powerpoint/2010/main" val="2722338094"/>
              </p:ext>
            </p:extLst>
          </p:nvPr>
        </p:nvGraphicFramePr>
        <p:xfrm>
          <a:off x="2893693" y="2667443"/>
          <a:ext cx="7602857" cy="3862832"/>
        </p:xfrm>
        <a:graphic>
          <a:graphicData uri="http://schemas.openxmlformats.org/drawingml/2006/table">
            <a:tbl>
              <a:tblPr firstRow="1" firstCol="1" bandRow="1">
                <a:tableStyleId>{5C22544A-7EE6-4342-B048-85BDC9FD1C3A}</a:tableStyleId>
              </a:tblPr>
              <a:tblGrid>
                <a:gridCol w="7602857">
                  <a:extLst>
                    <a:ext uri="{9D8B030D-6E8A-4147-A177-3AD203B41FA5}">
                      <a16:colId xmlns:a16="http://schemas.microsoft.com/office/drawing/2014/main" val="3235341201"/>
                    </a:ext>
                  </a:extLst>
                </a:gridCol>
              </a:tblGrid>
              <a:tr h="576765">
                <a:tc>
                  <a:txBody>
                    <a:bodyPr/>
                    <a:lstStyle/>
                    <a:p>
                      <a:pPr marL="0" marR="0" algn="just">
                        <a:lnSpc>
                          <a:spcPct val="115000"/>
                        </a:lnSpc>
                        <a:spcBef>
                          <a:spcPts val="0"/>
                        </a:spcBef>
                        <a:spcAft>
                          <a:spcPts val="600"/>
                        </a:spcAft>
                      </a:pPr>
                      <a:r>
                        <a:rPr lang="en-GB" sz="2000" spc="-10" dirty="0">
                          <a:effectLst/>
                        </a:rPr>
                        <a:t>Change the verbs in brackets to suitable forms: inf./-</a:t>
                      </a:r>
                      <a:r>
                        <a:rPr lang="en-GB" sz="2000" spc="-10" dirty="0" err="1">
                          <a:effectLst/>
                        </a:rPr>
                        <a:t>ing</a:t>
                      </a:r>
                      <a:r>
                        <a:rPr lang="en-GB" sz="2000" spc="-10" dirty="0">
                          <a:effectLst/>
                        </a:rPr>
                        <a:t>:</a:t>
                      </a:r>
                    </a:p>
                    <a:p>
                      <a:pPr marL="0" marR="0">
                        <a:lnSpc>
                          <a:spcPct val="115000"/>
                        </a:lnSpc>
                        <a:spcBef>
                          <a:spcPts val="0"/>
                        </a:spcBef>
                        <a:spcAft>
                          <a:spcPts val="1000"/>
                        </a:spcAft>
                      </a:pPr>
                      <a:r>
                        <a:rPr lang="en-US" sz="1100" dirty="0">
                          <a:effectLst/>
                        </a:rPr>
                        <a:t> </a:t>
                      </a:r>
                      <a:endParaRPr lang="en-US" sz="11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6456991"/>
                  </a:ext>
                </a:extLst>
              </a:tr>
              <a:tr h="576765">
                <a:tc>
                  <a:txBody>
                    <a:bodyPr/>
                    <a:lstStyle/>
                    <a:p>
                      <a:pPr marL="0" marR="0" algn="just">
                        <a:lnSpc>
                          <a:spcPct val="115000"/>
                        </a:lnSpc>
                        <a:spcBef>
                          <a:spcPts val="0"/>
                        </a:spcBef>
                        <a:spcAft>
                          <a:spcPts val="600"/>
                        </a:spcAft>
                      </a:pPr>
                      <a:r>
                        <a:rPr lang="en-GB" sz="2000" spc="-10" dirty="0">
                          <a:effectLst/>
                        </a:rPr>
                        <a:t>She enjoys _____________ (LIE) in the sun. 	</a:t>
                      </a:r>
                    </a:p>
                    <a:p>
                      <a:pPr marL="0" marR="0">
                        <a:lnSpc>
                          <a:spcPct val="115000"/>
                        </a:lnSpc>
                        <a:spcBef>
                          <a:spcPts val="0"/>
                        </a:spcBef>
                        <a:spcAft>
                          <a:spcPts val="1000"/>
                        </a:spcAft>
                      </a:pPr>
                      <a:r>
                        <a:rPr lang="en-US" sz="1100" dirty="0">
                          <a:effectLst/>
                        </a:rPr>
                        <a:t> </a:t>
                      </a:r>
                      <a:endParaRPr lang="en-US" sz="11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2936441"/>
                  </a:ext>
                </a:extLst>
              </a:tr>
              <a:tr h="279682">
                <a:tc>
                  <a:txBody>
                    <a:bodyPr/>
                    <a:lstStyle/>
                    <a:p>
                      <a:r>
                        <a:rPr lang="en-GB" sz="2000">
                          <a:effectLst/>
                        </a:rPr>
                        <a:t>I promised ______(HELP) him.</a:t>
                      </a:r>
                      <a:endParaRPr lang="en-US" sz="2000"/>
                    </a:p>
                  </a:txBody>
                  <a:tcPr marL="68580" marR="68580" marT="0" marB="0"/>
                </a:tc>
                <a:extLst>
                  <a:ext uri="{0D108BD9-81ED-4DB2-BD59-A6C34878D82A}">
                    <a16:rowId xmlns:a16="http://schemas.microsoft.com/office/drawing/2014/main" val="3929666273"/>
                  </a:ext>
                </a:extLst>
              </a:tr>
              <a:tr h="279682">
                <a:tc>
                  <a:txBody>
                    <a:bodyPr/>
                    <a:lstStyle/>
                    <a:p>
                      <a:r>
                        <a:rPr lang="en-GB" sz="2000" dirty="0">
                          <a:effectLst/>
                        </a:rPr>
                        <a:t>I remember ________ (LOCK) the door last night.</a:t>
                      </a:r>
                    </a:p>
                    <a:p>
                      <a:r>
                        <a:rPr lang="en-US" sz="2000" dirty="0">
                          <a:effectLst/>
                        </a:rPr>
                        <a:t>Please remember _____ (LOCK) the door when you leave.</a:t>
                      </a:r>
                      <a:endParaRPr lang="en-US" sz="2000" dirty="0"/>
                    </a:p>
                  </a:txBody>
                  <a:tcPr marL="68580" marR="68580" marT="0" marB="0"/>
                </a:tc>
                <a:extLst>
                  <a:ext uri="{0D108BD9-81ED-4DB2-BD59-A6C34878D82A}">
                    <a16:rowId xmlns:a16="http://schemas.microsoft.com/office/drawing/2014/main" val="636524992"/>
                  </a:ext>
                </a:extLst>
              </a:tr>
              <a:tr h="1468014">
                <a:tc>
                  <a:txBody>
                    <a:bodyPr/>
                    <a:lstStyle/>
                    <a:p>
                      <a:pPr marL="0" marR="0" algn="just">
                        <a:lnSpc>
                          <a:spcPct val="115000"/>
                        </a:lnSpc>
                        <a:spcBef>
                          <a:spcPts val="0"/>
                        </a:spcBef>
                        <a:spcAft>
                          <a:spcPts val="0"/>
                        </a:spcAft>
                      </a:pPr>
                      <a:r>
                        <a:rPr lang="en-GB" sz="2000" dirty="0">
                          <a:effectLst/>
                        </a:rPr>
                        <a:t>I couldn´t help ___________ (LAUGH).</a:t>
                      </a:r>
                      <a:endParaRPr lang="en-US" sz="2000" dirty="0">
                        <a:effectLst/>
                      </a:endParaRPr>
                    </a:p>
                    <a:p>
                      <a:pPr marL="0" marR="0" algn="just">
                        <a:lnSpc>
                          <a:spcPct val="115000"/>
                        </a:lnSpc>
                        <a:spcBef>
                          <a:spcPts val="0"/>
                        </a:spcBef>
                        <a:spcAft>
                          <a:spcPts val="0"/>
                        </a:spcAft>
                      </a:pPr>
                      <a:r>
                        <a:rPr lang="en-GB" sz="2000" dirty="0">
                          <a:effectLst/>
                        </a:rPr>
                        <a:t>Can you help me _____________(MOVE) the table?</a:t>
                      </a:r>
                      <a:endParaRPr lang="en-US" sz="2000" dirty="0">
                        <a:effectLst/>
                      </a:endParaRPr>
                    </a:p>
                    <a:p>
                      <a:pPr marL="0" marR="0" algn="just">
                        <a:lnSpc>
                          <a:spcPct val="115000"/>
                        </a:lnSpc>
                        <a:spcBef>
                          <a:spcPts val="0"/>
                        </a:spcBef>
                        <a:spcAft>
                          <a:spcPts val="0"/>
                        </a:spcAft>
                      </a:pPr>
                      <a:r>
                        <a:rPr lang="en-GB" sz="2000" dirty="0">
                          <a:effectLst/>
                        </a:rPr>
                        <a:t>He denied ____________(STEAL) the money.</a:t>
                      </a:r>
                      <a:endParaRPr lang="en-US" sz="2000" dirty="0">
                        <a:effectLst/>
                      </a:endParaRPr>
                    </a:p>
                    <a:p>
                      <a:pPr marL="0" marR="0" algn="just">
                        <a:lnSpc>
                          <a:spcPct val="115000"/>
                        </a:lnSpc>
                        <a:spcBef>
                          <a:spcPts val="0"/>
                        </a:spcBef>
                        <a:spcAft>
                          <a:spcPts val="0"/>
                        </a:spcAft>
                      </a:pPr>
                      <a:r>
                        <a:rPr lang="en-GB" sz="2000" dirty="0">
                          <a:effectLst/>
                        </a:rPr>
                        <a:t>Would you like __________(WATCH) TV?</a:t>
                      </a:r>
                      <a:endParaRPr lang="en-US" sz="2000" dirty="0">
                        <a:effectLst/>
                      </a:endParaRPr>
                    </a:p>
                    <a:p>
                      <a:pPr marL="0" marR="0" algn="just">
                        <a:lnSpc>
                          <a:spcPct val="115000"/>
                        </a:lnSpc>
                        <a:spcBef>
                          <a:spcPts val="0"/>
                        </a:spcBef>
                        <a:spcAft>
                          <a:spcPts val="0"/>
                        </a:spcAft>
                      </a:pPr>
                      <a:r>
                        <a:rPr lang="en-GB" sz="2000" spc="-10" dirty="0">
                          <a:effectLst/>
                        </a:rPr>
                        <a:t> </a:t>
                      </a:r>
                      <a:endParaRPr lang="en-US" sz="2000" dirty="0"/>
                    </a:p>
                  </a:txBody>
                  <a:tcPr marL="68580" marR="68580" marT="0" marB="0"/>
                </a:tc>
                <a:extLst>
                  <a:ext uri="{0D108BD9-81ED-4DB2-BD59-A6C34878D82A}">
                    <a16:rowId xmlns:a16="http://schemas.microsoft.com/office/drawing/2014/main" val="102795136"/>
                  </a:ext>
                </a:extLst>
              </a:tr>
            </a:tbl>
          </a:graphicData>
        </a:graphic>
      </p:graphicFrame>
    </p:spTree>
    <p:extLst>
      <p:ext uri="{BB962C8B-B14F-4D97-AF65-F5344CB8AC3E}">
        <p14:creationId xmlns:p14="http://schemas.microsoft.com/office/powerpoint/2010/main" val="3034360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9E66-B6C3-4E55-B6DE-F1D824B9CEEE}"/>
              </a:ext>
            </a:extLst>
          </p:cNvPr>
          <p:cNvSpPr>
            <a:spLocks noGrp="1"/>
          </p:cNvSpPr>
          <p:nvPr>
            <p:ph type="title"/>
          </p:nvPr>
        </p:nvSpPr>
        <p:spPr/>
        <p:txBody>
          <a:bodyPr/>
          <a:lstStyle/>
          <a:p>
            <a:r>
              <a:rPr lang="en-US" dirty="0"/>
              <a:t>Sample exam questions (tense)</a:t>
            </a:r>
          </a:p>
        </p:txBody>
      </p:sp>
      <p:graphicFrame>
        <p:nvGraphicFramePr>
          <p:cNvPr id="4" name="Content Placeholder 3">
            <a:extLst>
              <a:ext uri="{FF2B5EF4-FFF2-40B4-BE49-F238E27FC236}">
                <a16:creationId xmlns:a16="http://schemas.microsoft.com/office/drawing/2014/main" id="{1231A22D-6E0B-4DB8-ADF9-8A35AE974208}"/>
              </a:ext>
            </a:extLst>
          </p:cNvPr>
          <p:cNvGraphicFramePr>
            <a:graphicFrameLocks noGrp="1"/>
          </p:cNvGraphicFramePr>
          <p:nvPr>
            <p:ph idx="1"/>
            <p:extLst>
              <p:ext uri="{D42A27DB-BD31-4B8C-83A1-F6EECF244321}">
                <p14:modId xmlns:p14="http://schemas.microsoft.com/office/powerpoint/2010/main" val="3073945554"/>
              </p:ext>
            </p:extLst>
          </p:nvPr>
        </p:nvGraphicFramePr>
        <p:xfrm>
          <a:off x="2693668" y="1938051"/>
          <a:ext cx="8355331" cy="3410459"/>
        </p:xfrm>
        <a:graphic>
          <a:graphicData uri="http://schemas.openxmlformats.org/drawingml/2006/table">
            <a:tbl>
              <a:tblPr firstRow="1" firstCol="1" bandRow="1">
                <a:tableStyleId>{5C22544A-7EE6-4342-B048-85BDC9FD1C3A}</a:tableStyleId>
              </a:tblPr>
              <a:tblGrid>
                <a:gridCol w="8355331">
                  <a:extLst>
                    <a:ext uri="{9D8B030D-6E8A-4147-A177-3AD203B41FA5}">
                      <a16:colId xmlns:a16="http://schemas.microsoft.com/office/drawing/2014/main" val="2386427456"/>
                    </a:ext>
                  </a:extLst>
                </a:gridCol>
              </a:tblGrid>
              <a:tr h="309666">
                <a:tc>
                  <a:txBody>
                    <a:bodyPr/>
                    <a:lstStyle/>
                    <a:p>
                      <a:pPr marL="0" marR="0" algn="just">
                        <a:lnSpc>
                          <a:spcPct val="115000"/>
                        </a:lnSpc>
                        <a:spcBef>
                          <a:spcPts val="0"/>
                        </a:spcBef>
                        <a:spcAft>
                          <a:spcPts val="600"/>
                        </a:spcAft>
                      </a:pPr>
                      <a:r>
                        <a:rPr lang="en-GB" sz="2000" spc="-10" dirty="0">
                          <a:effectLst/>
                        </a:rPr>
                        <a:t>Use the verbs in brackets in a correct form:</a:t>
                      </a:r>
                    </a:p>
                    <a:p>
                      <a:pPr marL="0" marR="0">
                        <a:lnSpc>
                          <a:spcPct val="115000"/>
                        </a:lnSpc>
                        <a:spcBef>
                          <a:spcPts val="0"/>
                        </a:spcBef>
                        <a:spcAft>
                          <a:spcPts val="1000"/>
                        </a:spcAft>
                      </a:pPr>
                      <a:r>
                        <a:rPr lang="en-US" sz="2000" dirty="0">
                          <a:effectLst/>
                        </a:rPr>
                        <a:t> </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3315909"/>
                  </a:ext>
                </a:extLst>
              </a:tr>
              <a:tr h="731956">
                <a:tc>
                  <a:txBody>
                    <a:bodyPr/>
                    <a:lstStyle/>
                    <a:p>
                      <a:pPr marL="0" marR="0" algn="just">
                        <a:lnSpc>
                          <a:spcPct val="115000"/>
                        </a:lnSpc>
                        <a:spcBef>
                          <a:spcPts val="0"/>
                        </a:spcBef>
                        <a:spcAft>
                          <a:spcPts val="600"/>
                        </a:spcAft>
                      </a:pPr>
                      <a:r>
                        <a:rPr lang="en-GB" sz="2000" spc="-10" dirty="0">
                          <a:effectLst/>
                        </a:rPr>
                        <a:t>When the bell ___________ (RING), it is the end of the game. 	</a:t>
                      </a:r>
                    </a:p>
                    <a:p>
                      <a:pPr marL="0" marR="0">
                        <a:lnSpc>
                          <a:spcPct val="115000"/>
                        </a:lnSpc>
                        <a:spcBef>
                          <a:spcPts val="0"/>
                        </a:spcBef>
                        <a:spcAft>
                          <a:spcPts val="1000"/>
                        </a:spcAft>
                      </a:pPr>
                      <a:r>
                        <a:rPr lang="en-US" sz="2000" dirty="0">
                          <a:effectLst/>
                        </a:rPr>
                        <a:t> </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66042"/>
                  </a:ext>
                </a:extLst>
              </a:tr>
              <a:tr h="572058">
                <a:tc>
                  <a:txBody>
                    <a:bodyPr/>
                    <a:lstStyle/>
                    <a:p>
                      <a:r>
                        <a:rPr lang="en-GB" sz="2000">
                          <a:effectLst/>
                        </a:rPr>
                        <a:t>If our team _________ (LOSE) the match, we will be the worst in the group. </a:t>
                      </a:r>
                      <a:endParaRPr lang="en-US" sz="2000"/>
                    </a:p>
                  </a:txBody>
                  <a:tcPr marL="68580" marR="68580" marT="0" marB="0"/>
                </a:tc>
                <a:extLst>
                  <a:ext uri="{0D108BD9-81ED-4DB2-BD59-A6C34878D82A}">
                    <a16:rowId xmlns:a16="http://schemas.microsoft.com/office/drawing/2014/main" val="1430898651"/>
                  </a:ext>
                </a:extLst>
              </a:tr>
              <a:tr h="1325069">
                <a:tc>
                  <a:txBody>
                    <a:bodyPr/>
                    <a:lstStyle/>
                    <a:p>
                      <a:pPr marL="0" marR="0" algn="just">
                        <a:lnSpc>
                          <a:spcPct val="115000"/>
                        </a:lnSpc>
                        <a:spcBef>
                          <a:spcPts val="0"/>
                        </a:spcBef>
                        <a:spcAft>
                          <a:spcPts val="900"/>
                        </a:spcAft>
                      </a:pPr>
                      <a:r>
                        <a:rPr lang="en-GB" sz="2000" dirty="0">
                          <a:effectLst/>
                        </a:rPr>
                        <a:t>If I _________ (BE) free, I would help you.</a:t>
                      </a:r>
                      <a:endParaRPr lang="en-US" sz="2000" dirty="0">
                        <a:effectLst/>
                      </a:endParaRPr>
                    </a:p>
                    <a:p>
                      <a:pPr marL="0" marR="0" algn="just">
                        <a:lnSpc>
                          <a:spcPct val="115000"/>
                        </a:lnSpc>
                        <a:spcBef>
                          <a:spcPts val="0"/>
                        </a:spcBef>
                        <a:spcAft>
                          <a:spcPts val="900"/>
                        </a:spcAft>
                      </a:pPr>
                      <a:r>
                        <a:rPr lang="en-GB" sz="2000" dirty="0">
                          <a:effectLst/>
                        </a:rPr>
                        <a:t>He _____________ (BE) an excellent referee if he had more experience.</a:t>
                      </a:r>
                      <a:endParaRPr lang="en-US" sz="2000" dirty="0">
                        <a:effectLst/>
                      </a:endParaRPr>
                    </a:p>
                    <a:p>
                      <a:pPr marL="0" marR="0" algn="just">
                        <a:lnSpc>
                          <a:spcPct val="115000"/>
                        </a:lnSpc>
                        <a:spcBef>
                          <a:spcPts val="0"/>
                        </a:spcBef>
                        <a:spcAft>
                          <a:spcPts val="900"/>
                        </a:spcAft>
                      </a:pPr>
                      <a:r>
                        <a:rPr lang="en-GB" sz="2000" dirty="0">
                          <a:effectLst/>
                        </a:rPr>
                        <a:t>If we had more money, we ____________(CAN) buy a new car.</a:t>
                      </a:r>
                      <a:endParaRPr lang="en-US" sz="2000" dirty="0"/>
                    </a:p>
                  </a:txBody>
                  <a:tcPr marL="68580" marR="68580" marT="0" marB="0"/>
                </a:tc>
                <a:extLst>
                  <a:ext uri="{0D108BD9-81ED-4DB2-BD59-A6C34878D82A}">
                    <a16:rowId xmlns:a16="http://schemas.microsoft.com/office/drawing/2014/main" val="2505589319"/>
                  </a:ext>
                </a:extLst>
              </a:tr>
            </a:tbl>
          </a:graphicData>
        </a:graphic>
      </p:graphicFrame>
    </p:spTree>
    <p:extLst>
      <p:ext uri="{BB962C8B-B14F-4D97-AF65-F5344CB8AC3E}">
        <p14:creationId xmlns:p14="http://schemas.microsoft.com/office/powerpoint/2010/main" val="1662389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Lecturer</a:t>
            </a:r>
          </a:p>
        </p:txBody>
      </p:sp>
      <p:sp>
        <p:nvSpPr>
          <p:cNvPr id="3" name="Content Placeholder 2"/>
          <p:cNvSpPr>
            <a:spLocks noGrp="1"/>
          </p:cNvSpPr>
          <p:nvPr>
            <p:ph idx="1"/>
          </p:nvPr>
        </p:nvSpPr>
        <p:spPr>
          <a:xfrm>
            <a:off x="838200" y="1825625"/>
            <a:ext cx="7777766" cy="4351338"/>
          </a:xfrm>
        </p:spPr>
        <p:txBody>
          <a:bodyPr/>
          <a:lstStyle/>
          <a:p>
            <a:r>
              <a:rPr lang="en-US" dirty="0"/>
              <a:t>Wei-lun LU</a:t>
            </a:r>
          </a:p>
          <a:p>
            <a:r>
              <a:rPr lang="en-US" dirty="0"/>
              <a:t>From Taiwan</a:t>
            </a:r>
          </a:p>
          <a:p>
            <a:r>
              <a:rPr lang="en-US" dirty="0"/>
              <a:t>Courses taught: Language, Culture and Mind (FF); English in Business Communication (CJV ESF); Medical English (CJV LF); Chinese for Absolute Beginners (CJV).</a:t>
            </a:r>
          </a:p>
          <a:p>
            <a:r>
              <a:rPr lang="en-US" dirty="0"/>
              <a:t>Office hour at CJV </a:t>
            </a:r>
            <a:r>
              <a:rPr lang="en-US" dirty="0" err="1"/>
              <a:t>FSpS</a:t>
            </a:r>
            <a:r>
              <a:rPr lang="en-US" dirty="0"/>
              <a:t>: Friday 9:00-9:30 (C15/111).</a:t>
            </a:r>
          </a:p>
          <a:p>
            <a:endParaRPr lang="en-US" dirty="0"/>
          </a:p>
        </p:txBody>
      </p:sp>
    </p:spTree>
    <p:extLst>
      <p:ext uri="{BB962C8B-B14F-4D97-AF65-F5344CB8AC3E}">
        <p14:creationId xmlns:p14="http://schemas.microsoft.com/office/powerpoint/2010/main" val="14044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1052-6A0B-4668-A348-8BCEB8395290}"/>
              </a:ext>
            </a:extLst>
          </p:cNvPr>
          <p:cNvSpPr>
            <a:spLocks noGrp="1"/>
          </p:cNvSpPr>
          <p:nvPr>
            <p:ph type="title"/>
          </p:nvPr>
        </p:nvSpPr>
        <p:spPr/>
        <p:txBody>
          <a:bodyPr/>
          <a:lstStyle/>
          <a:p>
            <a:r>
              <a:rPr lang="en-US" dirty="0"/>
              <a:t>Sample exam questions (article)</a:t>
            </a:r>
          </a:p>
        </p:txBody>
      </p:sp>
      <p:graphicFrame>
        <p:nvGraphicFramePr>
          <p:cNvPr id="4" name="Content Placeholder 3">
            <a:extLst>
              <a:ext uri="{FF2B5EF4-FFF2-40B4-BE49-F238E27FC236}">
                <a16:creationId xmlns:a16="http://schemas.microsoft.com/office/drawing/2014/main" id="{8E1BF404-471C-49B2-A0FE-3CA09F9DBED2}"/>
              </a:ext>
            </a:extLst>
          </p:cNvPr>
          <p:cNvGraphicFramePr>
            <a:graphicFrameLocks noGrp="1"/>
          </p:cNvGraphicFramePr>
          <p:nvPr>
            <p:ph idx="1"/>
            <p:extLst>
              <p:ext uri="{D42A27DB-BD31-4B8C-83A1-F6EECF244321}">
                <p14:modId xmlns:p14="http://schemas.microsoft.com/office/powerpoint/2010/main" val="3586655234"/>
              </p:ext>
            </p:extLst>
          </p:nvPr>
        </p:nvGraphicFramePr>
        <p:xfrm>
          <a:off x="1361440" y="2042160"/>
          <a:ext cx="9849485" cy="2437289"/>
        </p:xfrm>
        <a:graphic>
          <a:graphicData uri="http://schemas.openxmlformats.org/drawingml/2006/table">
            <a:tbl>
              <a:tblPr firstRow="1" firstCol="1" bandRow="1">
                <a:tableStyleId>{5C22544A-7EE6-4342-B048-85BDC9FD1C3A}</a:tableStyleId>
              </a:tblPr>
              <a:tblGrid>
                <a:gridCol w="9849485">
                  <a:extLst>
                    <a:ext uri="{9D8B030D-6E8A-4147-A177-3AD203B41FA5}">
                      <a16:colId xmlns:a16="http://schemas.microsoft.com/office/drawing/2014/main" val="1540219741"/>
                    </a:ext>
                  </a:extLst>
                </a:gridCol>
              </a:tblGrid>
              <a:tr h="297819">
                <a:tc>
                  <a:txBody>
                    <a:bodyPr/>
                    <a:lstStyle/>
                    <a:p>
                      <a:pPr marL="0" marR="0" algn="just">
                        <a:lnSpc>
                          <a:spcPct val="115000"/>
                        </a:lnSpc>
                        <a:spcBef>
                          <a:spcPts val="0"/>
                        </a:spcBef>
                        <a:spcAft>
                          <a:spcPts val="600"/>
                        </a:spcAft>
                      </a:pPr>
                      <a:r>
                        <a:rPr lang="en-GB" sz="2000" spc="-10">
                          <a:effectLst/>
                        </a:rPr>
                        <a:t>Complete the sentences with definite, indefinite or no article. For no article use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8565028"/>
                  </a:ext>
                </a:extLst>
              </a:tr>
              <a:tr h="786094">
                <a:tc>
                  <a:txBody>
                    <a:bodyPr/>
                    <a:lstStyle/>
                    <a:p>
                      <a:pPr marL="0" marR="0" algn="just">
                        <a:lnSpc>
                          <a:spcPct val="115000"/>
                        </a:lnSpc>
                        <a:spcBef>
                          <a:spcPts val="0"/>
                        </a:spcBef>
                        <a:spcAft>
                          <a:spcPts val="900"/>
                        </a:spcAft>
                        <a:tabLst>
                          <a:tab pos="651510" algn="l"/>
                        </a:tabLst>
                      </a:pPr>
                      <a:r>
                        <a:rPr lang="en-GB" sz="2000" spc="-10">
                          <a:effectLst/>
                        </a:rPr>
                        <a:t>I like watching _______TV and listening to _________ radio. </a:t>
                      </a:r>
                      <a:endParaRPr lang="en-US" sz="2000">
                        <a:effectLst/>
                      </a:endParaRPr>
                    </a:p>
                    <a:p>
                      <a:pPr marL="0" marR="0" algn="just">
                        <a:lnSpc>
                          <a:spcPct val="115000"/>
                        </a:lnSpc>
                        <a:spcBef>
                          <a:spcPts val="0"/>
                        </a:spcBef>
                        <a:spcAft>
                          <a:spcPts val="900"/>
                        </a:spcAft>
                        <a:tabLst>
                          <a:tab pos="651510" algn="l"/>
                        </a:tabLst>
                      </a:pPr>
                      <a:r>
                        <a:rPr lang="en-GB" sz="2000" spc="-10">
                          <a:effectLst/>
                        </a:rPr>
                        <a:t>Tom plays ______ football and I play ___________ice-hockey.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1730437"/>
                  </a:ext>
                </a:extLst>
              </a:tr>
              <a:tr h="1312577">
                <a:tc>
                  <a:txBody>
                    <a:bodyPr/>
                    <a:lstStyle/>
                    <a:p>
                      <a:pPr marL="0" marR="0">
                        <a:lnSpc>
                          <a:spcPct val="115000"/>
                        </a:lnSpc>
                        <a:spcBef>
                          <a:spcPts val="0"/>
                        </a:spcBef>
                        <a:spcAft>
                          <a:spcPts val="1000"/>
                        </a:spcAft>
                      </a:pPr>
                      <a:r>
                        <a:rPr lang="en-GB" sz="2000" dirty="0">
                          <a:effectLst/>
                        </a:rPr>
                        <a:t>The referee has got __________ assistants.</a:t>
                      </a:r>
                      <a:endParaRPr lang="en-US" sz="2000" dirty="0">
                        <a:effectLst/>
                      </a:endParaRPr>
                    </a:p>
                    <a:p>
                      <a:pPr marL="0" marR="0">
                        <a:lnSpc>
                          <a:spcPct val="115000"/>
                        </a:lnSpc>
                        <a:spcBef>
                          <a:spcPts val="0"/>
                        </a:spcBef>
                        <a:spcAft>
                          <a:spcPts val="1000"/>
                        </a:spcAft>
                      </a:pPr>
                      <a:r>
                        <a:rPr lang="en-GB" sz="2000" dirty="0">
                          <a:effectLst/>
                        </a:rPr>
                        <a:t>______Prague is ___________capital of ________ Czech Republic.</a:t>
                      </a:r>
                      <a:endParaRPr lang="en-US" sz="2000" dirty="0">
                        <a:effectLst/>
                      </a:endParaRPr>
                    </a:p>
                  </a:txBody>
                  <a:tcPr marL="68580" marR="68580" marT="0" marB="0"/>
                </a:tc>
                <a:extLst>
                  <a:ext uri="{0D108BD9-81ED-4DB2-BD59-A6C34878D82A}">
                    <a16:rowId xmlns:a16="http://schemas.microsoft.com/office/drawing/2014/main" val="2839183576"/>
                  </a:ext>
                </a:extLst>
              </a:tr>
            </a:tbl>
          </a:graphicData>
        </a:graphic>
      </p:graphicFrame>
    </p:spTree>
    <p:extLst>
      <p:ext uri="{BB962C8B-B14F-4D97-AF65-F5344CB8AC3E}">
        <p14:creationId xmlns:p14="http://schemas.microsoft.com/office/powerpoint/2010/main" val="1468811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3D25E-CF8B-482D-A210-C2843678C09B}"/>
              </a:ext>
            </a:extLst>
          </p:cNvPr>
          <p:cNvSpPr>
            <a:spLocks noGrp="1"/>
          </p:cNvSpPr>
          <p:nvPr>
            <p:ph type="title"/>
          </p:nvPr>
        </p:nvSpPr>
        <p:spPr/>
        <p:txBody>
          <a:bodyPr/>
          <a:lstStyle/>
          <a:p>
            <a:r>
              <a:rPr lang="en-US" dirty="0"/>
              <a:t>Exam Training (Written)</a:t>
            </a:r>
          </a:p>
        </p:txBody>
      </p:sp>
      <p:sp>
        <p:nvSpPr>
          <p:cNvPr id="3" name="Content Placeholder 2">
            <a:extLst>
              <a:ext uri="{FF2B5EF4-FFF2-40B4-BE49-F238E27FC236}">
                <a16:creationId xmlns:a16="http://schemas.microsoft.com/office/drawing/2014/main" id="{1B9F6110-6043-43BD-B459-D908C761A1C5}"/>
              </a:ext>
            </a:extLst>
          </p:cNvPr>
          <p:cNvSpPr>
            <a:spLocks noGrp="1"/>
          </p:cNvSpPr>
          <p:nvPr>
            <p:ph idx="1"/>
          </p:nvPr>
        </p:nvSpPr>
        <p:spPr/>
        <p:txBody>
          <a:bodyPr>
            <a:normAutofit fontScale="77500" lnSpcReduction="20000"/>
          </a:bodyPr>
          <a:lstStyle/>
          <a:p>
            <a:r>
              <a:rPr lang="en-GB" b="1" dirty="0"/>
              <a:t>1 	</a:t>
            </a:r>
            <a:r>
              <a:rPr lang="en-GB" dirty="0"/>
              <a:t>Complete the gaps with most suitable words. There is always </a:t>
            </a:r>
            <a:r>
              <a:rPr lang="en-GB" u="sng" dirty="0"/>
              <a:t>one</a:t>
            </a:r>
            <a:r>
              <a:rPr lang="en-GB" dirty="0"/>
              <a:t> word per gap. </a:t>
            </a:r>
            <a:endParaRPr lang="en-US" dirty="0"/>
          </a:p>
          <a:p>
            <a:r>
              <a:rPr lang="en-GB" b="1" cap="small" dirty="0"/>
              <a:t> </a:t>
            </a:r>
            <a:endParaRPr lang="en-US" dirty="0"/>
          </a:p>
          <a:p>
            <a:r>
              <a:rPr lang="en-GB" b="1" dirty="0"/>
              <a:t>Body donation – learning from the dead</a:t>
            </a:r>
            <a:endParaRPr lang="en-US" dirty="0"/>
          </a:p>
          <a:p>
            <a:r>
              <a:rPr lang="en-GB" dirty="0"/>
              <a:t> </a:t>
            </a:r>
            <a:endParaRPr lang="en-US" dirty="0"/>
          </a:p>
          <a:p>
            <a:r>
              <a:rPr lang="en-GB" dirty="0"/>
              <a:t>Each year hundreds of people in England sign on to body donor registers. That decision can lead to </a:t>
            </a:r>
            <a:r>
              <a:rPr lang="en-GB" b="1" dirty="0"/>
              <a:t>1 __</a:t>
            </a:r>
            <a:r>
              <a:rPr lang="en-GB" dirty="0"/>
              <a:t> being dissected and scrutinised by medical students and researchers long after their death but </a:t>
            </a:r>
            <a:r>
              <a:rPr lang="en-GB" b="1" dirty="0"/>
              <a:t>2 __</a:t>
            </a:r>
            <a:r>
              <a:rPr lang="en-GB" dirty="0"/>
              <a:t> they volunteer themselves up for </a:t>
            </a:r>
            <a:r>
              <a:rPr lang="en-GB" b="1" dirty="0"/>
              <a:t>3 __</a:t>
            </a:r>
            <a:r>
              <a:rPr lang="en-GB" dirty="0"/>
              <a:t> good of science. </a:t>
            </a:r>
            <a:r>
              <a:rPr lang="en-GB" b="1" dirty="0"/>
              <a:t>4 ___</a:t>
            </a:r>
            <a:r>
              <a:rPr lang="en-GB" dirty="0"/>
              <a:t> the millions who would be put </a:t>
            </a:r>
            <a:r>
              <a:rPr lang="en-GB" b="1" dirty="0"/>
              <a:t>5 ___</a:t>
            </a:r>
            <a:r>
              <a:rPr lang="en-GB" dirty="0"/>
              <a:t>donation by the thought of being used as a training device, Graeme Ellis wanted to help others in the event of his death. At first, he </a:t>
            </a:r>
            <a:r>
              <a:rPr lang="en-GB" b="1" dirty="0"/>
              <a:t>6 ___</a:t>
            </a:r>
            <a:r>
              <a:rPr lang="en-GB" dirty="0"/>
              <a:t>for organ donation but was told he was not a suitable candidate due to a number of health conditions. He is now on the body donor </a:t>
            </a:r>
            <a:r>
              <a:rPr lang="en-GB" b="1" dirty="0"/>
              <a:t>7 ___</a:t>
            </a:r>
            <a:r>
              <a:rPr lang="en-GB" dirty="0"/>
              <a:t>at De Montfort University's medical school. The 45-year-old from Leicester has diabetes, high blood pressure and suspected angina but while his health </a:t>
            </a:r>
            <a:r>
              <a:rPr lang="en-GB" b="1" dirty="0"/>
              <a:t>8 ___</a:t>
            </a:r>
            <a:r>
              <a:rPr lang="en-GB" dirty="0"/>
              <a:t>him from donating organs he believes body donation will help others by training the doctors of the future.</a:t>
            </a:r>
            <a:endParaRPr lang="en-US" dirty="0"/>
          </a:p>
          <a:p>
            <a:endParaRPr lang="en-US" dirty="0"/>
          </a:p>
        </p:txBody>
      </p:sp>
    </p:spTree>
    <p:extLst>
      <p:ext uri="{BB962C8B-B14F-4D97-AF65-F5344CB8AC3E}">
        <p14:creationId xmlns:p14="http://schemas.microsoft.com/office/powerpoint/2010/main" val="24807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BA7E-6EC6-4832-9CB7-2E22C9AD80F8}"/>
              </a:ext>
            </a:extLst>
          </p:cNvPr>
          <p:cNvSpPr>
            <a:spLocks noGrp="1"/>
          </p:cNvSpPr>
          <p:nvPr>
            <p:ph type="title"/>
          </p:nvPr>
        </p:nvSpPr>
        <p:spPr/>
        <p:txBody>
          <a:bodyPr/>
          <a:lstStyle/>
          <a:p>
            <a:r>
              <a:rPr lang="en-US" dirty="0"/>
              <a:t>Exam Training (Written)</a:t>
            </a:r>
          </a:p>
        </p:txBody>
      </p:sp>
      <p:sp>
        <p:nvSpPr>
          <p:cNvPr id="3" name="Content Placeholder 2">
            <a:extLst>
              <a:ext uri="{FF2B5EF4-FFF2-40B4-BE49-F238E27FC236}">
                <a16:creationId xmlns:a16="http://schemas.microsoft.com/office/drawing/2014/main" id="{1C4AD9F4-E93B-4FEF-9F8B-3297D9DE2459}"/>
              </a:ext>
            </a:extLst>
          </p:cNvPr>
          <p:cNvSpPr>
            <a:spLocks noGrp="1"/>
          </p:cNvSpPr>
          <p:nvPr>
            <p:ph idx="1"/>
          </p:nvPr>
        </p:nvSpPr>
        <p:spPr/>
        <p:txBody>
          <a:bodyPr>
            <a:normAutofit fontScale="77500" lnSpcReduction="20000"/>
          </a:bodyPr>
          <a:lstStyle/>
          <a:p>
            <a:r>
              <a:rPr lang="en-GB" dirty="0"/>
              <a:t>Each year hundreds of people in England sign on to body donor registers. That decision can lead to </a:t>
            </a:r>
            <a:r>
              <a:rPr lang="en-GB" b="1" dirty="0"/>
              <a:t>1 them </a:t>
            </a:r>
            <a:r>
              <a:rPr lang="en-GB" dirty="0"/>
              <a:t>being dissected and scrutinised by medical students and researchers long after their death </a:t>
            </a:r>
          </a:p>
          <a:p>
            <a:r>
              <a:rPr lang="en-GB" dirty="0"/>
              <a:t>but </a:t>
            </a:r>
            <a:r>
              <a:rPr lang="en-GB" b="1" dirty="0"/>
              <a:t>2 still </a:t>
            </a:r>
            <a:r>
              <a:rPr lang="en-GB" dirty="0"/>
              <a:t>they volunteer themselves up for </a:t>
            </a:r>
            <a:r>
              <a:rPr lang="en-GB" b="1" dirty="0"/>
              <a:t>3 the </a:t>
            </a:r>
            <a:r>
              <a:rPr lang="en-GB" dirty="0"/>
              <a:t>good of science. </a:t>
            </a:r>
          </a:p>
          <a:p>
            <a:r>
              <a:rPr lang="en-GB" b="1" dirty="0"/>
              <a:t>4 Unlike </a:t>
            </a:r>
            <a:r>
              <a:rPr lang="en-GB" dirty="0"/>
              <a:t>the millions who would be put </a:t>
            </a:r>
            <a:r>
              <a:rPr lang="en-GB" b="1" dirty="0"/>
              <a:t>5 off </a:t>
            </a:r>
            <a:r>
              <a:rPr lang="en-GB" dirty="0"/>
              <a:t>donation by the thought of being used as a training device, Graeme Ellis wanted to help others in the event of his death. </a:t>
            </a:r>
          </a:p>
          <a:p>
            <a:r>
              <a:rPr lang="en-GB" dirty="0"/>
              <a:t>At first, he </a:t>
            </a:r>
            <a:r>
              <a:rPr lang="en-GB" b="1" dirty="0"/>
              <a:t>6 opted/went </a:t>
            </a:r>
            <a:r>
              <a:rPr lang="en-GB" dirty="0"/>
              <a:t>for organ donation but was told he was not a suitable candidate due to a number of health conditions. </a:t>
            </a:r>
          </a:p>
          <a:p>
            <a:r>
              <a:rPr lang="en-GB" dirty="0"/>
              <a:t>He is now on the body donor </a:t>
            </a:r>
            <a:r>
              <a:rPr lang="en-GB" b="1" dirty="0"/>
              <a:t>7 register/list </a:t>
            </a:r>
            <a:r>
              <a:rPr lang="en-GB" dirty="0"/>
              <a:t>at De Montfort University's medical school. </a:t>
            </a:r>
          </a:p>
          <a:p>
            <a:r>
              <a:rPr lang="en-GB" dirty="0"/>
              <a:t>The 45-year-old from Leicester has diabetes, high blood pressure and suspected angina </a:t>
            </a:r>
          </a:p>
          <a:p>
            <a:r>
              <a:rPr lang="en-GB" dirty="0"/>
              <a:t>but while his health </a:t>
            </a:r>
            <a:r>
              <a:rPr lang="en-GB" b="1" dirty="0"/>
              <a:t>8 prevents/stops </a:t>
            </a:r>
            <a:r>
              <a:rPr lang="en-GB" dirty="0"/>
              <a:t>him from donating organs he believes body donation will help others by training the doctors of the future. </a:t>
            </a:r>
            <a:endParaRPr lang="en-US" dirty="0"/>
          </a:p>
        </p:txBody>
      </p:sp>
    </p:spTree>
    <p:extLst>
      <p:ext uri="{BB962C8B-B14F-4D97-AF65-F5344CB8AC3E}">
        <p14:creationId xmlns:p14="http://schemas.microsoft.com/office/powerpoint/2010/main" val="11032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821CA-2B36-4253-82CF-19780EFEF55F}"/>
              </a:ext>
            </a:extLst>
          </p:cNvPr>
          <p:cNvPicPr>
            <a:picLocks noChangeAspect="1"/>
          </p:cNvPicPr>
          <p:nvPr/>
        </p:nvPicPr>
        <p:blipFill>
          <a:blip r:embed="rId2"/>
          <a:stretch>
            <a:fillRect/>
          </a:stretch>
        </p:blipFill>
        <p:spPr>
          <a:xfrm>
            <a:off x="718391" y="1188720"/>
            <a:ext cx="10608888" cy="4419600"/>
          </a:xfrm>
          <a:prstGeom prst="rect">
            <a:avLst/>
          </a:prstGeom>
        </p:spPr>
      </p:pic>
    </p:spTree>
    <p:extLst>
      <p:ext uri="{BB962C8B-B14F-4D97-AF65-F5344CB8AC3E}">
        <p14:creationId xmlns:p14="http://schemas.microsoft.com/office/powerpoint/2010/main" val="88721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4116-04B3-4E0C-BCDF-0B651A9AA6B4}"/>
              </a:ext>
            </a:extLst>
          </p:cNvPr>
          <p:cNvSpPr>
            <a:spLocks noGrp="1"/>
          </p:cNvSpPr>
          <p:nvPr>
            <p:ph type="title"/>
          </p:nvPr>
        </p:nvSpPr>
        <p:spPr>
          <a:xfrm>
            <a:off x="295275" y="365125"/>
            <a:ext cx="11544300" cy="1325563"/>
          </a:xfrm>
        </p:spPr>
        <p:txBody>
          <a:bodyPr/>
          <a:lstStyle/>
          <a:p>
            <a:r>
              <a:rPr lang="en-US" dirty="0"/>
              <a:t>Warm-up: Dealing with a geriatric client (15 min)</a:t>
            </a:r>
          </a:p>
        </p:txBody>
      </p:sp>
      <p:sp>
        <p:nvSpPr>
          <p:cNvPr id="3" name="Content Placeholder 2">
            <a:extLst>
              <a:ext uri="{FF2B5EF4-FFF2-40B4-BE49-F238E27FC236}">
                <a16:creationId xmlns:a16="http://schemas.microsoft.com/office/drawing/2014/main" id="{8A3F477B-488E-471F-8E80-358FB4DDF44E}"/>
              </a:ext>
            </a:extLst>
          </p:cNvPr>
          <p:cNvSpPr>
            <a:spLocks noGrp="1"/>
          </p:cNvSpPr>
          <p:nvPr>
            <p:ph idx="1"/>
          </p:nvPr>
        </p:nvSpPr>
        <p:spPr/>
        <p:txBody>
          <a:bodyPr>
            <a:normAutofit lnSpcReduction="10000"/>
          </a:bodyPr>
          <a:lstStyle/>
          <a:p>
            <a:r>
              <a:rPr lang="en-US" dirty="0"/>
              <a:t>Instructions: Listen to the conversations again and build further from there. Role play in groups of 3-4 people. Roles:</a:t>
            </a:r>
          </a:p>
          <a:p>
            <a:pPr lvl="1"/>
            <a:r>
              <a:rPr lang="en-US" dirty="0"/>
              <a:t>Student 1: physiotherapist/health consultant </a:t>
            </a:r>
          </a:p>
          <a:p>
            <a:pPr lvl="1"/>
            <a:r>
              <a:rPr lang="en-US" dirty="0"/>
              <a:t>Student 2: elderly client</a:t>
            </a:r>
          </a:p>
          <a:p>
            <a:pPr lvl="1"/>
            <a:r>
              <a:rPr lang="en-US" dirty="0"/>
              <a:t>Student 3 (and 4, if need be): observer + commentator</a:t>
            </a:r>
          </a:p>
          <a:p>
            <a:endParaRPr lang="en-US" dirty="0"/>
          </a:p>
          <a:p>
            <a:r>
              <a:rPr lang="en-US" dirty="0"/>
              <a:t>Step 1: Students 1+2 use their imagination and act out a very good (or a very bad) example of consultation. (5 min)</a:t>
            </a:r>
          </a:p>
          <a:p>
            <a:r>
              <a:rPr lang="en-US" dirty="0"/>
              <a:t>Step 2: Student 3 (and 4) comments on the role play (2 min)</a:t>
            </a:r>
          </a:p>
          <a:p>
            <a:r>
              <a:rPr lang="en-US" dirty="0"/>
              <a:t>Step 3: Switch roles and design a new one. (5+2 min)</a:t>
            </a:r>
          </a:p>
        </p:txBody>
      </p:sp>
    </p:spTree>
    <p:extLst>
      <p:ext uri="{BB962C8B-B14F-4D97-AF65-F5344CB8AC3E}">
        <p14:creationId xmlns:p14="http://schemas.microsoft.com/office/powerpoint/2010/main" val="12202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6D87A8-97E0-484C-A856-9880ACF071C6}"/>
              </a:ext>
            </a:extLst>
          </p:cNvPr>
          <p:cNvPicPr>
            <a:picLocks noChangeAspect="1"/>
          </p:cNvPicPr>
          <p:nvPr/>
        </p:nvPicPr>
        <p:blipFill>
          <a:blip r:embed="rId4"/>
          <a:stretch>
            <a:fillRect/>
          </a:stretch>
        </p:blipFill>
        <p:spPr>
          <a:xfrm>
            <a:off x="612373" y="139101"/>
            <a:ext cx="4026302" cy="6613460"/>
          </a:xfrm>
          <a:prstGeom prst="rect">
            <a:avLst/>
          </a:prstGeom>
        </p:spPr>
      </p:pic>
      <p:pic>
        <p:nvPicPr>
          <p:cNvPr id="5" name="Conversation_1">
            <a:hlinkClick r:id="" action="ppaction://media"/>
            <a:extLst>
              <a:ext uri="{FF2B5EF4-FFF2-40B4-BE49-F238E27FC236}">
                <a16:creationId xmlns:a16="http://schemas.microsoft.com/office/drawing/2014/main" id="{4C4EFF9B-AFAF-495A-8997-310B9D43CB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9525" y="1006475"/>
            <a:ext cx="406400" cy="406400"/>
          </a:xfrm>
          <a:prstGeom prst="rect">
            <a:avLst/>
          </a:prstGeom>
        </p:spPr>
      </p:pic>
    </p:spTree>
    <p:extLst>
      <p:ext uri="{BB962C8B-B14F-4D97-AF65-F5344CB8AC3E}">
        <p14:creationId xmlns:p14="http://schemas.microsoft.com/office/powerpoint/2010/main" val="296569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04747E-4D2C-4B37-B93D-9782D1A961C4}"/>
              </a:ext>
            </a:extLst>
          </p:cNvPr>
          <p:cNvPicPr>
            <a:picLocks noGrp="1" noChangeAspect="1"/>
          </p:cNvPicPr>
          <p:nvPr>
            <p:ph idx="1"/>
          </p:nvPr>
        </p:nvPicPr>
        <p:blipFill>
          <a:blip r:embed="rId4"/>
          <a:stretch>
            <a:fillRect/>
          </a:stretch>
        </p:blipFill>
        <p:spPr>
          <a:xfrm>
            <a:off x="4714876" y="52222"/>
            <a:ext cx="3126252" cy="6743192"/>
          </a:xfrm>
          <a:prstGeom prst="rect">
            <a:avLst/>
          </a:prstGeom>
        </p:spPr>
      </p:pic>
      <p:pic>
        <p:nvPicPr>
          <p:cNvPr id="4" name="Picture 3">
            <a:extLst>
              <a:ext uri="{FF2B5EF4-FFF2-40B4-BE49-F238E27FC236}">
                <a16:creationId xmlns:a16="http://schemas.microsoft.com/office/drawing/2014/main" id="{7B9D764F-EA68-4A41-8969-A9BD61637799}"/>
              </a:ext>
            </a:extLst>
          </p:cNvPr>
          <p:cNvPicPr>
            <a:picLocks noChangeAspect="1"/>
          </p:cNvPicPr>
          <p:nvPr/>
        </p:nvPicPr>
        <p:blipFill>
          <a:blip r:embed="rId5"/>
          <a:stretch>
            <a:fillRect/>
          </a:stretch>
        </p:blipFill>
        <p:spPr>
          <a:xfrm>
            <a:off x="468774" y="52222"/>
            <a:ext cx="3469995" cy="1899788"/>
          </a:xfrm>
          <a:prstGeom prst="rect">
            <a:avLst/>
          </a:prstGeom>
        </p:spPr>
      </p:pic>
      <p:pic>
        <p:nvPicPr>
          <p:cNvPr id="6" name="Conversation_2">
            <a:hlinkClick r:id="" action="ppaction://media"/>
            <a:extLst>
              <a:ext uri="{FF2B5EF4-FFF2-40B4-BE49-F238E27FC236}">
                <a16:creationId xmlns:a16="http://schemas.microsoft.com/office/drawing/2014/main" id="{D748F6CC-42F7-43A1-9375-3A89ECE47A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6025" y="5283200"/>
            <a:ext cx="406400" cy="406400"/>
          </a:xfrm>
          <a:prstGeom prst="rect">
            <a:avLst/>
          </a:prstGeom>
        </p:spPr>
      </p:pic>
    </p:spTree>
    <p:extLst>
      <p:ext uri="{BB962C8B-B14F-4D97-AF65-F5344CB8AC3E}">
        <p14:creationId xmlns:p14="http://schemas.microsoft.com/office/powerpoint/2010/main" val="33561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BE02E-9D51-4836-B732-49B41538BE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2D97C2-C4FE-4279-9358-DCDD8B660D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93346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F14A-825B-43D3-8854-1FA9C0D0FB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CBEDDB-6514-4C87-B356-877E2D2547D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64092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736B62-6BE4-4204-9A69-756E7F7623C1}"/>
              </a:ext>
            </a:extLst>
          </p:cNvPr>
          <p:cNvPicPr>
            <a:picLocks noChangeAspect="1"/>
          </p:cNvPicPr>
          <p:nvPr/>
        </p:nvPicPr>
        <p:blipFill>
          <a:blip r:embed="rId2"/>
          <a:stretch>
            <a:fillRect/>
          </a:stretch>
        </p:blipFill>
        <p:spPr>
          <a:xfrm>
            <a:off x="2299504" y="648419"/>
            <a:ext cx="7592992" cy="5561162"/>
          </a:xfrm>
          <a:prstGeom prst="rect">
            <a:avLst/>
          </a:prstGeom>
        </p:spPr>
      </p:pic>
    </p:spTree>
    <p:extLst>
      <p:ext uri="{BB962C8B-B14F-4D97-AF65-F5344CB8AC3E}">
        <p14:creationId xmlns:p14="http://schemas.microsoft.com/office/powerpoint/2010/main" val="768286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D9A4-4C2A-4049-8D0C-8D8BF8E14A09}"/>
              </a:ext>
            </a:extLst>
          </p:cNvPr>
          <p:cNvSpPr>
            <a:spLocks noGrp="1"/>
          </p:cNvSpPr>
          <p:nvPr>
            <p:ph type="title"/>
          </p:nvPr>
        </p:nvSpPr>
        <p:spPr/>
        <p:txBody>
          <a:bodyPr/>
          <a:lstStyle/>
          <a:p>
            <a:r>
              <a:rPr lang="en-US" dirty="0"/>
              <a:t>Your turn</a:t>
            </a:r>
          </a:p>
        </p:txBody>
      </p:sp>
      <p:sp>
        <p:nvSpPr>
          <p:cNvPr id="3" name="Content Placeholder 2">
            <a:extLst>
              <a:ext uri="{FF2B5EF4-FFF2-40B4-BE49-F238E27FC236}">
                <a16:creationId xmlns:a16="http://schemas.microsoft.com/office/drawing/2014/main" id="{976FB56E-92D3-430A-83A3-8068508B7562}"/>
              </a:ext>
            </a:extLst>
          </p:cNvPr>
          <p:cNvSpPr>
            <a:spLocks noGrp="1"/>
          </p:cNvSpPr>
          <p:nvPr>
            <p:ph idx="1"/>
          </p:nvPr>
        </p:nvSpPr>
        <p:spPr/>
        <p:txBody>
          <a:bodyPr/>
          <a:lstStyle/>
          <a:p>
            <a:r>
              <a:rPr lang="en-US" dirty="0"/>
              <a:t>Roster call (attendance…)</a:t>
            </a:r>
          </a:p>
          <a:p>
            <a:endParaRPr lang="en-US" dirty="0"/>
          </a:p>
          <a:p>
            <a:r>
              <a:rPr lang="en-US" dirty="0"/>
              <a:t>My questions for you (please discuss in groups of 3 or 4): </a:t>
            </a:r>
          </a:p>
          <a:p>
            <a:r>
              <a:rPr lang="en-US" dirty="0"/>
              <a:t>“What are you doing here in this course?” </a:t>
            </a:r>
          </a:p>
          <a:p>
            <a:r>
              <a:rPr lang="en-US" dirty="0"/>
              <a:t>“Do you have any expectation of this course and what is it?”</a:t>
            </a:r>
          </a:p>
          <a:p>
            <a:r>
              <a:rPr lang="en-US" dirty="0"/>
              <a:t>“What is your (academic) background?” </a:t>
            </a:r>
          </a:p>
          <a:p>
            <a:r>
              <a:rPr lang="en-US" dirty="0"/>
              <a:t>“How can I/we make English useful in your situation?”</a:t>
            </a:r>
          </a:p>
          <a:p>
            <a:endParaRPr lang="en-US" dirty="0"/>
          </a:p>
        </p:txBody>
      </p:sp>
    </p:spTree>
    <p:extLst>
      <p:ext uri="{BB962C8B-B14F-4D97-AF65-F5344CB8AC3E}">
        <p14:creationId xmlns:p14="http://schemas.microsoft.com/office/powerpoint/2010/main" val="403347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086635-2522-4B90-BAC0-310F40873449}"/>
              </a:ext>
            </a:extLst>
          </p:cNvPr>
          <p:cNvPicPr>
            <a:picLocks noChangeAspect="1"/>
          </p:cNvPicPr>
          <p:nvPr/>
        </p:nvPicPr>
        <p:blipFill>
          <a:blip r:embed="rId4"/>
          <a:stretch>
            <a:fillRect/>
          </a:stretch>
        </p:blipFill>
        <p:spPr>
          <a:xfrm>
            <a:off x="3119120" y="0"/>
            <a:ext cx="9169729" cy="4431774"/>
          </a:xfrm>
          <a:prstGeom prst="rect">
            <a:avLst/>
          </a:prstGeom>
        </p:spPr>
      </p:pic>
      <p:pic>
        <p:nvPicPr>
          <p:cNvPr id="5" name="Alpha_King">
            <a:hlinkClick r:id="" action="ppaction://media"/>
            <a:extLst>
              <a:ext uri="{FF2B5EF4-FFF2-40B4-BE49-F238E27FC236}">
                <a16:creationId xmlns:a16="http://schemas.microsoft.com/office/drawing/2014/main" id="{BD86C346-DA01-4F51-95E4-434547BBB4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058160"/>
            <a:ext cx="6705600" cy="3771900"/>
          </a:xfrm>
          <a:prstGeom prst="rect">
            <a:avLst/>
          </a:prstGeom>
        </p:spPr>
      </p:pic>
      <p:sp>
        <p:nvSpPr>
          <p:cNvPr id="7" name="Title 6">
            <a:extLst>
              <a:ext uri="{FF2B5EF4-FFF2-40B4-BE49-F238E27FC236}">
                <a16:creationId xmlns:a16="http://schemas.microsoft.com/office/drawing/2014/main" id="{F6B859C8-2FB7-4276-804B-9D30EC23018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104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DE92-F3E5-4B9F-A59C-8C91C0BD61EE}"/>
              </a:ext>
            </a:extLst>
          </p:cNvPr>
          <p:cNvSpPr>
            <a:spLocks noGrp="1"/>
          </p:cNvSpPr>
          <p:nvPr>
            <p:ph type="title"/>
          </p:nvPr>
        </p:nvSpPr>
        <p:spPr/>
        <p:txBody>
          <a:bodyPr/>
          <a:lstStyle/>
          <a:p>
            <a:r>
              <a:rPr lang="en-US" dirty="0"/>
              <a:t>Common mistakes (written exam review)</a:t>
            </a:r>
            <a:endParaRPr lang="cs-CZ" dirty="0"/>
          </a:p>
        </p:txBody>
      </p:sp>
      <p:sp>
        <p:nvSpPr>
          <p:cNvPr id="3" name="Content Placeholder 2">
            <a:extLst>
              <a:ext uri="{FF2B5EF4-FFF2-40B4-BE49-F238E27FC236}">
                <a16:creationId xmlns:a16="http://schemas.microsoft.com/office/drawing/2014/main" id="{884C6899-5879-43AD-9BE6-CD0701FF25E7}"/>
              </a:ext>
            </a:extLst>
          </p:cNvPr>
          <p:cNvSpPr>
            <a:spLocks noGrp="1"/>
          </p:cNvSpPr>
          <p:nvPr>
            <p:ph idx="1"/>
          </p:nvPr>
        </p:nvSpPr>
        <p:spPr/>
        <p:txBody>
          <a:bodyPr/>
          <a:lstStyle/>
          <a:p>
            <a:r>
              <a:rPr lang="en-US" dirty="0"/>
              <a:t>Malnourished/under-nourished</a:t>
            </a:r>
          </a:p>
          <a:p>
            <a:r>
              <a:rPr lang="en-US" dirty="0"/>
              <a:t>Expose &gt; expo___</a:t>
            </a:r>
          </a:p>
          <a:p>
            <a:r>
              <a:rPr lang="en-US" dirty="0"/>
              <a:t>To gain (put </a:t>
            </a:r>
            <a:r>
              <a:rPr lang="en-US" dirty="0">
                <a:solidFill>
                  <a:srgbClr val="FF0000"/>
                </a:solidFill>
              </a:rPr>
              <a:t>__</a:t>
            </a:r>
            <a:r>
              <a:rPr lang="en-US" dirty="0"/>
              <a:t>) weight  </a:t>
            </a:r>
          </a:p>
          <a:p>
            <a:r>
              <a:rPr lang="en-US" dirty="0"/>
              <a:t>A patient is admitted to/discharged from hospital.</a:t>
            </a:r>
          </a:p>
          <a:p>
            <a:r>
              <a:rPr lang="en-US" dirty="0"/>
              <a:t>To _____ an appointment.</a:t>
            </a:r>
          </a:p>
          <a:p>
            <a:r>
              <a:rPr lang="en-US" dirty="0"/>
              <a:t>Someone be accused </a:t>
            </a:r>
            <a:r>
              <a:rPr lang="en-US" dirty="0">
                <a:solidFill>
                  <a:srgbClr val="FF0000"/>
                </a:solidFill>
              </a:rPr>
              <a:t>___</a:t>
            </a:r>
            <a:r>
              <a:rPr lang="en-US" dirty="0"/>
              <a:t> CRIME/PROBLEM</a:t>
            </a:r>
            <a:endParaRPr lang="cs-CZ" dirty="0"/>
          </a:p>
        </p:txBody>
      </p:sp>
      <p:sp>
        <p:nvSpPr>
          <p:cNvPr id="4" name="Slide Number Placeholder 3">
            <a:extLst>
              <a:ext uri="{FF2B5EF4-FFF2-40B4-BE49-F238E27FC236}">
                <a16:creationId xmlns:a16="http://schemas.microsoft.com/office/drawing/2014/main" id="{364F4D12-664D-4A22-BE3B-9A9750EB1CED}"/>
              </a:ext>
            </a:extLst>
          </p:cNvPr>
          <p:cNvSpPr>
            <a:spLocks noGrp="1"/>
          </p:cNvSpPr>
          <p:nvPr>
            <p:ph type="sldNum" sz="quarter" idx="12"/>
          </p:nvPr>
        </p:nvSpPr>
        <p:spPr/>
        <p:txBody>
          <a:bodyPr/>
          <a:lstStyle/>
          <a:p>
            <a:fld id="{0E1367BC-B0F2-4E96-9D27-68A66F7A610C}" type="slidenum">
              <a:rPr lang="en-US" smtClean="0"/>
              <a:t>31</a:t>
            </a:fld>
            <a:endParaRPr lang="en-US"/>
          </a:p>
        </p:txBody>
      </p:sp>
    </p:spTree>
    <p:extLst>
      <p:ext uri="{BB962C8B-B14F-4D97-AF65-F5344CB8AC3E}">
        <p14:creationId xmlns:p14="http://schemas.microsoft.com/office/powerpoint/2010/main" val="40518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DE92-F3E5-4B9F-A59C-8C91C0BD61EE}"/>
              </a:ext>
            </a:extLst>
          </p:cNvPr>
          <p:cNvSpPr>
            <a:spLocks noGrp="1"/>
          </p:cNvSpPr>
          <p:nvPr>
            <p:ph type="title"/>
          </p:nvPr>
        </p:nvSpPr>
        <p:spPr/>
        <p:txBody>
          <a:bodyPr/>
          <a:lstStyle/>
          <a:p>
            <a:r>
              <a:rPr lang="en-US" dirty="0"/>
              <a:t>Common mistakes</a:t>
            </a:r>
            <a:endParaRPr lang="cs-CZ" dirty="0"/>
          </a:p>
        </p:txBody>
      </p:sp>
      <p:sp>
        <p:nvSpPr>
          <p:cNvPr id="3" name="Content Placeholder 2">
            <a:extLst>
              <a:ext uri="{FF2B5EF4-FFF2-40B4-BE49-F238E27FC236}">
                <a16:creationId xmlns:a16="http://schemas.microsoft.com/office/drawing/2014/main" id="{884C6899-5879-43AD-9BE6-CD0701FF25E7}"/>
              </a:ext>
            </a:extLst>
          </p:cNvPr>
          <p:cNvSpPr>
            <a:spLocks noGrp="1"/>
          </p:cNvSpPr>
          <p:nvPr>
            <p:ph idx="1"/>
          </p:nvPr>
        </p:nvSpPr>
        <p:spPr/>
        <p:txBody>
          <a:bodyPr/>
          <a:lstStyle/>
          <a:p>
            <a:r>
              <a:rPr lang="en-US" dirty="0"/>
              <a:t>Malnourished/under-nourished</a:t>
            </a:r>
          </a:p>
          <a:p>
            <a:r>
              <a:rPr lang="en-US" dirty="0"/>
              <a:t>Expose &gt; exposure</a:t>
            </a:r>
          </a:p>
          <a:p>
            <a:r>
              <a:rPr lang="en-US" dirty="0"/>
              <a:t>To gain (put </a:t>
            </a:r>
            <a:r>
              <a:rPr lang="en-US" dirty="0">
                <a:solidFill>
                  <a:srgbClr val="FF0000"/>
                </a:solidFill>
              </a:rPr>
              <a:t>on</a:t>
            </a:r>
            <a:r>
              <a:rPr lang="en-US" dirty="0"/>
              <a:t>) weight  </a:t>
            </a:r>
          </a:p>
          <a:p>
            <a:r>
              <a:rPr lang="en-US" dirty="0"/>
              <a:t>A patient is admitted to/discharged from hospital.</a:t>
            </a:r>
          </a:p>
          <a:p>
            <a:r>
              <a:rPr lang="en-US" dirty="0"/>
              <a:t>To </a:t>
            </a:r>
            <a:r>
              <a:rPr lang="en-US" dirty="0">
                <a:solidFill>
                  <a:srgbClr val="FF0000"/>
                </a:solidFill>
              </a:rPr>
              <a:t>make</a:t>
            </a:r>
            <a:r>
              <a:rPr lang="en-US" dirty="0"/>
              <a:t> an appointment.</a:t>
            </a:r>
          </a:p>
          <a:p>
            <a:r>
              <a:rPr lang="en-US" dirty="0"/>
              <a:t>Someone be accused </a:t>
            </a:r>
            <a:r>
              <a:rPr lang="en-US" dirty="0">
                <a:solidFill>
                  <a:srgbClr val="FF0000"/>
                </a:solidFill>
              </a:rPr>
              <a:t>of</a:t>
            </a:r>
            <a:r>
              <a:rPr lang="en-US" dirty="0"/>
              <a:t> CRIME/PROBLEM</a:t>
            </a:r>
            <a:endParaRPr lang="cs-CZ" dirty="0"/>
          </a:p>
        </p:txBody>
      </p:sp>
      <p:sp>
        <p:nvSpPr>
          <p:cNvPr id="4" name="Slide Number Placeholder 3">
            <a:extLst>
              <a:ext uri="{FF2B5EF4-FFF2-40B4-BE49-F238E27FC236}">
                <a16:creationId xmlns:a16="http://schemas.microsoft.com/office/drawing/2014/main" id="{364F4D12-664D-4A22-BE3B-9A9750EB1CED}"/>
              </a:ext>
            </a:extLst>
          </p:cNvPr>
          <p:cNvSpPr>
            <a:spLocks noGrp="1"/>
          </p:cNvSpPr>
          <p:nvPr>
            <p:ph type="sldNum" sz="quarter" idx="12"/>
          </p:nvPr>
        </p:nvSpPr>
        <p:spPr/>
        <p:txBody>
          <a:bodyPr/>
          <a:lstStyle/>
          <a:p>
            <a:fld id="{0E1367BC-B0F2-4E96-9D27-68A66F7A610C}" type="slidenum">
              <a:rPr lang="en-US" smtClean="0"/>
              <a:t>32</a:t>
            </a:fld>
            <a:endParaRPr lang="en-US"/>
          </a:p>
        </p:txBody>
      </p:sp>
    </p:spTree>
    <p:extLst>
      <p:ext uri="{BB962C8B-B14F-4D97-AF65-F5344CB8AC3E}">
        <p14:creationId xmlns:p14="http://schemas.microsoft.com/office/powerpoint/2010/main" val="215989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Here is a guide to some of the test questions which may cause the most trouble:</a:t>
            </a: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RELATING a WHOLE to its PARTS: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thymus is a lymphoid gland ___</a:t>
            </a:r>
            <a:r>
              <a:rPr lang="en-US" b="1" dirty="0">
                <a:solidFill>
                  <a:srgbClr val="E36C0A"/>
                </a:solidFill>
                <a:latin typeface="Athelas"/>
                <a:ea typeface="Candara" panose="020E0502030303020204" pitchFamily="34" charset="0"/>
                <a:cs typeface="Times New Roman" panose="02020603050405020304" pitchFamily="18" charset="0"/>
              </a:rPr>
              <a:t>d </a:t>
            </a:r>
            <a:r>
              <a:rPr lang="en-US" b="1" dirty="0">
                <a:latin typeface="Athelas"/>
                <a:ea typeface="Candara" panose="020E0502030303020204" pitchFamily="34" charset="0"/>
                <a:cs typeface="Times New Roman" panose="02020603050405020304" pitchFamily="18" charset="0"/>
              </a:rPr>
              <a:t>of two identically sized parts.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OR</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thymus is a lymphoid gland </a:t>
            </a:r>
            <a:r>
              <a:rPr lang="en-US" b="1" dirty="0">
                <a:solidFill>
                  <a:srgbClr val="E36C0A"/>
                </a:solidFill>
                <a:latin typeface="Athelas"/>
                <a:ea typeface="Candara" panose="020E0502030303020204" pitchFamily="34" charset="0"/>
                <a:cs typeface="Times New Roman" panose="02020603050405020304" pitchFamily="18" charset="0"/>
              </a:rPr>
              <a:t>___</a:t>
            </a:r>
            <a:r>
              <a:rPr lang="en-US" b="1" dirty="0" err="1">
                <a:solidFill>
                  <a:srgbClr val="E36C0A"/>
                </a:solidFill>
                <a:latin typeface="Athelas"/>
                <a:ea typeface="Candara" panose="020E0502030303020204" pitchFamily="34" charset="0"/>
                <a:cs typeface="Times New Roman" panose="02020603050405020304" pitchFamily="18" charset="0"/>
              </a:rPr>
              <a:t>ing</a:t>
            </a:r>
            <a:r>
              <a:rPr lang="en-US" b="1" dirty="0">
                <a:latin typeface="Athelas"/>
                <a:ea typeface="Candara" panose="020E0502030303020204" pitchFamily="34" charset="0"/>
                <a:cs typeface="Times New Roman" panose="02020603050405020304" pitchFamily="18" charset="0"/>
              </a:rPr>
              <a:t> of two identically sized parts.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Each nephron is </a:t>
            </a:r>
            <a:r>
              <a:rPr lang="en-US" b="1" dirty="0">
                <a:solidFill>
                  <a:srgbClr val="E36C0A"/>
                </a:solidFill>
                <a:latin typeface="Athelas"/>
                <a:ea typeface="Candara" panose="020E0502030303020204" pitchFamily="34" charset="0"/>
                <a:cs typeface="Times New Roman" panose="02020603050405020304" pitchFamily="18" charset="0"/>
              </a:rPr>
              <a:t>composed</a:t>
            </a:r>
            <a:r>
              <a:rPr lang="en-US" b="1" dirty="0">
                <a:latin typeface="Athelas"/>
                <a:ea typeface="Candara" panose="020E0502030303020204" pitchFamily="34" charset="0"/>
                <a:cs typeface="Times New Roman" panose="02020603050405020304" pitchFamily="18" charset="0"/>
              </a:rPr>
              <a:t> of a glomerulus and a small tube called a renal tubule. </a:t>
            </a:r>
            <a:endParaRPr lang="en-GB" dirty="0">
              <a:latin typeface="Athelas"/>
              <a:ea typeface="Candara" panose="020E050203030302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33</a:t>
            </a:fld>
            <a:endParaRPr lang="en-US"/>
          </a:p>
        </p:txBody>
      </p:sp>
    </p:spTree>
    <p:extLst>
      <p:ext uri="{BB962C8B-B14F-4D97-AF65-F5344CB8AC3E}">
        <p14:creationId xmlns:p14="http://schemas.microsoft.com/office/powerpoint/2010/main" val="317735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Here is a guide to some of the test questions which may cause the most trouble:</a:t>
            </a: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RELATING a WHOLE to its PARTS: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thymus is a lymphoid gland </a:t>
            </a:r>
            <a:r>
              <a:rPr lang="en-US" b="1" dirty="0">
                <a:solidFill>
                  <a:srgbClr val="E36C0A"/>
                </a:solidFill>
                <a:latin typeface="Athelas"/>
                <a:ea typeface="Candara" panose="020E0502030303020204" pitchFamily="34" charset="0"/>
                <a:cs typeface="Times New Roman" panose="02020603050405020304" pitchFamily="18" charset="0"/>
              </a:rPr>
              <a:t>composed </a:t>
            </a:r>
            <a:r>
              <a:rPr lang="en-US" b="1" dirty="0">
                <a:latin typeface="Athelas"/>
                <a:ea typeface="Candara" panose="020E0502030303020204" pitchFamily="34" charset="0"/>
                <a:cs typeface="Times New Roman" panose="02020603050405020304" pitchFamily="18" charset="0"/>
              </a:rPr>
              <a:t>of two identically sized parts.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OR</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thymus is a lymphoid gland </a:t>
            </a:r>
            <a:r>
              <a:rPr lang="en-US" b="1" dirty="0">
                <a:solidFill>
                  <a:srgbClr val="E36C0A"/>
                </a:solidFill>
                <a:latin typeface="Athelas"/>
                <a:ea typeface="Candara" panose="020E0502030303020204" pitchFamily="34" charset="0"/>
                <a:cs typeface="Times New Roman" panose="02020603050405020304" pitchFamily="18" charset="0"/>
              </a:rPr>
              <a:t>consisting</a:t>
            </a:r>
            <a:r>
              <a:rPr lang="en-US" b="1" dirty="0">
                <a:latin typeface="Athelas"/>
                <a:ea typeface="Candara" panose="020E0502030303020204" pitchFamily="34" charset="0"/>
                <a:cs typeface="Times New Roman" panose="02020603050405020304" pitchFamily="18" charset="0"/>
              </a:rPr>
              <a:t> of two identically sized parts.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Each nephron is </a:t>
            </a:r>
            <a:r>
              <a:rPr lang="en-US" b="1" dirty="0">
                <a:solidFill>
                  <a:srgbClr val="E36C0A"/>
                </a:solidFill>
                <a:latin typeface="Athelas"/>
                <a:ea typeface="Candara" panose="020E0502030303020204" pitchFamily="34" charset="0"/>
                <a:cs typeface="Times New Roman" panose="02020603050405020304" pitchFamily="18" charset="0"/>
              </a:rPr>
              <a:t>composed</a:t>
            </a:r>
            <a:r>
              <a:rPr lang="en-US" b="1" dirty="0">
                <a:latin typeface="Athelas"/>
                <a:ea typeface="Candara" panose="020E0502030303020204" pitchFamily="34" charset="0"/>
                <a:cs typeface="Times New Roman" panose="02020603050405020304" pitchFamily="18" charset="0"/>
              </a:rPr>
              <a:t> of a glomerulus and a small tube called a renal tubule. </a:t>
            </a:r>
            <a:endParaRPr lang="en-GB" dirty="0">
              <a:latin typeface="Athelas"/>
              <a:ea typeface="Candara" panose="020E050203030302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34</a:t>
            </a:fld>
            <a:endParaRPr lang="en-US"/>
          </a:p>
        </p:txBody>
      </p:sp>
    </p:spTree>
    <p:extLst>
      <p:ext uri="{BB962C8B-B14F-4D97-AF65-F5344CB8AC3E}">
        <p14:creationId xmlns:p14="http://schemas.microsoft.com/office/powerpoint/2010/main" val="3421036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Common ways of relating a WHOLE to its PARTS: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It is composed of two parts.</a:t>
            </a:r>
            <a:r>
              <a:rPr lang="en-US" dirty="0">
                <a:latin typeface="Athelas"/>
                <a:ea typeface="Candara" panose="020E0502030303020204" pitchFamily="34" charset="0"/>
                <a:cs typeface="Times New Roman" panose="02020603050405020304" pitchFamily="18" charset="0"/>
              </a:rPr>
              <a:t> (passive)</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It consists of two parts</a:t>
            </a:r>
            <a:r>
              <a:rPr lang="en-US" dirty="0">
                <a:latin typeface="Athelas"/>
                <a:ea typeface="Candara" panose="020E0502030303020204" pitchFamily="34" charset="0"/>
                <a:cs typeface="Times New Roman" panose="02020603050405020304" pitchFamily="18" charset="0"/>
              </a:rPr>
              <a:t>. (active phrasal verb)</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It is a whole consisting of two parts.</a:t>
            </a:r>
            <a:r>
              <a:rPr lang="en-US" dirty="0">
                <a:latin typeface="Athelas"/>
                <a:ea typeface="Candara" panose="020E0502030303020204" pitchFamily="34" charset="0"/>
                <a:cs typeface="Times New Roman" panose="02020603050405020304" pitchFamily="18" charset="0"/>
              </a:rPr>
              <a:t> (-</a:t>
            </a:r>
            <a:r>
              <a:rPr lang="en-US" dirty="0" err="1">
                <a:latin typeface="Athelas"/>
                <a:ea typeface="Candara" panose="020E0502030303020204" pitchFamily="34" charset="0"/>
                <a:cs typeface="Times New Roman" panose="02020603050405020304" pitchFamily="18" charset="0"/>
              </a:rPr>
              <a:t>ing</a:t>
            </a:r>
            <a:r>
              <a:rPr lang="en-US" dirty="0">
                <a:latin typeface="Athelas"/>
                <a:ea typeface="Candara" panose="020E0502030303020204" pitchFamily="34" charset="0"/>
                <a:cs typeface="Times New Roman" panose="02020603050405020304" pitchFamily="18" charset="0"/>
              </a:rPr>
              <a:t> phrasal verb acting like an adjective)</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It is made up of two parts.</a:t>
            </a:r>
            <a:r>
              <a:rPr lang="en-US" dirty="0">
                <a:latin typeface="Athelas"/>
                <a:ea typeface="Candara" panose="020E0502030303020204" pitchFamily="34" charset="0"/>
                <a:cs typeface="Times New Roman" panose="02020603050405020304" pitchFamily="18" charset="0"/>
              </a:rPr>
              <a:t> (passive phrasal verb)</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It comprises two parts.</a:t>
            </a:r>
            <a:r>
              <a:rPr lang="en-US" dirty="0">
                <a:latin typeface="Athelas"/>
                <a:ea typeface="Candara" panose="020E0502030303020204" pitchFamily="34" charset="0"/>
                <a:cs typeface="Times New Roman" panose="02020603050405020304" pitchFamily="18" charset="0"/>
              </a:rPr>
              <a:t> (active)</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It is a whole comprising two parts</a:t>
            </a:r>
            <a:r>
              <a:rPr lang="en-US" dirty="0">
                <a:latin typeface="Athelas"/>
                <a:ea typeface="Candara" panose="020E0502030303020204" pitchFamily="34" charset="0"/>
                <a:cs typeface="Times New Roman" panose="02020603050405020304" pitchFamily="18" charset="0"/>
              </a:rPr>
              <a:t>. (-</a:t>
            </a:r>
            <a:r>
              <a:rPr lang="en-US" dirty="0" err="1">
                <a:latin typeface="Athelas"/>
                <a:ea typeface="Candara" panose="020E0502030303020204" pitchFamily="34" charset="0"/>
                <a:cs typeface="Times New Roman" panose="02020603050405020304" pitchFamily="18" charset="0"/>
              </a:rPr>
              <a:t>ing</a:t>
            </a:r>
            <a:r>
              <a:rPr lang="en-US" dirty="0">
                <a:latin typeface="Athelas"/>
                <a:ea typeface="Candara" panose="020E0502030303020204" pitchFamily="34" charset="0"/>
                <a:cs typeface="Times New Roman" panose="02020603050405020304" pitchFamily="18" charset="0"/>
              </a:rPr>
              <a:t> verb acting like an adjective)</a:t>
            </a:r>
            <a:endParaRPr lang="en-GB" dirty="0">
              <a:latin typeface="Athelas"/>
              <a:ea typeface="Candara" panose="020E05020303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35</a:t>
            </a:fld>
            <a:endParaRPr lang="en-US"/>
          </a:p>
        </p:txBody>
      </p:sp>
    </p:spTree>
    <p:extLst>
      <p:ext uri="{BB962C8B-B14F-4D97-AF65-F5344CB8AC3E}">
        <p14:creationId xmlns:p14="http://schemas.microsoft.com/office/powerpoint/2010/main" val="3282177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Problematic PREPOSITIONS: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…white blood cells </a:t>
            </a:r>
            <a:r>
              <a:rPr lang="en-US" b="1" dirty="0">
                <a:solidFill>
                  <a:srgbClr val="E36C0A"/>
                </a:solidFill>
                <a:latin typeface="Athelas"/>
                <a:ea typeface="Candara" panose="020E0502030303020204" pitchFamily="34" charset="0"/>
                <a:cs typeface="Times New Roman" panose="02020603050405020304" pitchFamily="18" charset="0"/>
              </a:rPr>
              <a:t>capable ___ recognizing </a:t>
            </a:r>
            <a:r>
              <a:rPr lang="en-US" b="1" dirty="0">
                <a:latin typeface="Athelas"/>
                <a:ea typeface="Candara" panose="020E0502030303020204" pitchFamily="34" charset="0"/>
                <a:cs typeface="Times New Roman" panose="02020603050405020304" pitchFamily="18" charset="0"/>
              </a:rPr>
              <a:t>foreign substances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Kidneys are of </a:t>
            </a:r>
            <a:r>
              <a:rPr lang="en-US" b="1" dirty="0">
                <a:solidFill>
                  <a:srgbClr val="E36C0A"/>
                </a:solidFill>
                <a:latin typeface="Athelas"/>
                <a:ea typeface="Candara" panose="020E0502030303020204" pitchFamily="34" charset="0"/>
                <a:cs typeface="Times New Roman" panose="02020603050405020304" pitchFamily="18" charset="0"/>
              </a:rPr>
              <a:t>critical importance ___ maintaining </a:t>
            </a:r>
            <a:r>
              <a:rPr lang="en-US" b="1" dirty="0">
                <a:latin typeface="Athelas"/>
                <a:ea typeface="Candara" panose="020E0502030303020204" pitchFamily="34" charset="0"/>
                <a:cs typeface="Times New Roman" panose="02020603050405020304" pitchFamily="18" charset="0"/>
              </a:rPr>
              <a:t>homeostasis.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Enlargement of the prostate gland </a:t>
            </a:r>
            <a:r>
              <a:rPr lang="en-US" b="1" dirty="0">
                <a:solidFill>
                  <a:srgbClr val="E36C0A"/>
                </a:solidFill>
                <a:latin typeface="Athelas"/>
                <a:ea typeface="Candara" panose="020E0502030303020204" pitchFamily="34" charset="0"/>
                <a:cs typeface="Times New Roman" panose="02020603050405020304" pitchFamily="18" charset="0"/>
              </a:rPr>
              <a:t>interferes ___ urination</a:t>
            </a:r>
            <a:r>
              <a:rPr lang="en-US" b="1"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Kidney failure may </a:t>
            </a:r>
            <a:r>
              <a:rPr lang="en-US" b="1" dirty="0">
                <a:solidFill>
                  <a:srgbClr val="E36C0A"/>
                </a:solidFill>
                <a:latin typeface="Athelas"/>
                <a:ea typeface="Candara" panose="020E0502030303020204" pitchFamily="34" charset="0"/>
                <a:cs typeface="Times New Roman" panose="02020603050405020304" pitchFamily="18" charset="0"/>
              </a:rPr>
              <a:t>lead __ the need </a:t>
            </a:r>
            <a:r>
              <a:rPr lang="en-US" b="1" dirty="0">
                <a:latin typeface="Athelas"/>
                <a:ea typeface="Candara" panose="020E0502030303020204" pitchFamily="34" charset="0"/>
                <a:cs typeface="Times New Roman" panose="02020603050405020304" pitchFamily="18" charset="0"/>
              </a:rPr>
              <a:t>for a transplant.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Kidney failure may </a:t>
            </a:r>
            <a:r>
              <a:rPr lang="en-US" b="1" dirty="0">
                <a:solidFill>
                  <a:srgbClr val="E36C0A"/>
                </a:solidFill>
                <a:latin typeface="Athelas"/>
                <a:ea typeface="Candara" panose="020E0502030303020204" pitchFamily="34" charset="0"/>
                <a:cs typeface="Times New Roman" panose="02020603050405020304" pitchFamily="18" charset="0"/>
              </a:rPr>
              <a:t>result __ the need </a:t>
            </a:r>
            <a:r>
              <a:rPr lang="en-US" b="1" dirty="0">
                <a:latin typeface="Athelas"/>
                <a:ea typeface="Candara" panose="020E0502030303020204" pitchFamily="34" charset="0"/>
                <a:cs typeface="Times New Roman" panose="02020603050405020304" pitchFamily="18" charset="0"/>
              </a:rPr>
              <a:t>for a transplant.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This tenderness is </a:t>
            </a:r>
            <a:r>
              <a:rPr lang="en-US" b="1" dirty="0">
                <a:solidFill>
                  <a:srgbClr val="E36C0A"/>
                </a:solidFill>
                <a:latin typeface="Athelas"/>
                <a:ea typeface="Candara" panose="020E0502030303020204" pitchFamily="34" charset="0"/>
                <a:cs typeface="Times New Roman" panose="02020603050405020304" pitchFamily="18" charset="0"/>
              </a:rPr>
              <a:t>typical __ breast cancer</a:t>
            </a:r>
            <a:r>
              <a:rPr lang="en-US" b="1"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Women are the most </a:t>
            </a:r>
            <a:r>
              <a:rPr lang="en-US" b="1" dirty="0">
                <a:solidFill>
                  <a:srgbClr val="E36C0A"/>
                </a:solidFill>
                <a:latin typeface="Athelas"/>
                <a:ea typeface="Candara" panose="020E0502030303020204" pitchFamily="34" charset="0"/>
                <a:cs typeface="Times New Roman" panose="02020603050405020304" pitchFamily="18" charset="0"/>
              </a:rPr>
              <a:t>susceptible __ UTIs </a:t>
            </a:r>
            <a:r>
              <a:rPr lang="en-US" b="1" dirty="0">
                <a:latin typeface="Athelas"/>
                <a:ea typeface="Candara" panose="020E0502030303020204" pitchFamily="34" charset="0"/>
                <a:cs typeface="Times New Roman" panose="02020603050405020304" pitchFamily="18" charset="0"/>
              </a:rPr>
              <a:t>but they also </a:t>
            </a:r>
            <a:r>
              <a:rPr lang="en-US" b="1" dirty="0">
                <a:solidFill>
                  <a:srgbClr val="E36C0A"/>
                </a:solidFill>
                <a:latin typeface="Athelas"/>
                <a:ea typeface="Candara" panose="020E0502030303020204" pitchFamily="34" charset="0"/>
                <a:cs typeface="Times New Roman" panose="02020603050405020304" pitchFamily="18" charset="0"/>
              </a:rPr>
              <a:t>can occur in men</a:t>
            </a:r>
            <a:r>
              <a:rPr lang="en-US" b="1"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36</a:t>
            </a:fld>
            <a:endParaRPr lang="en-US"/>
          </a:p>
        </p:txBody>
      </p:sp>
    </p:spTree>
    <p:extLst>
      <p:ext uri="{BB962C8B-B14F-4D97-AF65-F5344CB8AC3E}">
        <p14:creationId xmlns:p14="http://schemas.microsoft.com/office/powerpoint/2010/main" val="253074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PREPOSITIONS: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…white blood cells </a:t>
            </a:r>
            <a:r>
              <a:rPr lang="en-US" b="1" dirty="0">
                <a:solidFill>
                  <a:srgbClr val="E36C0A"/>
                </a:solidFill>
                <a:latin typeface="Athelas"/>
                <a:ea typeface="Candara" panose="020E0502030303020204" pitchFamily="34" charset="0"/>
                <a:cs typeface="Times New Roman" panose="02020603050405020304" pitchFamily="18" charset="0"/>
              </a:rPr>
              <a:t>capable of recognizing </a:t>
            </a:r>
            <a:r>
              <a:rPr lang="en-US" b="1" dirty="0">
                <a:latin typeface="Athelas"/>
                <a:ea typeface="Candara" panose="020E0502030303020204" pitchFamily="34" charset="0"/>
                <a:cs typeface="Times New Roman" panose="02020603050405020304" pitchFamily="18" charset="0"/>
              </a:rPr>
              <a:t>foreign substances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Kidneys are of </a:t>
            </a:r>
            <a:r>
              <a:rPr lang="en-US" b="1" dirty="0">
                <a:solidFill>
                  <a:srgbClr val="E36C0A"/>
                </a:solidFill>
                <a:latin typeface="Athelas"/>
                <a:ea typeface="Candara" panose="020E0502030303020204" pitchFamily="34" charset="0"/>
                <a:cs typeface="Times New Roman" panose="02020603050405020304" pitchFamily="18" charset="0"/>
              </a:rPr>
              <a:t>critical importance in maintaining </a:t>
            </a:r>
            <a:r>
              <a:rPr lang="en-US" b="1" dirty="0">
                <a:latin typeface="Athelas"/>
                <a:ea typeface="Candara" panose="020E0502030303020204" pitchFamily="34" charset="0"/>
                <a:cs typeface="Times New Roman" panose="02020603050405020304" pitchFamily="18" charset="0"/>
              </a:rPr>
              <a:t>homeostasis.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Enlargement of the prostate gland </a:t>
            </a:r>
            <a:r>
              <a:rPr lang="en-US" b="1" dirty="0">
                <a:solidFill>
                  <a:srgbClr val="E36C0A"/>
                </a:solidFill>
                <a:latin typeface="Athelas"/>
                <a:ea typeface="Candara" panose="020E0502030303020204" pitchFamily="34" charset="0"/>
                <a:cs typeface="Times New Roman" panose="02020603050405020304" pitchFamily="18" charset="0"/>
              </a:rPr>
              <a:t>interferes with urination</a:t>
            </a:r>
            <a:r>
              <a:rPr lang="en-US" b="1"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Kidney failure may </a:t>
            </a:r>
            <a:r>
              <a:rPr lang="en-US" b="1" dirty="0">
                <a:solidFill>
                  <a:srgbClr val="E36C0A"/>
                </a:solidFill>
                <a:latin typeface="Athelas"/>
                <a:ea typeface="Candara" panose="020E0502030303020204" pitchFamily="34" charset="0"/>
                <a:cs typeface="Times New Roman" panose="02020603050405020304" pitchFamily="18" charset="0"/>
              </a:rPr>
              <a:t>lead to the need </a:t>
            </a:r>
            <a:r>
              <a:rPr lang="en-US" b="1" dirty="0">
                <a:latin typeface="Athelas"/>
                <a:ea typeface="Candara" panose="020E0502030303020204" pitchFamily="34" charset="0"/>
                <a:cs typeface="Times New Roman" panose="02020603050405020304" pitchFamily="18" charset="0"/>
              </a:rPr>
              <a:t>for a transplant.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Kidney failure may </a:t>
            </a:r>
            <a:r>
              <a:rPr lang="en-US" b="1" dirty="0">
                <a:solidFill>
                  <a:srgbClr val="E36C0A"/>
                </a:solidFill>
                <a:latin typeface="Athelas"/>
                <a:ea typeface="Candara" panose="020E0502030303020204" pitchFamily="34" charset="0"/>
                <a:cs typeface="Times New Roman" panose="02020603050405020304" pitchFamily="18" charset="0"/>
              </a:rPr>
              <a:t>result in the need </a:t>
            </a:r>
            <a:r>
              <a:rPr lang="en-US" b="1" dirty="0">
                <a:latin typeface="Athelas"/>
                <a:ea typeface="Candara" panose="020E0502030303020204" pitchFamily="34" charset="0"/>
                <a:cs typeface="Times New Roman" panose="02020603050405020304" pitchFamily="18" charset="0"/>
              </a:rPr>
              <a:t>for a transplant.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This tenderness is </a:t>
            </a:r>
            <a:r>
              <a:rPr lang="en-US" b="1" dirty="0">
                <a:solidFill>
                  <a:srgbClr val="E36C0A"/>
                </a:solidFill>
                <a:latin typeface="Athelas"/>
                <a:ea typeface="Candara" panose="020E0502030303020204" pitchFamily="34" charset="0"/>
                <a:cs typeface="Times New Roman" panose="02020603050405020304" pitchFamily="18" charset="0"/>
              </a:rPr>
              <a:t>typical of breast cancer</a:t>
            </a:r>
            <a:r>
              <a:rPr lang="en-US" b="1"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Women are the most </a:t>
            </a:r>
            <a:r>
              <a:rPr lang="en-US" b="1" dirty="0">
                <a:solidFill>
                  <a:srgbClr val="E36C0A"/>
                </a:solidFill>
                <a:latin typeface="Athelas"/>
                <a:ea typeface="Candara" panose="020E0502030303020204" pitchFamily="34" charset="0"/>
                <a:cs typeface="Times New Roman" panose="02020603050405020304" pitchFamily="18" charset="0"/>
              </a:rPr>
              <a:t>susceptible to UTIs </a:t>
            </a:r>
            <a:r>
              <a:rPr lang="en-US" b="1" dirty="0">
                <a:latin typeface="Athelas"/>
                <a:ea typeface="Candara" panose="020E0502030303020204" pitchFamily="34" charset="0"/>
                <a:cs typeface="Times New Roman" panose="02020603050405020304" pitchFamily="18" charset="0"/>
              </a:rPr>
              <a:t>but they also </a:t>
            </a:r>
            <a:r>
              <a:rPr lang="en-US" b="1" dirty="0">
                <a:solidFill>
                  <a:srgbClr val="E36C0A"/>
                </a:solidFill>
                <a:latin typeface="Athelas"/>
                <a:ea typeface="Candara" panose="020E0502030303020204" pitchFamily="34" charset="0"/>
                <a:cs typeface="Times New Roman" panose="02020603050405020304" pitchFamily="18" charset="0"/>
              </a:rPr>
              <a:t>can occur in men</a:t>
            </a:r>
            <a:r>
              <a:rPr lang="en-US" b="1"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37</a:t>
            </a:fld>
            <a:endParaRPr lang="en-US"/>
          </a:p>
        </p:txBody>
      </p:sp>
    </p:spTree>
    <p:extLst>
      <p:ext uri="{BB962C8B-B14F-4D97-AF65-F5344CB8AC3E}">
        <p14:creationId xmlns:p14="http://schemas.microsoft.com/office/powerpoint/2010/main" val="3078123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LIKELIHOOD:</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Someone with a genetic predisposition to diabetes </a:t>
            </a:r>
            <a:r>
              <a:rPr lang="en-US" b="1" dirty="0">
                <a:solidFill>
                  <a:srgbClr val="E36C0A"/>
                </a:solidFill>
                <a:latin typeface="Athelas"/>
                <a:ea typeface="Candara" panose="020E0502030303020204" pitchFamily="34" charset="0"/>
                <a:cs typeface="Times New Roman" panose="02020603050405020304" pitchFamily="18" charset="0"/>
              </a:rPr>
              <a:t>is likely __ develop diabetes.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Heavy smokers </a:t>
            </a:r>
            <a:r>
              <a:rPr lang="en-US" b="1" dirty="0">
                <a:solidFill>
                  <a:srgbClr val="E36C0A"/>
                </a:solidFill>
                <a:latin typeface="Athelas"/>
                <a:ea typeface="Candara" panose="020E0502030303020204" pitchFamily="34" charset="0"/>
                <a:cs typeface="Times New Roman" panose="02020603050405020304" pitchFamily="18" charset="0"/>
              </a:rPr>
              <a:t>are likely __ get </a:t>
            </a:r>
            <a:r>
              <a:rPr lang="en-US" b="1" dirty="0">
                <a:latin typeface="Athelas"/>
                <a:ea typeface="Candara" panose="020E0502030303020204" pitchFamily="34" charset="0"/>
                <a:cs typeface="Times New Roman" panose="02020603050405020304" pitchFamily="18" charset="0"/>
              </a:rPr>
              <a:t>throat cancer.</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(likely + </a:t>
            </a:r>
            <a:r>
              <a:rPr lang="en-US" i="1" dirty="0">
                <a:latin typeface="Athelas"/>
                <a:ea typeface="Candara" panose="020E0502030303020204" pitchFamily="34" charset="0"/>
                <a:cs typeface="Times New Roman" panose="02020603050405020304" pitchFamily="18" charset="0"/>
              </a:rPr>
              <a:t>infinitive)</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buNone/>
            </a:pP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Older women are the most </a:t>
            </a:r>
            <a:r>
              <a:rPr lang="en-US" b="1" dirty="0">
                <a:solidFill>
                  <a:srgbClr val="E36C0A"/>
                </a:solidFill>
                <a:latin typeface="Athelas"/>
                <a:ea typeface="Candara" panose="020E0502030303020204" pitchFamily="34" charset="0"/>
                <a:cs typeface="Times New Roman" panose="02020603050405020304" pitchFamily="18" charset="0"/>
              </a:rPr>
              <a:t>prone __ urinary incontinence.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Someone with a tendency to become nervous </a:t>
            </a:r>
            <a:r>
              <a:rPr lang="en-US" b="1" dirty="0">
                <a:solidFill>
                  <a:srgbClr val="E36C0A"/>
                </a:solidFill>
                <a:latin typeface="Athelas"/>
                <a:ea typeface="Candara" panose="020E0502030303020204" pitchFamily="34" charset="0"/>
                <a:cs typeface="Times New Roman" panose="02020603050405020304" pitchFamily="18" charset="0"/>
              </a:rPr>
              <a:t>is</a:t>
            </a:r>
            <a:r>
              <a:rPr lang="en-US" b="1" dirty="0">
                <a:latin typeface="Athelas"/>
                <a:ea typeface="Candara" panose="020E0502030303020204" pitchFamily="34" charset="0"/>
                <a:cs typeface="Times New Roman" panose="02020603050405020304" pitchFamily="18" charset="0"/>
              </a:rPr>
              <a:t> </a:t>
            </a:r>
            <a:r>
              <a:rPr lang="en-US" b="1" dirty="0">
                <a:solidFill>
                  <a:srgbClr val="E36C0A"/>
                </a:solidFill>
                <a:latin typeface="Athelas"/>
                <a:ea typeface="Candara" panose="020E0502030303020204" pitchFamily="34" charset="0"/>
                <a:cs typeface="Times New Roman" panose="02020603050405020304" pitchFamily="18" charset="0"/>
              </a:rPr>
              <a:t>prone __ nervousness.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People in my family </a:t>
            </a:r>
            <a:r>
              <a:rPr lang="en-US" b="1" dirty="0">
                <a:solidFill>
                  <a:srgbClr val="E36C0A"/>
                </a:solidFill>
                <a:latin typeface="Athelas"/>
                <a:ea typeface="Candara" panose="020E0502030303020204" pitchFamily="34" charset="0"/>
                <a:cs typeface="Times New Roman" panose="02020603050405020304" pitchFamily="18" charset="0"/>
              </a:rPr>
              <a:t>are prone to _____ (overeat).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(prone + to + </a:t>
            </a:r>
            <a:r>
              <a:rPr lang="en-US" i="1" dirty="0">
                <a:latin typeface="Athelas"/>
                <a:ea typeface="Candara" panose="020E0502030303020204" pitchFamily="34" charset="0"/>
                <a:cs typeface="Times New Roman" panose="02020603050405020304" pitchFamily="18" charset="0"/>
              </a:rPr>
              <a:t>noun / V-</a:t>
            </a:r>
            <a:r>
              <a:rPr lang="en-US" i="1" dirty="0" err="1">
                <a:latin typeface="Athelas"/>
                <a:ea typeface="Candara" panose="020E0502030303020204" pitchFamily="34" charset="0"/>
                <a:cs typeface="Times New Roman" panose="02020603050405020304" pitchFamily="18" charset="0"/>
              </a:rPr>
              <a:t>ing</a:t>
            </a:r>
            <a:r>
              <a:rPr lang="en-US"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38</a:t>
            </a:fld>
            <a:endParaRPr lang="en-US"/>
          </a:p>
        </p:txBody>
      </p:sp>
    </p:spTree>
    <p:extLst>
      <p:ext uri="{BB962C8B-B14F-4D97-AF65-F5344CB8AC3E}">
        <p14:creationId xmlns:p14="http://schemas.microsoft.com/office/powerpoint/2010/main" val="99172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LIKELIHOOD:</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Someone with a genetic predisposition to diabetes </a:t>
            </a:r>
            <a:r>
              <a:rPr lang="en-US" b="1" dirty="0">
                <a:solidFill>
                  <a:srgbClr val="E36C0A"/>
                </a:solidFill>
                <a:latin typeface="Athelas"/>
                <a:ea typeface="Candara" panose="020E0502030303020204" pitchFamily="34" charset="0"/>
                <a:cs typeface="Times New Roman" panose="02020603050405020304" pitchFamily="18" charset="0"/>
              </a:rPr>
              <a:t>is likely to develop diabetes.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Heavy smokers </a:t>
            </a:r>
            <a:r>
              <a:rPr lang="en-US" b="1" dirty="0">
                <a:solidFill>
                  <a:srgbClr val="E36C0A"/>
                </a:solidFill>
                <a:latin typeface="Athelas"/>
                <a:ea typeface="Candara" panose="020E0502030303020204" pitchFamily="34" charset="0"/>
                <a:cs typeface="Times New Roman" panose="02020603050405020304" pitchFamily="18" charset="0"/>
              </a:rPr>
              <a:t>are likely to get </a:t>
            </a:r>
            <a:r>
              <a:rPr lang="en-US" b="1" dirty="0">
                <a:latin typeface="Athelas"/>
                <a:ea typeface="Candara" panose="020E0502030303020204" pitchFamily="34" charset="0"/>
                <a:cs typeface="Times New Roman" panose="02020603050405020304" pitchFamily="18" charset="0"/>
              </a:rPr>
              <a:t>throat cancer.</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(likely + </a:t>
            </a:r>
            <a:r>
              <a:rPr lang="en-US" i="1" dirty="0">
                <a:latin typeface="Athelas"/>
                <a:ea typeface="Candara" panose="020E0502030303020204" pitchFamily="34" charset="0"/>
                <a:cs typeface="Times New Roman" panose="02020603050405020304" pitchFamily="18" charset="0"/>
              </a:rPr>
              <a:t>infinitive)</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buNone/>
            </a:pP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Older women are the most </a:t>
            </a:r>
            <a:r>
              <a:rPr lang="en-US" b="1" dirty="0">
                <a:solidFill>
                  <a:srgbClr val="E36C0A"/>
                </a:solidFill>
                <a:latin typeface="Athelas"/>
                <a:ea typeface="Candara" panose="020E0502030303020204" pitchFamily="34" charset="0"/>
                <a:cs typeface="Times New Roman" panose="02020603050405020304" pitchFamily="18" charset="0"/>
              </a:rPr>
              <a:t>prone to urinary incontinence.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Someone with a tendency to become nervous </a:t>
            </a:r>
            <a:r>
              <a:rPr lang="en-US" b="1" dirty="0">
                <a:solidFill>
                  <a:srgbClr val="E36C0A"/>
                </a:solidFill>
                <a:latin typeface="Athelas"/>
                <a:ea typeface="Candara" panose="020E0502030303020204" pitchFamily="34" charset="0"/>
                <a:cs typeface="Times New Roman" panose="02020603050405020304" pitchFamily="18" charset="0"/>
              </a:rPr>
              <a:t>is</a:t>
            </a:r>
            <a:r>
              <a:rPr lang="en-US" b="1" dirty="0">
                <a:latin typeface="Athelas"/>
                <a:ea typeface="Candara" panose="020E0502030303020204" pitchFamily="34" charset="0"/>
                <a:cs typeface="Times New Roman" panose="02020603050405020304" pitchFamily="18" charset="0"/>
              </a:rPr>
              <a:t> </a:t>
            </a:r>
            <a:r>
              <a:rPr lang="en-US" b="1" dirty="0">
                <a:solidFill>
                  <a:srgbClr val="E36C0A"/>
                </a:solidFill>
                <a:latin typeface="Athelas"/>
                <a:ea typeface="Candara" panose="020E0502030303020204" pitchFamily="34" charset="0"/>
                <a:cs typeface="Times New Roman" panose="02020603050405020304" pitchFamily="18" charset="0"/>
              </a:rPr>
              <a:t>prone to nervousness.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People in my family </a:t>
            </a:r>
            <a:r>
              <a:rPr lang="en-US" b="1" dirty="0">
                <a:solidFill>
                  <a:srgbClr val="E36C0A"/>
                </a:solidFill>
                <a:latin typeface="Athelas"/>
                <a:ea typeface="Candara" panose="020E0502030303020204" pitchFamily="34" charset="0"/>
                <a:cs typeface="Times New Roman" panose="02020603050405020304" pitchFamily="18" charset="0"/>
              </a:rPr>
              <a:t>are prone to overeating.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buNone/>
            </a:pPr>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39</a:t>
            </a:fld>
            <a:endParaRPr lang="en-US"/>
          </a:p>
        </p:txBody>
      </p:sp>
    </p:spTree>
    <p:extLst>
      <p:ext uri="{BB962C8B-B14F-4D97-AF65-F5344CB8AC3E}">
        <p14:creationId xmlns:p14="http://schemas.microsoft.com/office/powerpoint/2010/main" val="2063720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course</a:t>
            </a:r>
          </a:p>
        </p:txBody>
      </p:sp>
      <p:sp>
        <p:nvSpPr>
          <p:cNvPr id="3" name="Content Placeholder 2"/>
          <p:cNvSpPr>
            <a:spLocks noGrp="1"/>
          </p:cNvSpPr>
          <p:nvPr>
            <p:ph idx="1"/>
          </p:nvPr>
        </p:nvSpPr>
        <p:spPr/>
        <p:txBody>
          <a:bodyPr>
            <a:normAutofit/>
          </a:bodyPr>
          <a:lstStyle/>
          <a:p>
            <a:r>
              <a:rPr lang="en-US" dirty="0"/>
              <a:t>Natural communication in English related to sports</a:t>
            </a:r>
          </a:p>
          <a:p>
            <a:r>
              <a:rPr lang="en-GB" dirty="0"/>
              <a:t>Simplified but highly informative language</a:t>
            </a:r>
            <a:endParaRPr lang="en-US" dirty="0"/>
          </a:p>
          <a:p>
            <a:r>
              <a:rPr lang="en-US" dirty="0"/>
              <a:t>English in sports as a form of ESP, different from teaching sports in English.</a:t>
            </a:r>
          </a:p>
          <a:p>
            <a:r>
              <a:rPr lang="en-US" dirty="0"/>
              <a:t>Interactive Syllabus</a:t>
            </a:r>
          </a:p>
          <a:p>
            <a:pPr lvl="1"/>
            <a:r>
              <a:rPr lang="en-US" dirty="0"/>
              <a:t>Listening </a:t>
            </a:r>
          </a:p>
          <a:p>
            <a:pPr lvl="1"/>
            <a:r>
              <a:rPr lang="en-US" dirty="0"/>
              <a:t>Answer keys to activities</a:t>
            </a:r>
          </a:p>
          <a:p>
            <a:pPr lvl="1"/>
            <a:r>
              <a:rPr lang="en-US" dirty="0"/>
              <a:t>Videos </a:t>
            </a:r>
          </a:p>
          <a:p>
            <a:endParaRPr lang="en-US" dirty="0"/>
          </a:p>
        </p:txBody>
      </p:sp>
    </p:spTree>
    <p:extLst>
      <p:ext uri="{BB962C8B-B14F-4D97-AF65-F5344CB8AC3E}">
        <p14:creationId xmlns:p14="http://schemas.microsoft.com/office/powerpoint/2010/main" val="339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85000" lnSpcReduction="10000"/>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CONDITIONALS: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Under normal conditions, if you </a:t>
            </a:r>
            <a:r>
              <a:rPr lang="en-US" b="1" dirty="0">
                <a:solidFill>
                  <a:srgbClr val="E36C0A"/>
                </a:solidFill>
                <a:latin typeface="Athelas"/>
                <a:ea typeface="Candara" panose="020E0502030303020204" pitchFamily="34" charset="0"/>
                <a:cs typeface="Times New Roman" panose="02020603050405020304" pitchFamily="18" charset="0"/>
              </a:rPr>
              <a:t>heat</a:t>
            </a:r>
            <a:r>
              <a:rPr lang="en-US" b="1" dirty="0">
                <a:latin typeface="Athelas"/>
                <a:ea typeface="Candara" panose="020E0502030303020204" pitchFamily="34" charset="0"/>
                <a:cs typeface="Times New Roman" panose="02020603050405020304" pitchFamily="18" charset="0"/>
              </a:rPr>
              <a:t> water to 100°C, it </a:t>
            </a:r>
            <a:r>
              <a:rPr lang="en-US" b="1" dirty="0">
                <a:solidFill>
                  <a:srgbClr val="E36C0A"/>
                </a:solidFill>
                <a:latin typeface="Athelas"/>
                <a:ea typeface="Candara" panose="020E0502030303020204" pitchFamily="34" charset="0"/>
                <a:cs typeface="Times New Roman" panose="02020603050405020304" pitchFamily="18" charset="0"/>
              </a:rPr>
              <a:t>boils</a:t>
            </a:r>
            <a:r>
              <a:rPr lang="en-US" b="1"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(Zero conditional, general truth)</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OR</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Under normal conditions, if you </a:t>
            </a:r>
            <a:r>
              <a:rPr lang="en-US" b="1" dirty="0">
                <a:solidFill>
                  <a:srgbClr val="E36C0A"/>
                </a:solidFill>
                <a:latin typeface="Athelas"/>
                <a:ea typeface="Candara" panose="020E0502030303020204" pitchFamily="34" charset="0"/>
                <a:cs typeface="Times New Roman" panose="02020603050405020304" pitchFamily="18" charset="0"/>
              </a:rPr>
              <a:t>heat</a:t>
            </a:r>
            <a:r>
              <a:rPr lang="en-US" b="1" dirty="0">
                <a:latin typeface="Athelas"/>
                <a:ea typeface="Candara" panose="020E0502030303020204" pitchFamily="34" charset="0"/>
                <a:cs typeface="Times New Roman" panose="02020603050405020304" pitchFamily="18" charset="0"/>
              </a:rPr>
              <a:t> water to 100°C, it </a:t>
            </a:r>
            <a:r>
              <a:rPr lang="en-US" b="1" dirty="0">
                <a:solidFill>
                  <a:srgbClr val="E36C0A"/>
                </a:solidFill>
                <a:latin typeface="Athelas"/>
                <a:ea typeface="Candara" panose="020E0502030303020204" pitchFamily="34" charset="0"/>
                <a:cs typeface="Times New Roman" panose="02020603050405020304" pitchFamily="18" charset="0"/>
              </a:rPr>
              <a:t>will boil</a:t>
            </a:r>
            <a:r>
              <a:rPr lang="en-US" b="1"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(1</a:t>
            </a:r>
            <a:r>
              <a:rPr lang="en-US" baseline="30000" dirty="0">
                <a:latin typeface="Athelas"/>
                <a:ea typeface="Candara" panose="020E0502030303020204" pitchFamily="34" charset="0"/>
                <a:cs typeface="Times New Roman" panose="02020603050405020304" pitchFamily="18" charset="0"/>
              </a:rPr>
              <a:t>st</a:t>
            </a:r>
            <a:r>
              <a:rPr lang="en-US" dirty="0">
                <a:latin typeface="Athelas"/>
                <a:ea typeface="Candara" panose="020E0502030303020204" pitchFamily="34" charset="0"/>
                <a:cs typeface="Times New Roman" panose="02020603050405020304" pitchFamily="18" charset="0"/>
              </a:rPr>
              <a:t> conditional, common event)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If the patient </a:t>
            </a:r>
            <a:r>
              <a:rPr lang="en-US" b="1" dirty="0">
                <a:solidFill>
                  <a:srgbClr val="E36C0A"/>
                </a:solidFill>
                <a:latin typeface="Athelas"/>
                <a:ea typeface="Candara" panose="020E0502030303020204" pitchFamily="34" charset="0"/>
                <a:cs typeface="Times New Roman" panose="02020603050405020304" pitchFamily="18" charset="0"/>
              </a:rPr>
              <a:t>survives</a:t>
            </a:r>
            <a:r>
              <a:rPr lang="en-US" b="1" dirty="0">
                <a:latin typeface="Athelas"/>
                <a:ea typeface="Candara" panose="020E0502030303020204" pitchFamily="34" charset="0"/>
                <a:cs typeface="Times New Roman" panose="02020603050405020304" pitchFamily="18" charset="0"/>
              </a:rPr>
              <a:t>, it </a:t>
            </a:r>
            <a:r>
              <a:rPr lang="en-US" b="1" dirty="0">
                <a:solidFill>
                  <a:srgbClr val="E36C0A"/>
                </a:solidFill>
                <a:latin typeface="Athelas"/>
                <a:ea typeface="Candara" panose="020E0502030303020204" pitchFamily="34" charset="0"/>
                <a:cs typeface="Times New Roman" panose="02020603050405020304" pitchFamily="18" charset="0"/>
              </a:rPr>
              <a:t>will</a:t>
            </a:r>
            <a:r>
              <a:rPr lang="en-US" b="1" dirty="0">
                <a:latin typeface="Athelas"/>
                <a:ea typeface="Candara" panose="020E0502030303020204" pitchFamily="34" charset="0"/>
                <a:cs typeface="Times New Roman" panose="02020603050405020304" pitchFamily="18" charset="0"/>
              </a:rPr>
              <a:t> be a miracle.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(1</a:t>
            </a:r>
            <a:r>
              <a:rPr lang="en-US" baseline="30000" dirty="0">
                <a:latin typeface="Athelas"/>
                <a:ea typeface="Candara" panose="020E0502030303020204" pitchFamily="34" charset="0"/>
                <a:cs typeface="Times New Roman" panose="02020603050405020304" pitchFamily="18" charset="0"/>
              </a:rPr>
              <a:t>st</a:t>
            </a:r>
            <a:r>
              <a:rPr lang="en-US" dirty="0">
                <a:latin typeface="Athelas"/>
                <a:ea typeface="Candara" panose="020E0502030303020204" pitchFamily="34" charset="0"/>
                <a:cs typeface="Times New Roman" panose="02020603050405020304" pitchFamily="18" charset="0"/>
              </a:rPr>
              <a:t> conditional, possible event in the future (but the context tells us it is unlikely))</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OR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If the patient </a:t>
            </a:r>
            <a:r>
              <a:rPr lang="en-US" b="1" dirty="0">
                <a:solidFill>
                  <a:srgbClr val="E36C0A"/>
                </a:solidFill>
                <a:latin typeface="Athelas"/>
                <a:ea typeface="Candara" panose="020E0502030303020204" pitchFamily="34" charset="0"/>
                <a:cs typeface="Times New Roman" panose="02020603050405020304" pitchFamily="18" charset="0"/>
              </a:rPr>
              <a:t>survived</a:t>
            </a:r>
            <a:r>
              <a:rPr lang="en-US" b="1" dirty="0">
                <a:latin typeface="Athelas"/>
                <a:ea typeface="Candara" panose="020E0502030303020204" pitchFamily="34" charset="0"/>
                <a:cs typeface="Times New Roman" panose="02020603050405020304" pitchFamily="18" charset="0"/>
              </a:rPr>
              <a:t>, it </a:t>
            </a:r>
            <a:r>
              <a:rPr lang="en-US" b="1" dirty="0">
                <a:solidFill>
                  <a:srgbClr val="E36C0A"/>
                </a:solidFill>
                <a:latin typeface="Athelas"/>
                <a:ea typeface="Candara" panose="020E0502030303020204" pitchFamily="34" charset="0"/>
                <a:cs typeface="Times New Roman" panose="02020603050405020304" pitchFamily="18" charset="0"/>
              </a:rPr>
              <a:t>___</a:t>
            </a:r>
            <a:r>
              <a:rPr lang="en-US" b="1" dirty="0">
                <a:latin typeface="Athelas"/>
                <a:ea typeface="Candara" panose="020E0502030303020204" pitchFamily="34" charset="0"/>
                <a:cs typeface="Times New Roman" panose="02020603050405020304" pitchFamily="18" charset="0"/>
              </a:rPr>
              <a:t> be a miracle.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(2</a:t>
            </a:r>
            <a:r>
              <a:rPr lang="en-US" baseline="30000" dirty="0">
                <a:latin typeface="Athelas"/>
                <a:ea typeface="Candara" panose="020E0502030303020204" pitchFamily="34" charset="0"/>
                <a:cs typeface="Times New Roman" panose="02020603050405020304" pitchFamily="18" charset="0"/>
              </a:rPr>
              <a:t>nd</a:t>
            </a:r>
            <a:r>
              <a:rPr lang="en-US" dirty="0">
                <a:latin typeface="Athelas"/>
                <a:ea typeface="Candara" panose="020E0502030303020204" pitchFamily="34" charset="0"/>
                <a:cs typeface="Times New Roman" panose="02020603050405020304" pitchFamily="18" charset="0"/>
              </a:rPr>
              <a:t> conditional, hypothetical event in the future (and here the grammar suggests it is unlikely))</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If I </a:t>
            </a:r>
            <a:r>
              <a:rPr lang="en-US" b="1" dirty="0">
                <a:solidFill>
                  <a:srgbClr val="E36C0A"/>
                </a:solidFill>
                <a:latin typeface="Athelas"/>
                <a:ea typeface="Candara" panose="020E0502030303020204" pitchFamily="34" charset="0"/>
                <a:cs typeface="Times New Roman" panose="02020603050405020304" pitchFamily="18" charset="0"/>
              </a:rPr>
              <a:t>had consulted </a:t>
            </a:r>
            <a:r>
              <a:rPr lang="en-US" b="1" dirty="0">
                <a:latin typeface="Athelas"/>
                <a:ea typeface="Candara" panose="020E0502030303020204" pitchFamily="34" charset="0"/>
                <a:cs typeface="Times New Roman" panose="02020603050405020304" pitchFamily="18" charset="0"/>
              </a:rPr>
              <a:t>a specialist in time, I </a:t>
            </a:r>
            <a:r>
              <a:rPr lang="en-US" b="1" dirty="0">
                <a:solidFill>
                  <a:srgbClr val="E36C0A"/>
                </a:solidFill>
                <a:latin typeface="Athelas"/>
                <a:ea typeface="Candara" panose="020E0502030303020204" pitchFamily="34" charset="0"/>
                <a:cs typeface="Times New Roman" panose="02020603050405020304" pitchFamily="18" charset="0"/>
              </a:rPr>
              <a:t>would not ___ </a:t>
            </a:r>
            <a:r>
              <a:rPr lang="en-US" b="1" dirty="0">
                <a:latin typeface="Athelas"/>
                <a:ea typeface="Candara" panose="020E0502030303020204" pitchFamily="34" charset="0"/>
                <a:cs typeface="Times New Roman" panose="02020603050405020304" pitchFamily="18" charset="0"/>
              </a:rPr>
              <a:t>an urgent transplant.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(3</a:t>
            </a:r>
            <a:r>
              <a:rPr lang="en-US" baseline="30000" dirty="0">
                <a:latin typeface="Athelas"/>
                <a:ea typeface="Candara" panose="020E0502030303020204" pitchFamily="34" charset="0"/>
                <a:cs typeface="Times New Roman" panose="02020603050405020304" pitchFamily="18" charset="0"/>
              </a:rPr>
              <a:t>rd</a:t>
            </a:r>
            <a:r>
              <a:rPr lang="en-US" dirty="0">
                <a:latin typeface="Athelas"/>
                <a:ea typeface="Candara" panose="020E0502030303020204" pitchFamily="34" charset="0"/>
                <a:cs typeface="Times New Roman" panose="02020603050405020304" pitchFamily="18" charset="0"/>
              </a:rPr>
              <a:t> conditional, hypothetical event and hypothetical outcome, both in the past)</a:t>
            </a:r>
            <a:endParaRPr lang="en-GB" dirty="0">
              <a:latin typeface="Athelas"/>
              <a:ea typeface="Candara" panose="020E050203030302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E1367BC-B0F2-4E96-9D27-68A66F7A610C}" type="slidenum">
              <a:rPr lang="en-US" smtClean="0"/>
              <a:t>40</a:t>
            </a:fld>
            <a:endParaRPr lang="en-US"/>
          </a:p>
        </p:txBody>
      </p:sp>
    </p:spTree>
    <p:extLst>
      <p:ext uri="{BB962C8B-B14F-4D97-AF65-F5344CB8AC3E}">
        <p14:creationId xmlns:p14="http://schemas.microsoft.com/office/powerpoint/2010/main" val="9362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85000" lnSpcReduction="20000"/>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CONDITIONALS: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Under normal conditions, if you </a:t>
            </a:r>
            <a:r>
              <a:rPr lang="en-US" b="1" dirty="0">
                <a:solidFill>
                  <a:srgbClr val="E36C0A"/>
                </a:solidFill>
                <a:latin typeface="Athelas"/>
                <a:ea typeface="Candara" panose="020E0502030303020204" pitchFamily="34" charset="0"/>
                <a:cs typeface="Times New Roman" panose="02020603050405020304" pitchFamily="18" charset="0"/>
              </a:rPr>
              <a:t>heat</a:t>
            </a:r>
            <a:r>
              <a:rPr lang="en-US" b="1" dirty="0">
                <a:latin typeface="Athelas"/>
                <a:ea typeface="Candara" panose="020E0502030303020204" pitchFamily="34" charset="0"/>
                <a:cs typeface="Times New Roman" panose="02020603050405020304" pitchFamily="18" charset="0"/>
              </a:rPr>
              <a:t> water to 100°C, it </a:t>
            </a:r>
            <a:r>
              <a:rPr lang="en-US" b="1" dirty="0">
                <a:solidFill>
                  <a:srgbClr val="E36C0A"/>
                </a:solidFill>
                <a:latin typeface="Athelas"/>
                <a:ea typeface="Candara" panose="020E0502030303020204" pitchFamily="34" charset="0"/>
                <a:cs typeface="Times New Roman" panose="02020603050405020304" pitchFamily="18" charset="0"/>
              </a:rPr>
              <a:t>boils</a:t>
            </a:r>
            <a:r>
              <a:rPr lang="en-US" b="1"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(Zero conditional, general truth)</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OR</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Under normal conditions, if you </a:t>
            </a:r>
            <a:r>
              <a:rPr lang="en-US" b="1" dirty="0">
                <a:solidFill>
                  <a:srgbClr val="E36C0A"/>
                </a:solidFill>
                <a:latin typeface="Athelas"/>
                <a:ea typeface="Candara" panose="020E0502030303020204" pitchFamily="34" charset="0"/>
                <a:cs typeface="Times New Roman" panose="02020603050405020304" pitchFamily="18" charset="0"/>
              </a:rPr>
              <a:t>heat</a:t>
            </a:r>
            <a:r>
              <a:rPr lang="en-US" b="1" dirty="0">
                <a:latin typeface="Athelas"/>
                <a:ea typeface="Candara" panose="020E0502030303020204" pitchFamily="34" charset="0"/>
                <a:cs typeface="Times New Roman" panose="02020603050405020304" pitchFamily="18" charset="0"/>
              </a:rPr>
              <a:t> water to 100°C, it </a:t>
            </a:r>
            <a:r>
              <a:rPr lang="en-US" b="1" dirty="0">
                <a:solidFill>
                  <a:srgbClr val="E36C0A"/>
                </a:solidFill>
                <a:latin typeface="Athelas"/>
                <a:ea typeface="Candara" panose="020E0502030303020204" pitchFamily="34" charset="0"/>
                <a:cs typeface="Times New Roman" panose="02020603050405020304" pitchFamily="18" charset="0"/>
              </a:rPr>
              <a:t>will boil</a:t>
            </a:r>
            <a:r>
              <a:rPr lang="en-US" b="1"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(1</a:t>
            </a:r>
            <a:r>
              <a:rPr lang="en-US" baseline="30000" dirty="0">
                <a:latin typeface="Athelas"/>
                <a:ea typeface="Candara" panose="020E0502030303020204" pitchFamily="34" charset="0"/>
                <a:cs typeface="Times New Roman" panose="02020603050405020304" pitchFamily="18" charset="0"/>
              </a:rPr>
              <a:t>st</a:t>
            </a:r>
            <a:r>
              <a:rPr lang="en-US" dirty="0">
                <a:latin typeface="Athelas"/>
                <a:ea typeface="Candara" panose="020E0502030303020204" pitchFamily="34" charset="0"/>
                <a:cs typeface="Times New Roman" panose="02020603050405020304" pitchFamily="18" charset="0"/>
              </a:rPr>
              <a:t> conditional, common event)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If the patient </a:t>
            </a:r>
            <a:r>
              <a:rPr lang="en-US" b="1" dirty="0">
                <a:solidFill>
                  <a:srgbClr val="E36C0A"/>
                </a:solidFill>
                <a:latin typeface="Athelas"/>
                <a:ea typeface="Candara" panose="020E0502030303020204" pitchFamily="34" charset="0"/>
                <a:cs typeface="Times New Roman" panose="02020603050405020304" pitchFamily="18" charset="0"/>
              </a:rPr>
              <a:t>survives</a:t>
            </a:r>
            <a:r>
              <a:rPr lang="en-US" b="1" dirty="0">
                <a:latin typeface="Athelas"/>
                <a:ea typeface="Candara" panose="020E0502030303020204" pitchFamily="34" charset="0"/>
                <a:cs typeface="Times New Roman" panose="02020603050405020304" pitchFamily="18" charset="0"/>
              </a:rPr>
              <a:t>, it </a:t>
            </a:r>
            <a:r>
              <a:rPr lang="en-US" b="1" dirty="0">
                <a:solidFill>
                  <a:srgbClr val="E36C0A"/>
                </a:solidFill>
                <a:latin typeface="Athelas"/>
                <a:ea typeface="Candara" panose="020E0502030303020204" pitchFamily="34" charset="0"/>
                <a:cs typeface="Times New Roman" panose="02020603050405020304" pitchFamily="18" charset="0"/>
              </a:rPr>
              <a:t>will</a:t>
            </a:r>
            <a:r>
              <a:rPr lang="en-US" b="1" dirty="0">
                <a:latin typeface="Athelas"/>
                <a:ea typeface="Candara" panose="020E0502030303020204" pitchFamily="34" charset="0"/>
                <a:cs typeface="Times New Roman" panose="02020603050405020304" pitchFamily="18" charset="0"/>
              </a:rPr>
              <a:t> be a miracle.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(1</a:t>
            </a:r>
            <a:r>
              <a:rPr lang="en-US" baseline="30000" dirty="0">
                <a:latin typeface="Athelas"/>
                <a:ea typeface="Candara" panose="020E0502030303020204" pitchFamily="34" charset="0"/>
                <a:cs typeface="Times New Roman" panose="02020603050405020304" pitchFamily="18" charset="0"/>
              </a:rPr>
              <a:t>st</a:t>
            </a:r>
            <a:r>
              <a:rPr lang="en-US" dirty="0">
                <a:latin typeface="Athelas"/>
                <a:ea typeface="Candara" panose="020E0502030303020204" pitchFamily="34" charset="0"/>
                <a:cs typeface="Times New Roman" panose="02020603050405020304" pitchFamily="18" charset="0"/>
              </a:rPr>
              <a:t> conditional, possible event in the future (but the context tells us it is unlikely))</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OR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If the patient </a:t>
            </a:r>
            <a:r>
              <a:rPr lang="en-US" b="1" dirty="0">
                <a:solidFill>
                  <a:srgbClr val="E36C0A"/>
                </a:solidFill>
                <a:latin typeface="Athelas"/>
                <a:ea typeface="Candara" panose="020E0502030303020204" pitchFamily="34" charset="0"/>
                <a:cs typeface="Times New Roman" panose="02020603050405020304" pitchFamily="18" charset="0"/>
              </a:rPr>
              <a:t>survived</a:t>
            </a:r>
            <a:r>
              <a:rPr lang="en-US" b="1" dirty="0">
                <a:latin typeface="Athelas"/>
                <a:ea typeface="Candara" panose="020E0502030303020204" pitchFamily="34" charset="0"/>
                <a:cs typeface="Times New Roman" panose="02020603050405020304" pitchFamily="18" charset="0"/>
              </a:rPr>
              <a:t>, it </a:t>
            </a:r>
            <a:r>
              <a:rPr lang="en-US" b="1" dirty="0">
                <a:solidFill>
                  <a:srgbClr val="E36C0A"/>
                </a:solidFill>
                <a:latin typeface="Athelas"/>
                <a:ea typeface="Candara" panose="020E0502030303020204" pitchFamily="34" charset="0"/>
                <a:cs typeface="Times New Roman" panose="02020603050405020304" pitchFamily="18" charset="0"/>
              </a:rPr>
              <a:t>would</a:t>
            </a:r>
            <a:r>
              <a:rPr lang="en-US" b="1" dirty="0">
                <a:latin typeface="Athelas"/>
                <a:ea typeface="Candara" panose="020E0502030303020204" pitchFamily="34" charset="0"/>
                <a:cs typeface="Times New Roman" panose="02020603050405020304" pitchFamily="18" charset="0"/>
              </a:rPr>
              <a:t> be a miracle.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(2</a:t>
            </a:r>
            <a:r>
              <a:rPr lang="en-US" baseline="30000" dirty="0">
                <a:latin typeface="Athelas"/>
                <a:ea typeface="Candara" panose="020E0502030303020204" pitchFamily="34" charset="0"/>
                <a:cs typeface="Times New Roman" panose="02020603050405020304" pitchFamily="18" charset="0"/>
              </a:rPr>
              <a:t>nd</a:t>
            </a:r>
            <a:r>
              <a:rPr lang="en-US" dirty="0">
                <a:latin typeface="Athelas"/>
                <a:ea typeface="Candara" panose="020E0502030303020204" pitchFamily="34" charset="0"/>
                <a:cs typeface="Times New Roman" panose="02020603050405020304" pitchFamily="18" charset="0"/>
              </a:rPr>
              <a:t> conditional, hypothetical event in the future (and here the grammar suggests it is unlikely))</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If I </a:t>
            </a:r>
            <a:r>
              <a:rPr lang="en-US" b="1" dirty="0">
                <a:solidFill>
                  <a:srgbClr val="E36C0A"/>
                </a:solidFill>
                <a:latin typeface="Athelas"/>
                <a:ea typeface="Candara" panose="020E0502030303020204" pitchFamily="34" charset="0"/>
                <a:cs typeface="Times New Roman" panose="02020603050405020304" pitchFamily="18" charset="0"/>
              </a:rPr>
              <a:t>had consulted </a:t>
            </a:r>
            <a:r>
              <a:rPr lang="en-US" b="1" dirty="0">
                <a:latin typeface="Athelas"/>
                <a:ea typeface="Candara" panose="020E0502030303020204" pitchFamily="34" charset="0"/>
                <a:cs typeface="Times New Roman" panose="02020603050405020304" pitchFamily="18" charset="0"/>
              </a:rPr>
              <a:t>a specialist in time, I </a:t>
            </a:r>
            <a:r>
              <a:rPr lang="en-US" b="1" dirty="0">
                <a:solidFill>
                  <a:srgbClr val="E36C0A"/>
                </a:solidFill>
                <a:latin typeface="Athelas"/>
                <a:ea typeface="Candara" panose="020E0502030303020204" pitchFamily="34" charset="0"/>
                <a:cs typeface="Times New Roman" panose="02020603050405020304" pitchFamily="18" charset="0"/>
              </a:rPr>
              <a:t>would not have needed </a:t>
            </a:r>
            <a:r>
              <a:rPr lang="en-US" b="1" dirty="0">
                <a:latin typeface="Athelas"/>
                <a:ea typeface="Candara" panose="020E0502030303020204" pitchFamily="34" charset="0"/>
                <a:cs typeface="Times New Roman" panose="02020603050405020304" pitchFamily="18" charset="0"/>
              </a:rPr>
              <a:t>an urgent transplant.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(3</a:t>
            </a:r>
            <a:r>
              <a:rPr lang="en-US" baseline="30000" dirty="0">
                <a:latin typeface="Athelas"/>
                <a:ea typeface="Candara" panose="020E0502030303020204" pitchFamily="34" charset="0"/>
                <a:cs typeface="Times New Roman" panose="02020603050405020304" pitchFamily="18" charset="0"/>
              </a:rPr>
              <a:t>rd</a:t>
            </a:r>
            <a:r>
              <a:rPr lang="en-US" dirty="0">
                <a:latin typeface="Athelas"/>
                <a:ea typeface="Candara" panose="020E0502030303020204" pitchFamily="34" charset="0"/>
                <a:cs typeface="Times New Roman" panose="02020603050405020304" pitchFamily="18" charset="0"/>
              </a:rPr>
              <a:t> conditional, hypothetical event and hypothetical outcome, both in the past)</a:t>
            </a:r>
            <a:endParaRPr lang="en-GB" dirty="0">
              <a:latin typeface="Athelas"/>
              <a:ea typeface="Candara" panose="020E05020303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41</a:t>
            </a:fld>
            <a:endParaRPr lang="en-US"/>
          </a:p>
        </p:txBody>
      </p:sp>
    </p:spTree>
    <p:extLst>
      <p:ext uri="{BB962C8B-B14F-4D97-AF65-F5344CB8AC3E}">
        <p14:creationId xmlns:p14="http://schemas.microsoft.com/office/powerpoint/2010/main" val="2819581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ADVICE:</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doctor </a:t>
            </a:r>
            <a:r>
              <a:rPr lang="en-US" b="1" dirty="0">
                <a:solidFill>
                  <a:srgbClr val="E36C0A"/>
                </a:solidFill>
                <a:latin typeface="Athelas"/>
                <a:ea typeface="Candara" panose="020E0502030303020204" pitchFamily="34" charset="0"/>
                <a:cs typeface="Times New Roman" panose="02020603050405020304" pitchFamily="18" charset="0"/>
              </a:rPr>
              <a:t>advised me to ___ smoking.</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(advise + </a:t>
            </a:r>
            <a:r>
              <a:rPr lang="en-US" i="1" dirty="0">
                <a:latin typeface="Athelas"/>
                <a:ea typeface="Candara" panose="020E0502030303020204" pitchFamily="34" charset="0"/>
                <a:cs typeface="Times New Roman" panose="02020603050405020304" pitchFamily="18" charset="0"/>
              </a:rPr>
              <a:t>object pronoun + infinitive</a:t>
            </a:r>
            <a:r>
              <a:rPr lang="en-US"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doctor </a:t>
            </a:r>
            <a:r>
              <a:rPr lang="en-US" b="1" dirty="0">
                <a:solidFill>
                  <a:srgbClr val="E36C0A"/>
                </a:solidFill>
                <a:latin typeface="Athelas"/>
                <a:ea typeface="Candara" panose="020E0502030303020204" pitchFamily="34" charset="0"/>
                <a:cs typeface="Times New Roman" panose="02020603050405020304" pitchFamily="18" charset="0"/>
              </a:rPr>
              <a:t>recommended that I ____ smoking.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(recommend + that </a:t>
            </a:r>
            <a:r>
              <a:rPr lang="en-US" i="1" dirty="0">
                <a:latin typeface="Athelas"/>
                <a:ea typeface="Candara" panose="020E0502030303020204" pitchFamily="34" charset="0"/>
                <a:cs typeface="Times New Roman" panose="02020603050405020304" pitchFamily="18" charset="0"/>
              </a:rPr>
              <a:t>+ subject pronoun + infinitive without ‘to’</a:t>
            </a:r>
            <a:r>
              <a:rPr lang="en-US"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doctor </a:t>
            </a:r>
            <a:r>
              <a:rPr lang="en-US" b="1" dirty="0">
                <a:solidFill>
                  <a:srgbClr val="E36C0A"/>
                </a:solidFill>
                <a:latin typeface="Athelas"/>
                <a:ea typeface="Candara" panose="020E0502030303020204" pitchFamily="34" charset="0"/>
                <a:cs typeface="Times New Roman" panose="02020603050405020304" pitchFamily="18" charset="0"/>
              </a:rPr>
              <a:t>suggested that I ___ smoking.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(suggest + that </a:t>
            </a:r>
            <a:r>
              <a:rPr lang="en-US" i="1" dirty="0">
                <a:latin typeface="Athelas"/>
                <a:ea typeface="Candara" panose="020E0502030303020204" pitchFamily="34" charset="0"/>
                <a:cs typeface="Times New Roman" panose="02020603050405020304" pitchFamily="18" charset="0"/>
              </a:rPr>
              <a:t>+ subject pronoun + infinitive without ‘to’</a:t>
            </a:r>
            <a:r>
              <a:rPr lang="en-US"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doctor said I </a:t>
            </a:r>
            <a:r>
              <a:rPr lang="en-US" b="1" dirty="0">
                <a:solidFill>
                  <a:srgbClr val="E36C0A"/>
                </a:solidFill>
                <a:latin typeface="Athelas"/>
                <a:ea typeface="Candara" panose="020E0502030303020204" pitchFamily="34" charset="0"/>
                <a:cs typeface="Times New Roman" panose="02020603050405020304" pitchFamily="18" charset="0"/>
              </a:rPr>
              <a:t>should quit smoking.</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(should + </a:t>
            </a:r>
            <a:r>
              <a:rPr lang="en-US" i="1" dirty="0">
                <a:latin typeface="Athelas"/>
                <a:ea typeface="Candara" panose="020E0502030303020204" pitchFamily="34" charset="0"/>
                <a:cs typeface="Times New Roman" panose="02020603050405020304" pitchFamily="18" charset="0"/>
              </a:rPr>
              <a:t>infinitive without ‘to’</a:t>
            </a:r>
            <a:r>
              <a:rPr lang="en-US"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42</a:t>
            </a:fld>
            <a:endParaRPr lang="en-US"/>
          </a:p>
        </p:txBody>
      </p:sp>
    </p:spTree>
    <p:extLst>
      <p:ext uri="{BB962C8B-B14F-4D97-AF65-F5344CB8AC3E}">
        <p14:creationId xmlns:p14="http://schemas.microsoft.com/office/powerpoint/2010/main" val="398387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ADVICE:</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The doctor </a:t>
            </a:r>
            <a:r>
              <a:rPr lang="en-US" b="1" dirty="0">
                <a:solidFill>
                  <a:srgbClr val="E36C0A"/>
                </a:solidFill>
                <a:latin typeface="Athelas"/>
                <a:ea typeface="Candara" panose="020E0502030303020204" pitchFamily="34" charset="0"/>
                <a:cs typeface="Times New Roman" panose="02020603050405020304" pitchFamily="18" charset="0"/>
              </a:rPr>
              <a:t>advised me to quit smoking.</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(advise + </a:t>
            </a:r>
            <a:r>
              <a:rPr lang="en-US" i="1" dirty="0">
                <a:latin typeface="Athelas"/>
                <a:ea typeface="Candara" panose="020E0502030303020204" pitchFamily="34" charset="0"/>
                <a:cs typeface="Times New Roman" panose="02020603050405020304" pitchFamily="18" charset="0"/>
              </a:rPr>
              <a:t>object pronoun + infinitive</a:t>
            </a:r>
            <a:r>
              <a:rPr lang="en-US"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doctor </a:t>
            </a:r>
            <a:r>
              <a:rPr lang="en-US" b="1" dirty="0">
                <a:solidFill>
                  <a:srgbClr val="E36C0A"/>
                </a:solidFill>
                <a:latin typeface="Athelas"/>
                <a:ea typeface="Candara" panose="020E0502030303020204" pitchFamily="34" charset="0"/>
                <a:cs typeface="Times New Roman" panose="02020603050405020304" pitchFamily="18" charset="0"/>
              </a:rPr>
              <a:t>recommended that I quit smoking.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(recommend + that </a:t>
            </a:r>
            <a:r>
              <a:rPr lang="en-US" i="1" dirty="0">
                <a:latin typeface="Athelas"/>
                <a:ea typeface="Candara" panose="020E0502030303020204" pitchFamily="34" charset="0"/>
                <a:cs typeface="Times New Roman" panose="02020603050405020304" pitchFamily="18" charset="0"/>
              </a:rPr>
              <a:t>+ subject pronoun + infinitive without ‘to’</a:t>
            </a:r>
            <a:r>
              <a:rPr lang="en-US"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doctor </a:t>
            </a:r>
            <a:r>
              <a:rPr lang="en-US" b="1" dirty="0">
                <a:solidFill>
                  <a:srgbClr val="E36C0A"/>
                </a:solidFill>
                <a:latin typeface="Athelas"/>
                <a:ea typeface="Candara" panose="020E0502030303020204" pitchFamily="34" charset="0"/>
                <a:cs typeface="Times New Roman" panose="02020603050405020304" pitchFamily="18" charset="0"/>
              </a:rPr>
              <a:t>suggested that I quit smoking.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(suggest + that </a:t>
            </a:r>
            <a:r>
              <a:rPr lang="en-US" i="1" dirty="0">
                <a:latin typeface="Athelas"/>
                <a:ea typeface="Candara" panose="020E0502030303020204" pitchFamily="34" charset="0"/>
                <a:cs typeface="Times New Roman" panose="02020603050405020304" pitchFamily="18" charset="0"/>
              </a:rPr>
              <a:t>+ subject pronoun + infinitive without ‘to’</a:t>
            </a:r>
            <a:r>
              <a:rPr lang="en-US"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The doctor said I </a:t>
            </a:r>
            <a:r>
              <a:rPr lang="en-US" b="1" dirty="0">
                <a:solidFill>
                  <a:srgbClr val="E36C0A"/>
                </a:solidFill>
                <a:latin typeface="Athelas"/>
                <a:ea typeface="Candara" panose="020E0502030303020204" pitchFamily="34" charset="0"/>
                <a:cs typeface="Times New Roman" panose="02020603050405020304" pitchFamily="18" charset="0"/>
              </a:rPr>
              <a:t>should quit smoking.</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 (should + </a:t>
            </a:r>
            <a:r>
              <a:rPr lang="en-US" i="1" dirty="0">
                <a:latin typeface="Athelas"/>
                <a:ea typeface="Candara" panose="020E0502030303020204" pitchFamily="34" charset="0"/>
                <a:cs typeface="Times New Roman" panose="02020603050405020304" pitchFamily="18" charset="0"/>
              </a:rPr>
              <a:t>infinitive without ‘to’</a:t>
            </a:r>
            <a:r>
              <a:rPr lang="en-US"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43</a:t>
            </a:fld>
            <a:endParaRPr lang="en-US"/>
          </a:p>
        </p:txBody>
      </p:sp>
    </p:spTree>
    <p:extLst>
      <p:ext uri="{BB962C8B-B14F-4D97-AF65-F5344CB8AC3E}">
        <p14:creationId xmlns:p14="http://schemas.microsoft.com/office/powerpoint/2010/main" val="1675974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pPr marL="0" marR="0" indent="0">
              <a:spcBef>
                <a:spcPts val="0"/>
              </a:spcBef>
              <a:spcAft>
                <a:spcPts val="0"/>
              </a:spcAft>
            </a:pPr>
            <a:r>
              <a:rPr lang="en-US" dirty="0">
                <a:latin typeface="Athelas"/>
                <a:ea typeface="Candara" panose="020E0502030303020204" pitchFamily="34" charset="0"/>
                <a:cs typeface="Times New Roman" panose="02020603050405020304" pitchFamily="18" charset="0"/>
              </a:rPr>
              <a:t>WORD FORMATION:</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Carcinoma of the testes is also called </a:t>
            </a:r>
            <a:r>
              <a:rPr lang="en-US" b="1" dirty="0">
                <a:solidFill>
                  <a:srgbClr val="E36C0A"/>
                </a:solidFill>
                <a:latin typeface="Athelas"/>
                <a:ea typeface="Candara" panose="020E0502030303020204" pitchFamily="34" charset="0"/>
                <a:cs typeface="Times New Roman" panose="02020603050405020304" pitchFamily="18" charset="0"/>
              </a:rPr>
              <a:t>testicular</a:t>
            </a:r>
            <a:r>
              <a:rPr lang="en-US" b="1" dirty="0">
                <a:latin typeface="Athelas"/>
                <a:ea typeface="Candara" panose="020E0502030303020204" pitchFamily="34" charset="0"/>
                <a:cs typeface="Times New Roman" panose="02020603050405020304" pitchFamily="18" charset="0"/>
              </a:rPr>
              <a:t> cancer.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The </a:t>
            </a:r>
            <a:r>
              <a:rPr lang="en-US" b="1" dirty="0">
                <a:solidFill>
                  <a:srgbClr val="E36C0A"/>
                </a:solidFill>
                <a:latin typeface="Athelas"/>
                <a:ea typeface="Candara" panose="020E0502030303020204" pitchFamily="34" charset="0"/>
                <a:cs typeface="Times New Roman" panose="02020603050405020304" pitchFamily="18" charset="0"/>
              </a:rPr>
              <a:t>inability</a:t>
            </a:r>
            <a:r>
              <a:rPr lang="en-US" b="1" dirty="0">
                <a:latin typeface="Athelas"/>
                <a:ea typeface="Candara" panose="020E0502030303020204" pitchFamily="34" charset="0"/>
                <a:cs typeface="Times New Roman" panose="02020603050405020304" pitchFamily="18" charset="0"/>
              </a:rPr>
              <a:t> to control urination…</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means you are </a:t>
            </a:r>
            <a:r>
              <a:rPr lang="en-US" b="1" dirty="0">
                <a:solidFill>
                  <a:srgbClr val="E36C0A"/>
                </a:solidFill>
                <a:latin typeface="Athelas"/>
                <a:ea typeface="Candara" panose="020E0502030303020204" pitchFamily="34" charset="0"/>
                <a:cs typeface="Times New Roman" panose="02020603050405020304" pitchFamily="18" charset="0"/>
              </a:rPr>
              <a:t>unable </a:t>
            </a:r>
            <a:r>
              <a:rPr lang="en-US" b="1" dirty="0">
                <a:latin typeface="Athelas"/>
                <a:ea typeface="Candara" panose="020E0502030303020204" pitchFamily="34" charset="0"/>
                <a:cs typeface="Times New Roman" panose="02020603050405020304" pitchFamily="18" charset="0"/>
              </a:rPr>
              <a:t>to control urination.</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Blindness is considered a </a:t>
            </a:r>
            <a:r>
              <a:rPr lang="en-US" b="1" dirty="0">
                <a:solidFill>
                  <a:srgbClr val="E36C0A"/>
                </a:solidFill>
                <a:latin typeface="Athelas"/>
                <a:ea typeface="Candara" panose="020E0502030303020204" pitchFamily="34" charset="0"/>
                <a:cs typeface="Times New Roman" panose="02020603050405020304" pitchFamily="18" charset="0"/>
              </a:rPr>
              <a:t>disability</a:t>
            </a:r>
            <a:r>
              <a:rPr lang="en-US" b="1"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	(If you are blind, you are considered </a:t>
            </a:r>
            <a:r>
              <a:rPr lang="en-US" b="1" dirty="0">
                <a:solidFill>
                  <a:srgbClr val="E36C0A"/>
                </a:solidFill>
                <a:latin typeface="Athelas"/>
                <a:ea typeface="Candara" panose="020E0502030303020204" pitchFamily="34" charset="0"/>
                <a:cs typeface="Times New Roman" panose="02020603050405020304" pitchFamily="18" charset="0"/>
              </a:rPr>
              <a:t>disabled</a:t>
            </a:r>
            <a:r>
              <a:rPr lang="en-US" b="1" dirty="0">
                <a:latin typeface="Athelas"/>
                <a:ea typeface="Candara" panose="020E0502030303020204" pitchFamily="34" charset="0"/>
                <a:cs typeface="Times New Roman" panose="02020603050405020304" pitchFamily="18" charset="0"/>
              </a:rPr>
              <a:t>.) </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Unfortunately, chronic diseases are often </a:t>
            </a:r>
            <a:r>
              <a:rPr lang="en-US" b="1" dirty="0">
                <a:solidFill>
                  <a:srgbClr val="E36C0A"/>
                </a:solidFill>
                <a:latin typeface="Athelas"/>
                <a:ea typeface="Candara" panose="020E0502030303020204" pitchFamily="34" charset="0"/>
                <a:cs typeface="Times New Roman" panose="02020603050405020304" pitchFamily="18" charset="0"/>
              </a:rPr>
              <a:t>incurable</a:t>
            </a:r>
            <a:endParaRPr lang="en-GB" dirty="0">
              <a:latin typeface="Athelas"/>
              <a:ea typeface="Candara" panose="020E0502030303020204" pitchFamily="34" charset="0"/>
              <a:cs typeface="Times New Roman" panose="02020603050405020304" pitchFamily="18" charset="0"/>
            </a:endParaRPr>
          </a:p>
          <a:p>
            <a:pPr marL="45720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(but some diseases which are easily </a:t>
            </a:r>
            <a:r>
              <a:rPr lang="en-US" b="1" dirty="0">
                <a:solidFill>
                  <a:srgbClr val="E36C0A"/>
                </a:solidFill>
                <a:latin typeface="Athelas"/>
                <a:ea typeface="Candara" panose="020E0502030303020204" pitchFamily="34" charset="0"/>
                <a:cs typeface="Times New Roman" panose="02020603050405020304" pitchFamily="18" charset="0"/>
              </a:rPr>
              <a:t>curable</a:t>
            </a:r>
            <a:r>
              <a:rPr lang="en-US" b="1" dirty="0">
                <a:latin typeface="Athelas"/>
                <a:ea typeface="Candara" panose="020E0502030303020204" pitchFamily="34" charset="0"/>
                <a:cs typeface="Times New Roman" panose="02020603050405020304" pitchFamily="18" charset="0"/>
              </a:rPr>
              <a:t> with proper medical care still go </a:t>
            </a:r>
            <a:r>
              <a:rPr lang="en-US" b="1" dirty="0">
                <a:solidFill>
                  <a:srgbClr val="E36C0A"/>
                </a:solidFill>
                <a:latin typeface="Athelas"/>
                <a:ea typeface="Candara" panose="020E0502030303020204" pitchFamily="34" charset="0"/>
                <a:cs typeface="Times New Roman" panose="02020603050405020304" pitchFamily="18" charset="0"/>
              </a:rPr>
              <a:t>uncured</a:t>
            </a:r>
            <a:r>
              <a:rPr lang="en-US" b="1" dirty="0">
                <a:latin typeface="Athelas"/>
                <a:ea typeface="Candara" panose="020E0502030303020204" pitchFamily="34" charset="0"/>
                <a:cs typeface="Times New Roman" panose="02020603050405020304" pitchFamily="18" charset="0"/>
              </a:rPr>
              <a:t> in poorer countries because people don’t have access to doctors).</a:t>
            </a:r>
            <a:endParaRPr lang="en-GB" dirty="0">
              <a:latin typeface="Athelas"/>
              <a:ea typeface="Candara" panose="020E0502030303020204" pitchFamily="34" charset="0"/>
              <a:cs typeface="Times New Roman" panose="02020603050405020304" pitchFamily="18" charset="0"/>
            </a:endParaRPr>
          </a:p>
          <a:p>
            <a:pPr marL="0" marR="0" indent="0">
              <a:spcBef>
                <a:spcPts val="0"/>
              </a:spcBef>
              <a:spcAft>
                <a:spcPts val="0"/>
              </a:spcAft>
            </a:pPr>
            <a:r>
              <a:rPr lang="en-US" b="1" dirty="0">
                <a:latin typeface="Athelas"/>
                <a:ea typeface="Candara" panose="020E0502030303020204" pitchFamily="34" charset="0"/>
                <a:cs typeface="Times New Roman" panose="02020603050405020304" pitchFamily="18" charset="0"/>
              </a:rPr>
              <a:t>STDs can cause birth defects and </a:t>
            </a:r>
            <a:r>
              <a:rPr lang="en-US" b="1" dirty="0">
                <a:solidFill>
                  <a:srgbClr val="E36C0A"/>
                </a:solidFill>
                <a:latin typeface="Athelas"/>
                <a:ea typeface="Candara" panose="020E0502030303020204" pitchFamily="34" charset="0"/>
                <a:cs typeface="Times New Roman" panose="02020603050405020304" pitchFamily="18" charset="0"/>
              </a:rPr>
              <a:t>infertility</a:t>
            </a:r>
            <a:r>
              <a:rPr lang="en-US" b="1" dirty="0">
                <a:latin typeface="Athelas"/>
                <a:ea typeface="Candara" panose="020E0502030303020204" pitchFamily="34" charset="0"/>
                <a:cs typeface="Times New Roman" panose="02020603050405020304" pitchFamily="18" charset="0"/>
              </a:rPr>
              <a:t>.</a:t>
            </a:r>
            <a:endParaRPr lang="en-GB" dirty="0">
              <a:latin typeface="Athelas"/>
              <a:ea typeface="Candara" panose="020E0502030303020204" pitchFamily="34" charset="0"/>
              <a:cs typeface="Times New Roman" panose="02020603050405020304" pitchFamily="18" charset="0"/>
            </a:endParaRPr>
          </a:p>
          <a:p>
            <a:pPr marL="0" marR="0" indent="457200">
              <a:spcBef>
                <a:spcPts val="0"/>
              </a:spcBef>
              <a:spcAft>
                <a:spcPts val="0"/>
              </a:spcAft>
            </a:pPr>
            <a:r>
              <a:rPr lang="en-US" b="1" dirty="0">
                <a:latin typeface="Athelas"/>
                <a:ea typeface="Candara" panose="020E0502030303020204" pitchFamily="34" charset="0"/>
                <a:cs typeface="Times New Roman" panose="02020603050405020304" pitchFamily="18" charset="0"/>
              </a:rPr>
              <a:t>After </a:t>
            </a:r>
            <a:r>
              <a:rPr lang="en-US" b="1" dirty="0">
                <a:solidFill>
                  <a:srgbClr val="E36C0A"/>
                </a:solidFill>
                <a:latin typeface="Athelas"/>
                <a:ea typeface="Candara" panose="020E0502030303020204" pitchFamily="34" charset="0"/>
                <a:cs typeface="Times New Roman" panose="02020603050405020304" pitchFamily="18" charset="0"/>
              </a:rPr>
              <a:t>fertilization</a:t>
            </a:r>
            <a:r>
              <a:rPr lang="en-US" b="1" dirty="0">
                <a:latin typeface="Athelas"/>
                <a:ea typeface="Candara" panose="020E0502030303020204" pitchFamily="34" charset="0"/>
                <a:cs typeface="Times New Roman" panose="02020603050405020304" pitchFamily="18" charset="0"/>
              </a:rPr>
              <a:t>, the zygote travels to the uterus. </a:t>
            </a:r>
            <a:endParaRPr lang="en-GB" dirty="0">
              <a:latin typeface="Athelas"/>
              <a:ea typeface="Candara" panose="020E0502030303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fld id="{0E1367BC-B0F2-4E96-9D27-68A66F7A610C}" type="slidenum">
              <a:rPr lang="en-US" smtClean="0"/>
              <a:t>44</a:t>
            </a:fld>
            <a:endParaRPr lang="en-US"/>
          </a:p>
        </p:txBody>
      </p:sp>
    </p:spTree>
    <p:extLst>
      <p:ext uri="{BB962C8B-B14F-4D97-AF65-F5344CB8AC3E}">
        <p14:creationId xmlns:p14="http://schemas.microsoft.com/office/powerpoint/2010/main" val="372556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requirements and grading</a:t>
            </a:r>
            <a:endParaRPr lang="en-GB" dirty="0"/>
          </a:p>
        </p:txBody>
      </p:sp>
      <p:sp>
        <p:nvSpPr>
          <p:cNvPr id="3" name="Content Placeholder 2"/>
          <p:cNvSpPr>
            <a:spLocks noGrp="1"/>
          </p:cNvSpPr>
          <p:nvPr>
            <p:ph idx="1"/>
          </p:nvPr>
        </p:nvSpPr>
        <p:spPr/>
        <p:txBody>
          <a:bodyPr/>
          <a:lstStyle/>
          <a:p>
            <a:r>
              <a:rPr lang="en-US" dirty="0"/>
              <a:t>2 absences allowed</a:t>
            </a:r>
          </a:p>
          <a:p>
            <a:r>
              <a:rPr lang="en-US" dirty="0"/>
              <a:t>Final exam </a:t>
            </a:r>
          </a:p>
          <a:p>
            <a:pPr lvl="1"/>
            <a:r>
              <a:rPr lang="en-US" dirty="0"/>
              <a:t>Written part (computerized) </a:t>
            </a:r>
          </a:p>
          <a:p>
            <a:pPr lvl="1"/>
            <a:r>
              <a:rPr lang="en-US" dirty="0"/>
              <a:t>Letter writing </a:t>
            </a:r>
          </a:p>
          <a:p>
            <a:pPr lvl="1"/>
            <a:r>
              <a:rPr lang="en-US" dirty="0"/>
              <a:t>Oral exam</a:t>
            </a:r>
          </a:p>
          <a:p>
            <a:endParaRPr lang="en-GB" dirty="0"/>
          </a:p>
          <a:p>
            <a:endParaRPr lang="en-GB" dirty="0"/>
          </a:p>
        </p:txBody>
      </p:sp>
    </p:spTree>
    <p:extLst>
      <p:ext uri="{BB962C8B-B14F-4D97-AF65-F5344CB8AC3E}">
        <p14:creationId xmlns:p14="http://schemas.microsoft.com/office/powerpoint/2010/main" val="264081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1F253-8996-4370-A6BD-569D0D549435}"/>
              </a:ext>
            </a:extLst>
          </p:cNvPr>
          <p:cNvSpPr>
            <a:spLocks noGrp="1"/>
          </p:cNvSpPr>
          <p:nvPr>
            <p:ph type="title"/>
          </p:nvPr>
        </p:nvSpPr>
        <p:spPr/>
        <p:txBody>
          <a:bodyPr/>
          <a:lstStyle/>
          <a:p>
            <a:r>
              <a:rPr lang="en-US" altLang="zh-TW" dirty="0"/>
              <a:t>Class structure</a:t>
            </a:r>
            <a:endParaRPr lang="en-US" dirty="0"/>
          </a:p>
        </p:txBody>
      </p:sp>
      <p:sp>
        <p:nvSpPr>
          <p:cNvPr id="3" name="Content Placeholder 2">
            <a:extLst>
              <a:ext uri="{FF2B5EF4-FFF2-40B4-BE49-F238E27FC236}">
                <a16:creationId xmlns:a16="http://schemas.microsoft.com/office/drawing/2014/main" id="{A0968D7C-3870-4493-9A01-59BC75A16175}"/>
              </a:ext>
            </a:extLst>
          </p:cNvPr>
          <p:cNvSpPr>
            <a:spLocks noGrp="1"/>
          </p:cNvSpPr>
          <p:nvPr>
            <p:ph idx="1"/>
          </p:nvPr>
        </p:nvSpPr>
        <p:spPr/>
        <p:txBody>
          <a:bodyPr/>
          <a:lstStyle/>
          <a:p>
            <a:r>
              <a:rPr lang="en-US" altLang="zh-TW" dirty="0"/>
              <a:t>70-80 minutes</a:t>
            </a:r>
          </a:p>
          <a:p>
            <a:r>
              <a:rPr lang="en-US" altLang="zh-TW" dirty="0"/>
              <a:t>First 40: warm-up, review of previous lesson, and conversation</a:t>
            </a:r>
          </a:p>
          <a:p>
            <a:r>
              <a:rPr lang="en-US" altLang="zh-TW" i="1" dirty="0"/>
              <a:t>Kavárna</a:t>
            </a:r>
            <a:r>
              <a:rPr lang="en-US" altLang="zh-TW" dirty="0"/>
              <a:t> in between for a short break</a:t>
            </a:r>
          </a:p>
          <a:p>
            <a:r>
              <a:rPr lang="en-US" dirty="0">
                <a:hlinkClick r:id="rId2"/>
              </a:rPr>
              <a:t>https://www.youtube.com/watch?v=MMmOLN5zBLY</a:t>
            </a:r>
            <a:endParaRPr lang="en-US" dirty="0"/>
          </a:p>
          <a:p>
            <a:r>
              <a:rPr lang="en-US" altLang="zh-TW" dirty="0"/>
              <a:t>Second 40: more in-class activities</a:t>
            </a:r>
            <a:endParaRPr lang="en-US" dirty="0"/>
          </a:p>
          <a:p>
            <a:endParaRPr lang="en-US" dirty="0"/>
          </a:p>
        </p:txBody>
      </p:sp>
    </p:spTree>
    <p:extLst>
      <p:ext uri="{BB962C8B-B14F-4D97-AF65-F5344CB8AC3E}">
        <p14:creationId xmlns:p14="http://schemas.microsoft.com/office/powerpoint/2010/main" val="3669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0B5B-6D4E-40CE-A677-2DB93A5CE07D}"/>
              </a:ext>
            </a:extLst>
          </p:cNvPr>
          <p:cNvSpPr>
            <a:spLocks noGrp="1"/>
          </p:cNvSpPr>
          <p:nvPr>
            <p:ph type="title"/>
          </p:nvPr>
        </p:nvSpPr>
        <p:spPr/>
        <p:txBody>
          <a:bodyPr/>
          <a:lstStyle/>
          <a:p>
            <a:r>
              <a:rPr lang="en-US" dirty="0"/>
              <a:t>Warm-up: your background</a:t>
            </a:r>
          </a:p>
        </p:txBody>
      </p:sp>
      <p:sp>
        <p:nvSpPr>
          <p:cNvPr id="3" name="Content Placeholder 2">
            <a:extLst>
              <a:ext uri="{FF2B5EF4-FFF2-40B4-BE49-F238E27FC236}">
                <a16:creationId xmlns:a16="http://schemas.microsoft.com/office/drawing/2014/main" id="{D5C2C723-58DB-45EE-BBA3-89A579AC7146}"/>
              </a:ext>
            </a:extLst>
          </p:cNvPr>
          <p:cNvSpPr>
            <a:spLocks noGrp="1"/>
          </p:cNvSpPr>
          <p:nvPr>
            <p:ph idx="1"/>
          </p:nvPr>
        </p:nvSpPr>
        <p:spPr/>
        <p:txBody>
          <a:bodyPr/>
          <a:lstStyle/>
          <a:p>
            <a:r>
              <a:rPr lang="en-US" dirty="0"/>
              <a:t>Now in groups of 3 people, discuss the following (3-5 min):</a:t>
            </a:r>
          </a:p>
          <a:p>
            <a:r>
              <a:rPr lang="en-US" dirty="0"/>
              <a:t>“What study program are you in?”</a:t>
            </a:r>
          </a:p>
          <a:p>
            <a:r>
              <a:rPr lang="en-US" dirty="0"/>
              <a:t>“In your field, in what situation do you need English in your career?”</a:t>
            </a:r>
          </a:p>
          <a:p>
            <a:endParaRPr lang="en-US" dirty="0"/>
          </a:p>
          <a:p>
            <a:r>
              <a:rPr lang="en-US" dirty="0"/>
              <a:t>Then share it with the class.</a:t>
            </a:r>
          </a:p>
          <a:p>
            <a:endParaRPr lang="en-US" dirty="0"/>
          </a:p>
        </p:txBody>
      </p:sp>
    </p:spTree>
    <p:extLst>
      <p:ext uri="{BB962C8B-B14F-4D97-AF65-F5344CB8AC3E}">
        <p14:creationId xmlns:p14="http://schemas.microsoft.com/office/powerpoint/2010/main" val="292590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8622-196B-4D64-BF95-ADAF28AD33BD}"/>
              </a:ext>
            </a:extLst>
          </p:cNvPr>
          <p:cNvSpPr>
            <a:spLocks noGrp="1"/>
          </p:cNvSpPr>
          <p:nvPr>
            <p:ph type="title"/>
          </p:nvPr>
        </p:nvSpPr>
        <p:spPr/>
        <p:txBody>
          <a:bodyPr/>
          <a:lstStyle/>
          <a:p>
            <a:r>
              <a:rPr lang="en-US" dirty="0"/>
              <a:t>15 Oct class meeting</a:t>
            </a:r>
          </a:p>
        </p:txBody>
      </p:sp>
      <p:sp>
        <p:nvSpPr>
          <p:cNvPr id="3" name="Content Placeholder 2">
            <a:extLst>
              <a:ext uri="{FF2B5EF4-FFF2-40B4-BE49-F238E27FC236}">
                <a16:creationId xmlns:a16="http://schemas.microsoft.com/office/drawing/2014/main" id="{C91FA827-1086-4BBE-884A-3D4368166850}"/>
              </a:ext>
            </a:extLst>
          </p:cNvPr>
          <p:cNvSpPr>
            <a:spLocks noGrp="1"/>
          </p:cNvSpPr>
          <p:nvPr>
            <p:ph idx="1"/>
          </p:nvPr>
        </p:nvSpPr>
        <p:spPr/>
        <p:txBody>
          <a:bodyPr>
            <a:normAutofit/>
          </a:bodyPr>
          <a:lstStyle/>
          <a:p>
            <a:r>
              <a:rPr lang="en-US" dirty="0"/>
              <a:t>Class plan</a:t>
            </a:r>
          </a:p>
          <a:p>
            <a:pPr lvl="1"/>
            <a:r>
              <a:rPr lang="en-US" dirty="0"/>
              <a:t>Show current oral exam topics</a:t>
            </a:r>
          </a:p>
          <a:p>
            <a:pPr lvl="1"/>
            <a:r>
              <a:rPr lang="en-US" dirty="0"/>
              <a:t>New oral exam topics</a:t>
            </a:r>
          </a:p>
          <a:p>
            <a:pPr lvl="1"/>
            <a:r>
              <a:rPr lang="en-US" dirty="0"/>
              <a:t>Tips for getting ready for the oral</a:t>
            </a:r>
          </a:p>
          <a:p>
            <a:pPr lvl="1"/>
            <a:r>
              <a:rPr lang="en-US" dirty="0"/>
              <a:t>Same oral exam topic revisited</a:t>
            </a:r>
          </a:p>
          <a:p>
            <a:pPr lvl="1"/>
            <a:r>
              <a:rPr lang="en-US" dirty="0"/>
              <a:t>Short demo of written exam questions</a:t>
            </a:r>
          </a:p>
          <a:p>
            <a:pPr lvl="1"/>
            <a:r>
              <a:rPr lang="en-US" dirty="0"/>
              <a:t>Another exercise: Body donation</a:t>
            </a:r>
          </a:p>
          <a:p>
            <a:pPr lvl="1"/>
            <a:r>
              <a:rPr lang="en-US" dirty="0"/>
              <a:t>What to do with aged clients?</a:t>
            </a:r>
          </a:p>
          <a:p>
            <a:endParaRPr lang="en-US" dirty="0"/>
          </a:p>
        </p:txBody>
      </p:sp>
    </p:spTree>
    <p:extLst>
      <p:ext uri="{BB962C8B-B14F-4D97-AF65-F5344CB8AC3E}">
        <p14:creationId xmlns:p14="http://schemas.microsoft.com/office/powerpoint/2010/main" val="12598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5504-ACB9-4A29-B4F1-382DE68C3C48}"/>
              </a:ext>
            </a:extLst>
          </p:cNvPr>
          <p:cNvSpPr>
            <a:spLocks noGrp="1"/>
          </p:cNvSpPr>
          <p:nvPr>
            <p:ph type="title"/>
          </p:nvPr>
        </p:nvSpPr>
        <p:spPr/>
        <p:txBody>
          <a:bodyPr/>
          <a:lstStyle/>
          <a:p>
            <a:r>
              <a:rPr lang="en-US" dirty="0"/>
              <a:t>More oral exam topics</a:t>
            </a:r>
          </a:p>
        </p:txBody>
      </p:sp>
      <p:sp>
        <p:nvSpPr>
          <p:cNvPr id="3" name="Content Placeholder 2">
            <a:extLst>
              <a:ext uri="{FF2B5EF4-FFF2-40B4-BE49-F238E27FC236}">
                <a16:creationId xmlns:a16="http://schemas.microsoft.com/office/drawing/2014/main" id="{5402F659-1D94-4BA8-8B4F-6D4857621CAC}"/>
              </a:ext>
            </a:extLst>
          </p:cNvPr>
          <p:cNvSpPr>
            <a:spLocks noGrp="1"/>
          </p:cNvSpPr>
          <p:nvPr>
            <p:ph idx="1"/>
          </p:nvPr>
        </p:nvSpPr>
        <p:spPr/>
        <p:txBody>
          <a:bodyPr/>
          <a:lstStyle/>
          <a:p>
            <a:r>
              <a:rPr lang="en-US" dirty="0"/>
              <a:t>to come in December (will be uploaded in IS)</a:t>
            </a:r>
          </a:p>
          <a:p>
            <a:r>
              <a:rPr lang="en-US" dirty="0"/>
              <a:t>Online oral exam terms in second half of January (current plan: 14 Jan, 28 Jan, 11 Feb), in MS Teams</a:t>
            </a:r>
          </a:p>
          <a:p>
            <a:endParaRPr lang="en-US" dirty="0"/>
          </a:p>
        </p:txBody>
      </p:sp>
    </p:spTree>
    <p:extLst>
      <p:ext uri="{BB962C8B-B14F-4D97-AF65-F5344CB8AC3E}">
        <p14:creationId xmlns:p14="http://schemas.microsoft.com/office/powerpoint/2010/main" val="3884014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2358</TotalTime>
  <Words>3468</Words>
  <Application>Microsoft Office PowerPoint</Application>
  <PresentationFormat>Widescreen</PresentationFormat>
  <Paragraphs>380</Paragraphs>
  <Slides>44</Slides>
  <Notes>0</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44</vt:i4>
      </vt:variant>
    </vt:vector>
  </HeadingPairs>
  <TitlesOfParts>
    <vt:vector size="53" baseType="lpstr">
      <vt:lpstr>Athelas</vt:lpstr>
      <vt:lpstr>Arial</vt:lpstr>
      <vt:lpstr>Calibri</vt:lpstr>
      <vt:lpstr>Calibri Light</vt:lpstr>
      <vt:lpstr>Times New Roman</vt:lpstr>
      <vt:lpstr>Office Theme</vt:lpstr>
      <vt:lpstr>Office Theme</vt:lpstr>
      <vt:lpstr>Office Theme</vt:lpstr>
      <vt:lpstr>Office Theme</vt:lpstr>
      <vt:lpstr>bk4003 English</vt:lpstr>
      <vt:lpstr>About the Lecturer</vt:lpstr>
      <vt:lpstr>Your turn</vt:lpstr>
      <vt:lpstr>About the course</vt:lpstr>
      <vt:lpstr>Course requirements and grading</vt:lpstr>
      <vt:lpstr>Class structure</vt:lpstr>
      <vt:lpstr>Warm-up: your background</vt:lpstr>
      <vt:lpstr>15 Oct class meeting</vt:lpstr>
      <vt:lpstr>More oral exam topics</vt:lpstr>
      <vt:lpstr>Sample oral exam topic</vt:lpstr>
      <vt:lpstr>General tips for oral exams</vt:lpstr>
      <vt:lpstr>PowerPoint Presentation</vt:lpstr>
      <vt:lpstr>More Tips…</vt:lpstr>
      <vt:lpstr>Summary: In a nutshell…</vt:lpstr>
      <vt:lpstr>Oral exam topic (revisited)</vt:lpstr>
      <vt:lpstr>Sample exam questions (transformation)</vt:lpstr>
      <vt:lpstr>Sample exam questions (passive)</vt:lpstr>
      <vt:lpstr>Sample exam questions (infinitive/ing)</vt:lpstr>
      <vt:lpstr>Sample exam questions (tense)</vt:lpstr>
      <vt:lpstr>Sample exam questions (article)</vt:lpstr>
      <vt:lpstr>Exam Training (Written)</vt:lpstr>
      <vt:lpstr>Exam Training (Written)</vt:lpstr>
      <vt:lpstr>PowerPoint Presentation</vt:lpstr>
      <vt:lpstr>Warm-up: Dealing with a geriatric client (15 min)</vt:lpstr>
      <vt:lpstr>PowerPoint Presentation</vt:lpstr>
      <vt:lpstr>PowerPoint Presentation</vt:lpstr>
      <vt:lpstr>PowerPoint Presentation</vt:lpstr>
      <vt:lpstr>PowerPoint Presentation</vt:lpstr>
      <vt:lpstr>PowerPoint Presentation</vt:lpstr>
      <vt:lpstr>PowerPoint Presentation</vt:lpstr>
      <vt:lpstr>Common mistakes (written exam review)</vt:lpstr>
      <vt:lpstr>Common mistakes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VLAJ0222 English</dc:title>
  <dc:creator>User</dc:creator>
  <cp:lastModifiedBy>User</cp:lastModifiedBy>
  <cp:revision>150</cp:revision>
  <dcterms:created xsi:type="dcterms:W3CDTF">2021-04-12T09:18:02Z</dcterms:created>
  <dcterms:modified xsi:type="dcterms:W3CDTF">2021-11-19T08:27:20Z</dcterms:modified>
</cp:coreProperties>
</file>