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58" r:id="rId9"/>
    <p:sldId id="260" r:id="rId10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8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8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3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0175" y="509588"/>
            <a:ext cx="453390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3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.cz/" TargetMode="External"/><Relationship Id="rId2" Type="http://schemas.openxmlformats.org/officeDocument/2006/relationships/hyperlink" Target="http://www.msmt.cz/mlade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C7B7D-E669-4E6F-A1DC-7DD426023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923D1A-F7EE-4DBB-8741-A57E9BCF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9825F9-2129-4A07-9421-64EFC135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486"/>
            <a:ext cx="10753200" cy="4718514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Edukant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dítě, mladistvý/á, žák/</a:t>
            </a:r>
            <a:r>
              <a:rPr lang="cs-CZ" altLang="cs-CZ" sz="3200" dirty="0" err="1"/>
              <a:t>yně</a:t>
            </a:r>
            <a:r>
              <a:rPr lang="cs-CZ" altLang="cs-CZ" sz="3200" dirty="0"/>
              <a:t>, studující, sportující, klient/</a:t>
            </a:r>
            <a:r>
              <a:rPr lang="cs-CZ" altLang="cs-CZ" sz="3200" dirty="0" err="1"/>
              <a:t>ka</a:t>
            </a:r>
            <a:r>
              <a:rPr lang="cs-CZ" altLang="cs-CZ" sz="3200" dirty="0"/>
              <a:t> (dospělí/é a senioři/</a:t>
            </a:r>
            <a:r>
              <a:rPr lang="cs-CZ" altLang="cs-CZ" sz="3200" dirty="0" err="1"/>
              <a:t>rky</a:t>
            </a:r>
            <a:r>
              <a:rPr lang="cs-CZ" altLang="cs-CZ" sz="3200" dirty="0"/>
              <a:t>), …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dirty="0"/>
              <a:t>Pedagoga musí zajímat jeho </a:t>
            </a:r>
            <a:r>
              <a:rPr lang="cs-CZ" altLang="cs-CZ" sz="3200" b="1" dirty="0">
                <a:solidFill>
                  <a:srgbClr val="FF0000"/>
                </a:solidFill>
              </a:rPr>
              <a:t>předpoklady</a:t>
            </a:r>
            <a:r>
              <a:rPr lang="cs-CZ" altLang="cs-CZ" sz="3200" dirty="0"/>
              <a:t>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Fyzické a psychické </a:t>
            </a:r>
            <a:r>
              <a:rPr lang="cs-CZ" altLang="cs-CZ" sz="3200" dirty="0"/>
              <a:t>(vlohy a jejich rozvoj, kondice,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Edukační </a:t>
            </a:r>
            <a:r>
              <a:rPr lang="cs-CZ" altLang="cs-CZ" sz="3200" dirty="0"/>
              <a:t>(vědomosti, dovednosti, postoje, zájmy,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(např. kulturní kapitál, sociální znevýhodnění, … – výzkumy sociologické, psychologické, pedagogické etnografie, …)</a:t>
            </a:r>
          </a:p>
        </p:txBody>
      </p:sp>
    </p:spTree>
    <p:extLst>
      <p:ext uri="{BB962C8B-B14F-4D97-AF65-F5344CB8AC3E}">
        <p14:creationId xmlns:p14="http://schemas.microsoft.com/office/powerpoint/2010/main" val="292142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C402A5-399C-4B45-96C2-69E5632C1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EA607-DF57-4CA6-A050-3747A192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– žák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442F2F-787A-4EB8-B91A-6E0AD24C3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039907"/>
            <a:ext cx="11177657" cy="5331864"/>
          </a:xfrm>
        </p:spPr>
        <p:txBody>
          <a:bodyPr/>
          <a:lstStyle/>
          <a:p>
            <a:pPr marL="72000" indent="0">
              <a:lnSpc>
                <a:spcPts val="38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Žák =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obecné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označení</a:t>
            </a:r>
            <a:r>
              <a:rPr lang="cs-CZ" sz="3200" b="1" dirty="0"/>
              <a:t> vzdělávaného/vyučovaného </a:t>
            </a:r>
            <a:r>
              <a:rPr lang="cs-CZ" sz="3200" dirty="0"/>
              <a:t>subjektu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/>
              <a:t>označení </a:t>
            </a:r>
            <a:r>
              <a:rPr lang="cs-CZ" sz="3200" b="1" dirty="0">
                <a:solidFill>
                  <a:srgbClr val="0000DC"/>
                </a:solidFill>
              </a:rPr>
              <a:t>dítěte </a:t>
            </a:r>
            <a:r>
              <a:rPr lang="cs-CZ" sz="3200" dirty="0"/>
              <a:t>navštěvujícího školu</a:t>
            </a:r>
          </a:p>
          <a:p>
            <a:pPr marL="72000" indent="0">
              <a:lnSpc>
                <a:spcPts val="3800"/>
              </a:lnSpc>
              <a:spcBef>
                <a:spcPts val="1800"/>
              </a:spcBef>
              <a:buNone/>
            </a:pPr>
            <a:r>
              <a:rPr lang="cs-CZ" sz="3200" dirty="0"/>
              <a:t>Pedagoga (učitele, trenéra, lektora, …) musí </a:t>
            </a:r>
            <a:r>
              <a:rPr lang="cs-CZ" sz="3200" b="1" dirty="0"/>
              <a:t>dále zajímat</a:t>
            </a:r>
            <a:r>
              <a:rPr lang="cs-CZ" sz="3200" dirty="0"/>
              <a:t>: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žákovská subkultura </a:t>
            </a:r>
            <a:r>
              <a:rPr lang="cs-CZ" sz="3200" dirty="0"/>
              <a:t>= součást kultury školy (pravidla, rituály, slang, normy, pochvaly, tresty, sociální role – „mazáka, bažanta, bosse, kdo je in nebo </a:t>
            </a:r>
            <a:r>
              <a:rPr lang="cs-CZ" sz="3200" dirty="0" err="1"/>
              <a:t>out</a:t>
            </a:r>
            <a:r>
              <a:rPr lang="cs-CZ" sz="3200" dirty="0"/>
              <a:t>“, …) 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žákovo pojetí učiva </a:t>
            </a:r>
            <a:r>
              <a:rPr lang="cs-CZ" sz="3200" dirty="0"/>
              <a:t>= souhrn poznatků, představ </a:t>
            </a:r>
            <a:br>
              <a:rPr lang="cs-CZ" sz="3200" dirty="0"/>
            </a:br>
            <a:r>
              <a:rPr lang="cs-CZ" sz="3200" dirty="0"/>
              <a:t>a interpretací … učiva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žákův styl učení </a:t>
            </a:r>
            <a:r>
              <a:rPr lang="cs-CZ" sz="3200" dirty="0"/>
              <a:t>= svébytný a preferovaný postup při učení</a:t>
            </a:r>
          </a:p>
        </p:txBody>
      </p:sp>
    </p:spTree>
    <p:extLst>
      <p:ext uri="{BB962C8B-B14F-4D97-AF65-F5344CB8AC3E}">
        <p14:creationId xmlns:p14="http://schemas.microsoft.com/office/powerpoint/2010/main" val="321447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B6F214-A822-4005-8C5B-7A376FD90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63C9E-9AA8-4487-B2F2-65D840621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78000"/>
            <a:ext cx="10644686" cy="451576"/>
          </a:xfrm>
        </p:spPr>
        <p:txBody>
          <a:bodyPr/>
          <a:lstStyle/>
          <a:p>
            <a:r>
              <a:rPr lang="cs-CZ" altLang="cs-CZ" dirty="0"/>
              <a:t>Vychovávaný jedinec – dítě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87408-6188-4463-B359-D56698D4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001486"/>
            <a:ext cx="11524343" cy="5109028"/>
          </a:xfrm>
        </p:spPr>
        <p:txBody>
          <a:bodyPr/>
          <a:lstStyle/>
          <a:p>
            <a:pPr marL="72000" indent="0">
              <a:buNone/>
            </a:pPr>
            <a:r>
              <a:rPr lang="cs-CZ" sz="3000" b="1" dirty="0">
                <a:solidFill>
                  <a:srgbClr val="0000DC"/>
                </a:solidFill>
              </a:rPr>
              <a:t>Délka dětství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konec 18. století – děti v anglických textilních továrnách </a:t>
            </a:r>
            <a:br>
              <a:rPr lang="cs-CZ" sz="3000" dirty="0"/>
            </a:br>
            <a:r>
              <a:rPr lang="cs-CZ" sz="3000" dirty="0"/>
              <a:t>= dvě třetiny pracovníků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Habsburská monarchie (tzn. i naše země) – 1774 zavedení povinné </a:t>
            </a:r>
            <a:r>
              <a:rPr lang="cs-CZ" sz="3000" b="1" dirty="0">
                <a:solidFill>
                  <a:srgbClr val="FF0000"/>
                </a:solidFill>
              </a:rPr>
              <a:t>školní docházky = znemožnění zaměstnávání dětí</a:t>
            </a:r>
          </a:p>
          <a:p>
            <a:pPr>
              <a:lnSpc>
                <a:spcPct val="100000"/>
              </a:lnSpc>
            </a:pPr>
            <a:r>
              <a:rPr lang="cs-CZ" sz="3000" b="1" i="1" dirty="0">
                <a:solidFill>
                  <a:srgbClr val="0000DC"/>
                </a:solidFill>
              </a:rPr>
              <a:t>Úmluva o právech dítěte</a:t>
            </a:r>
            <a:r>
              <a:rPr lang="cs-CZ" sz="3000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(VS OSN z roku 1989)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začátek života = </a:t>
            </a:r>
            <a:r>
              <a:rPr lang="cs-CZ" sz="3000" b="1" dirty="0">
                <a:solidFill>
                  <a:srgbClr val="0000DC"/>
                </a:solidFill>
              </a:rPr>
              <a:t>početí – 18 let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některé rozvojové země – jen několik let – dětská práce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2004 – 218 milionů dětí pracuje (Mezinárodní organizace práce)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někteří studenti v bohatých zemích = </a:t>
            </a:r>
            <a:br>
              <a:rPr lang="cs-CZ" sz="3000" dirty="0"/>
            </a:br>
            <a:r>
              <a:rPr lang="cs-CZ" sz="3000" dirty="0"/>
              <a:t>dětství (sociálně, ekonomicky, …) až ke 30 rokům</a:t>
            </a:r>
          </a:p>
        </p:txBody>
      </p:sp>
    </p:spTree>
    <p:extLst>
      <p:ext uri="{BB962C8B-B14F-4D97-AF65-F5344CB8AC3E}">
        <p14:creationId xmlns:p14="http://schemas.microsoft.com/office/powerpoint/2010/main" val="88706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9982D-D312-4675-B5AF-E30018D54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3DF023-390D-44BA-9827-77B8D8AD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dítě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D7FB9-9D98-4000-8A51-B5CC87941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75657"/>
            <a:ext cx="11303657" cy="4656343"/>
          </a:xfrm>
        </p:spPr>
        <p:txBody>
          <a:bodyPr/>
          <a:lstStyle/>
          <a:p>
            <a:pPr marL="72000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Vybrané představy o dětech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rodiče: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= dar, radost, </a:t>
            </a:r>
            <a:r>
              <a:rPr lang="cs-CZ" sz="3200" b="1" dirty="0">
                <a:solidFill>
                  <a:srgbClr val="0000DC"/>
                </a:solidFill>
              </a:rPr>
              <a:t>smysl života </a:t>
            </a:r>
            <a:br>
              <a:rPr lang="cs-CZ" sz="3200" dirty="0"/>
            </a:br>
            <a:r>
              <a:rPr lang="cs-CZ" sz="3200" dirty="0"/>
              <a:t>- děti = přítěž, komplikace, ekonomické břemeno, </a:t>
            </a:r>
            <a:br>
              <a:rPr lang="cs-CZ" sz="3200" dirty="0"/>
            </a:br>
            <a:r>
              <a:rPr lang="cs-CZ" sz="3200" dirty="0"/>
              <a:t>  překážka v kariéře, ...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společnost: </a:t>
            </a:r>
            <a:br>
              <a:rPr lang="cs-CZ" sz="3200" dirty="0"/>
            </a:br>
            <a:r>
              <a:rPr lang="cs-CZ" sz="3200" dirty="0"/>
              <a:t>- děti = zdroj budoucích pracovních sil, </a:t>
            </a:r>
            <a:r>
              <a:rPr lang="cs-CZ" sz="3200" b="1" dirty="0">
                <a:solidFill>
                  <a:srgbClr val="F01928"/>
                </a:solidFill>
              </a:rPr>
              <a:t>nejlepší investice</a:t>
            </a:r>
            <a:r>
              <a:rPr lang="cs-CZ" sz="3200" dirty="0"/>
              <a:t>, … </a:t>
            </a:r>
            <a:br>
              <a:rPr lang="cs-CZ" sz="3200" dirty="0"/>
            </a:br>
            <a:r>
              <a:rPr lang="cs-CZ" sz="3200" dirty="0"/>
              <a:t>- děti = neužitečné, prodražující se bytosti,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FEBEC4-8081-4E0A-87F6-53226FC45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278798-52DE-4C1F-9B5D-C25D65F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567"/>
            <a:ext cx="10936171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9DB56E-3300-4059-94F0-2A8E1F77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9143"/>
            <a:ext cx="11727543" cy="54488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rodiny s dětmi = ekonomicky a prostorově </a:t>
            </a:r>
            <a:r>
              <a:rPr lang="cs-CZ" sz="3200" b="1" dirty="0"/>
              <a:t>znevýhodněné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podíl dětské populace = velmi mírný nárůst X stárnutí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ČR 2018 – děti do 15 let = 15,9 % populace X </a:t>
            </a:r>
            <a:r>
              <a:rPr lang="es-ES" sz="3200" dirty="0"/>
              <a:t>19,6 % </a:t>
            </a:r>
            <a:r>
              <a:rPr lang="cs-CZ" sz="3200" dirty="0"/>
              <a:t>= </a:t>
            </a:r>
            <a:r>
              <a:rPr lang="es-ES" sz="3200" dirty="0"/>
              <a:t>65</a:t>
            </a:r>
            <a:r>
              <a:rPr lang="cs-CZ" sz="3200" dirty="0"/>
              <a:t>+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děti = </a:t>
            </a:r>
            <a:r>
              <a:rPr lang="cs-CZ" sz="3200" b="1" dirty="0">
                <a:solidFill>
                  <a:schemeClr val="tx2"/>
                </a:solidFill>
              </a:rPr>
              <a:t>minoritní</a:t>
            </a:r>
            <a:r>
              <a:rPr lang="cs-CZ" sz="3200" b="1" dirty="0"/>
              <a:t>, nedospělá, nesvéprávná část populace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málo možností setkávat se se seniory → </a:t>
            </a:r>
            <a:r>
              <a:rPr lang="cs-CZ" sz="3200" b="1" dirty="0">
                <a:solidFill>
                  <a:schemeClr val="tx2"/>
                </a:solidFill>
              </a:rPr>
              <a:t>mezigenerační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základní prostředí dítěte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rodina + škola </a:t>
            </a:r>
            <a:r>
              <a:rPr lang="cs-CZ" sz="3200" dirty="0"/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ochraňování, vzdalování, … </a:t>
            </a:r>
            <a:r>
              <a:rPr lang="cs-CZ" sz="3200" b="1" dirty="0">
                <a:solidFill>
                  <a:schemeClr val="tx2"/>
                </a:solidFill>
              </a:rPr>
              <a:t>vylučování </a:t>
            </a:r>
            <a:r>
              <a:rPr lang="cs-CZ" sz="3200" dirty="0"/>
              <a:t>ze světa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rodina = místo primární zkušenosti – význam </a:t>
            </a:r>
            <a:r>
              <a:rPr lang="cs-CZ" sz="3200" b="1" dirty="0"/>
              <a:t>rodinné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sociální rozměr školy </a:t>
            </a:r>
            <a:r>
              <a:rPr lang="cs-CZ" sz="3200" dirty="0"/>
              <a:t>= velmi důležitý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význam dalších sociálních prostředí</a:t>
            </a:r>
            <a:r>
              <a:rPr lang="cs-CZ" sz="3200" dirty="0"/>
              <a:t>, např. </a:t>
            </a:r>
            <a:r>
              <a:rPr lang="cs-CZ" sz="3200" b="1" dirty="0">
                <a:solidFill>
                  <a:srgbClr val="F01928"/>
                </a:solidFill>
              </a:rPr>
              <a:t>sportovní</a:t>
            </a:r>
          </a:p>
        </p:txBody>
      </p:sp>
    </p:spTree>
    <p:extLst>
      <p:ext uri="{BB962C8B-B14F-4D97-AF65-F5344CB8AC3E}">
        <p14:creationId xmlns:p14="http://schemas.microsoft.com/office/powerpoint/2010/main" val="150056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C4EC76-0E72-4572-B922-5C8DE54E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996A-545B-42CC-847A-27762BE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2498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4703E3-3005-40BC-879E-92DB79DBD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33714"/>
            <a:ext cx="11005835" cy="481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roste vliv </a:t>
            </a:r>
            <a:r>
              <a:rPr lang="cs-CZ" sz="3200" b="1" dirty="0"/>
              <a:t>vrstevnických skupin a dětské „generační“ kultury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charakteristika</a:t>
            </a:r>
            <a:r>
              <a:rPr lang="cs-CZ" sz="3200" dirty="0"/>
              <a:t> = projevy, postoje, zjev, vztah k hudebním stylům, podle místa a prostoru setkávání, …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sportovní fanoušci, PC hráči, </a:t>
            </a:r>
            <a:r>
              <a:rPr lang="cs-CZ" sz="3200" dirty="0" err="1"/>
              <a:t>fan</a:t>
            </a:r>
            <a:r>
              <a:rPr lang="cs-CZ" sz="3200" dirty="0"/>
              <a:t> kluby, metalisté, </a:t>
            </a:r>
            <a:br>
              <a:rPr lang="cs-CZ" sz="3200" dirty="0"/>
            </a:br>
            <a:r>
              <a:rPr lang="cs-CZ" sz="3200" dirty="0" err="1"/>
              <a:t>gothic</a:t>
            </a:r>
            <a:r>
              <a:rPr lang="cs-CZ" sz="3200" dirty="0"/>
              <a:t> rock, trampové, „zelení“, „skejťáci“,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přibývá </a:t>
            </a:r>
            <a:r>
              <a:rPr lang="cs-CZ" sz="3200" b="1" dirty="0">
                <a:solidFill>
                  <a:schemeClr val="tx2"/>
                </a:solidFill>
              </a:rPr>
              <a:t>negativních alternativ</a:t>
            </a:r>
            <a:r>
              <a:rPr lang="cs-CZ" sz="3200" dirty="0"/>
              <a:t> – např. </a:t>
            </a:r>
            <a:r>
              <a:rPr lang="cs-CZ" sz="3200" dirty="0" err="1"/>
              <a:t>hooligans</a:t>
            </a:r>
            <a:r>
              <a:rPr lang="cs-CZ" sz="3200" dirty="0"/>
              <a:t>, skinheads, drogově závislí, fundamentální religiózní skupiny, gambleři, sprejeři, </a:t>
            </a:r>
            <a:r>
              <a:rPr lang="cs-CZ" sz="3200" dirty="0" err="1"/>
              <a:t>squoteři</a:t>
            </a:r>
            <a:r>
              <a:rPr lang="cs-CZ" sz="3200" dirty="0"/>
              <a:t>, neonacisté, …</a:t>
            </a:r>
          </a:p>
        </p:txBody>
      </p:sp>
    </p:spTree>
    <p:extLst>
      <p:ext uri="{BB962C8B-B14F-4D97-AF65-F5344CB8AC3E}">
        <p14:creationId xmlns:p14="http://schemas.microsoft.com/office/powerpoint/2010/main" val="285699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8E345-203D-42D7-955A-C125C1016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CBCFCF-73F2-4E26-9DF6-55691C96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 – informace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E6B92B-04D7-474C-8A47-90BCC178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15999"/>
            <a:ext cx="10807200" cy="534125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MŠMT – mládež: </a:t>
            </a:r>
            <a:r>
              <a:rPr lang="cs-CZ" altLang="cs-CZ" sz="3200" dirty="0">
                <a:hlinkClick r:id="rId2"/>
              </a:rPr>
              <a:t>http://www.msmt.cz/mladez</a:t>
            </a:r>
            <a:r>
              <a:rPr lang="cs-CZ" altLang="cs-CZ" sz="3200" dirty="0"/>
              <a:t> – oblasti: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sz="3200" dirty="0"/>
              <a:t>volnočasové aktivity dětí a mládeže, zájmové vzdělávání </a:t>
            </a:r>
            <a:br>
              <a:rPr lang="cs-CZ" sz="3200" dirty="0"/>
            </a:br>
            <a:r>
              <a:rPr lang="cs-CZ" sz="3200" dirty="0"/>
              <a:t>- péče o talentované žáky </a:t>
            </a:r>
            <a:br>
              <a:rPr lang="cs-CZ" sz="3200" dirty="0"/>
            </a:br>
            <a:r>
              <a:rPr lang="cs-CZ" sz="3200" dirty="0"/>
              <a:t>- mezinárodní spolupráce v oblasti mládeže</a:t>
            </a:r>
            <a:br>
              <a:rPr lang="cs-CZ" sz="3200" dirty="0"/>
            </a:br>
            <a:r>
              <a:rPr lang="cs-CZ" sz="3200" dirty="0"/>
              <a:t>…				</a:t>
            </a:r>
          </a:p>
          <a:p>
            <a:pPr>
              <a:lnSpc>
                <a:spcPct val="100000"/>
              </a:lnSpc>
              <a:defRPr/>
            </a:pPr>
            <a:r>
              <a:rPr lang="cs-CZ" sz="3200" b="1" dirty="0"/>
              <a:t>Národní pedagogický institut České republiky </a:t>
            </a:r>
            <a:r>
              <a:rPr lang="cs-CZ" sz="3200" dirty="0">
                <a:hlinkClick r:id="rId3"/>
              </a:rPr>
              <a:t>https://www.npi.cz</a:t>
            </a:r>
            <a:r>
              <a:rPr lang="cs-CZ" sz="3200" dirty="0"/>
              <a:t> (od 1. 1. 2020) – podporovaná témata:</a:t>
            </a:r>
            <a:br>
              <a:rPr lang="cs-CZ" sz="3200" dirty="0"/>
            </a:br>
            <a:r>
              <a:rPr lang="cs-CZ" sz="3200" dirty="0"/>
              <a:t>- digitální vzdělávání </a:t>
            </a:r>
            <a:br>
              <a:rPr lang="cs-CZ" sz="3200" dirty="0"/>
            </a:br>
            <a:r>
              <a:rPr lang="cs-CZ" sz="3200" dirty="0"/>
              <a:t>- podpora pedagogů pro práci s dětmi/žáky cizinci </a:t>
            </a:r>
            <a:br>
              <a:rPr lang="cs-CZ" sz="3200" dirty="0"/>
            </a:br>
            <a:r>
              <a:rPr lang="cs-CZ" sz="3200" dirty="0"/>
              <a:t>- prevence a šikana </a:t>
            </a:r>
            <a:br>
              <a:rPr lang="cs-CZ" sz="3200" dirty="0"/>
            </a:br>
            <a:r>
              <a:rPr lang="cs-CZ" sz="3200" dirty="0"/>
              <a:t>-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5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2C78C-42A5-447D-93F0-10ED23E78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8F64DB-91FD-43C6-8403-8ED7943D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4228"/>
            <a:ext cx="10753200" cy="451576"/>
          </a:xfrm>
        </p:spPr>
        <p:txBody>
          <a:bodyPr/>
          <a:lstStyle/>
          <a:p>
            <a:r>
              <a:rPr lang="cs-CZ" altLang="cs-CZ" dirty="0"/>
              <a:t>Pedagog a </a:t>
            </a:r>
            <a:r>
              <a:rPr lang="cs-CZ" altLang="cs-CZ" dirty="0" err="1"/>
              <a:t>edukant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265C20-60EF-4819-9B31-D5F89D9FE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9906"/>
            <a:ext cx="10753200" cy="54400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Vztah pedagoga a </a:t>
            </a:r>
            <a:r>
              <a:rPr lang="cs-CZ" altLang="cs-CZ" sz="3200" b="1" dirty="0" err="1"/>
              <a:t>edukanta</a:t>
            </a:r>
            <a:endParaRPr lang="cs-CZ" altLang="cs-CZ" sz="32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pedeutocentrický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(autoritativní, dominantní, nedemokratický,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pedocentrický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(dítě středem všeho zájmu, volná výchova,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kooperativní</a:t>
            </a:r>
            <a:r>
              <a:rPr lang="cs-CZ" altLang="cs-CZ" sz="3200" dirty="0"/>
              <a:t> (demokratický, spolupracující,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Nutnost </a:t>
            </a:r>
            <a:r>
              <a:rPr lang="cs-CZ" altLang="cs-CZ" sz="3200" b="1" dirty="0">
                <a:solidFill>
                  <a:srgbClr val="0000DC"/>
                </a:solidFill>
              </a:rPr>
              <a:t>posílení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sociálněpreventivní</a:t>
            </a:r>
            <a:r>
              <a:rPr lang="cs-CZ" altLang="cs-CZ" sz="3200" b="1" dirty="0">
                <a:solidFill>
                  <a:srgbClr val="FF0000"/>
                </a:solidFill>
              </a:rPr>
              <a:t> práce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(zaměření na rizikové skupiny dětí a mládeže)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mimoškolní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volnočasové edukace </a:t>
            </a:r>
            <a:r>
              <a:rPr lang="cs-CZ" altLang="cs-CZ" sz="3200" dirty="0"/>
              <a:t>(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sportu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35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292</TotalTime>
  <Words>694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Vychovávaný jedinec – edukant  </vt:lpstr>
      <vt:lpstr>Vychovávaný jedinec – edukant</vt:lpstr>
      <vt:lpstr>Vychovávaný jedinec – edukant – žák </vt:lpstr>
      <vt:lpstr>Vychovávaný jedinec – dítě </vt:lpstr>
      <vt:lpstr>Vychovávaný jedinec – dítě</vt:lpstr>
      <vt:lpstr>Děti a mládež</vt:lpstr>
      <vt:lpstr>Děti a mládež</vt:lpstr>
      <vt:lpstr>Děti a mládež – informace</vt:lpstr>
      <vt:lpstr>Pedagog a edukant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2020-11-05T09:21:02Z</cp:lastPrinted>
  <dcterms:created xsi:type="dcterms:W3CDTF">2020-10-05T06:18:46Z</dcterms:created>
  <dcterms:modified xsi:type="dcterms:W3CDTF">2023-09-12T08:25:19Z</dcterms:modified>
</cp:coreProperties>
</file>