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58793"/>
            <a:ext cx="11361600" cy="1413151"/>
          </a:xfrm>
        </p:spPr>
        <p:txBody>
          <a:bodyPr/>
          <a:lstStyle/>
          <a:p>
            <a:pPr algn="ctr"/>
            <a:r>
              <a:rPr lang="cs-CZ" altLang="cs-CZ" dirty="0"/>
              <a:t>Pedagogický výzkum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2884D1-630D-43F6-B5EE-7C28A4E43B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2B5E01-3EA0-45AE-BCFB-2C2380EF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CAB998-AB56-4D0D-BCF0-6BB6667BE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10753200" cy="434082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i="1" dirty="0"/>
              <a:t>6. Vyhodnocení výsledků</a:t>
            </a:r>
            <a:br>
              <a:rPr lang="cs-CZ" altLang="cs-CZ" sz="3200" dirty="0"/>
            </a:br>
            <a:r>
              <a:rPr lang="cs-CZ" altLang="cs-CZ" sz="3200" dirty="0"/>
              <a:t>   </a:t>
            </a:r>
            <a:r>
              <a:rPr lang="cs-CZ" altLang="cs-CZ" sz="3200" b="1" dirty="0">
                <a:solidFill>
                  <a:srgbClr val="0000DC"/>
                </a:solidFill>
              </a:rPr>
              <a:t>kvantitativní data </a:t>
            </a:r>
            <a:r>
              <a:rPr lang="cs-CZ" altLang="cs-CZ" sz="3200" dirty="0"/>
              <a:t>= (čísla) – jevy, které lze měřit,</a:t>
            </a:r>
            <a:br>
              <a:rPr lang="cs-CZ" altLang="cs-CZ" sz="3200" dirty="0"/>
            </a:br>
            <a:r>
              <a:rPr lang="cs-CZ" altLang="cs-CZ" sz="3200" dirty="0"/>
              <a:t>   počítat – statistické techniky </a:t>
            </a:r>
            <a:br>
              <a:rPr lang="cs-CZ" altLang="cs-CZ" sz="3200" dirty="0"/>
            </a:br>
            <a:r>
              <a:rPr lang="cs-CZ" altLang="cs-CZ" sz="3200" dirty="0"/>
              <a:t>   </a:t>
            </a:r>
            <a:r>
              <a:rPr lang="cs-CZ" altLang="cs-CZ" sz="3200" b="1" dirty="0">
                <a:solidFill>
                  <a:srgbClr val="0000DC"/>
                </a:solidFill>
              </a:rPr>
              <a:t>kvalitativní data </a:t>
            </a:r>
            <a:r>
              <a:rPr lang="cs-CZ" altLang="cs-CZ" sz="3200" dirty="0"/>
              <a:t>= (slova) – hluboká analýza, popis</a:t>
            </a:r>
          </a:p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i="1" dirty="0"/>
              <a:t>7. Zpracování výsledků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psaní zprávy o výzkumu</a:t>
            </a:r>
            <a:br>
              <a:rPr lang="cs-CZ" altLang="cs-CZ" sz="3200" dirty="0"/>
            </a:br>
            <a:r>
              <a:rPr lang="cs-CZ" altLang="cs-CZ" sz="3200" dirty="0"/>
              <a:t>  (</a:t>
            </a:r>
            <a:r>
              <a:rPr lang="cs-CZ" altLang="cs-CZ" sz="3200" b="1" dirty="0">
                <a:solidFill>
                  <a:srgbClr val="0000DC"/>
                </a:solidFill>
              </a:rPr>
              <a:t>věda = vědecký text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5170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9B6DAF-D2A6-4829-8305-5804D370AD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80CE12-922D-4E67-99C5-F8ABCAEA6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506438"/>
            <a:ext cx="10910492" cy="562708"/>
          </a:xfrm>
        </p:spPr>
        <p:txBody>
          <a:bodyPr/>
          <a:lstStyle/>
          <a:p>
            <a:r>
              <a:rPr lang="cs-CZ" dirty="0"/>
              <a:t>Vznik pedagogických výzkumů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640C76-93E1-4F67-86DD-164E572CA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353" y="1181687"/>
            <a:ext cx="11386523" cy="493377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sz="3200" dirty="0"/>
              <a:t>začátek 20. století – rozvoj </a:t>
            </a:r>
            <a:r>
              <a:rPr lang="cs-CZ" altLang="cs-CZ" sz="3200" b="1" dirty="0">
                <a:solidFill>
                  <a:srgbClr val="0000DC"/>
                </a:solidFill>
              </a:rPr>
              <a:t>experimentální pedagogiky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- Německo – </a:t>
            </a:r>
            <a:r>
              <a:rPr lang="cs-CZ" altLang="cs-CZ" sz="3200" dirty="0" err="1"/>
              <a:t>Meumann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Lay</a:t>
            </a:r>
            <a:r>
              <a:rPr lang="cs-CZ" altLang="cs-CZ" sz="3200" dirty="0"/>
              <a:t>, …</a:t>
            </a:r>
            <a:br>
              <a:rPr lang="cs-CZ" altLang="cs-CZ" sz="3200" dirty="0"/>
            </a:br>
            <a:r>
              <a:rPr lang="cs-CZ" altLang="cs-CZ" sz="3200" dirty="0"/>
              <a:t>- Francie – </a:t>
            </a:r>
            <a:r>
              <a:rPr lang="en-US" altLang="cs-CZ" sz="3200" dirty="0"/>
              <a:t>Alfred Binet (1857–1911)</a:t>
            </a:r>
            <a:r>
              <a:rPr lang="cs-CZ" altLang="cs-CZ" sz="3200" dirty="0"/>
              <a:t> – testy inteligence → IQ </a:t>
            </a:r>
            <a:br>
              <a:rPr lang="cs-CZ" altLang="cs-CZ" sz="3200" dirty="0"/>
            </a:br>
            <a:r>
              <a:rPr lang="cs-CZ" altLang="cs-CZ" sz="3200" dirty="0"/>
              <a:t>- USA – </a:t>
            </a:r>
            <a:r>
              <a:rPr lang="cs-CZ" altLang="cs-CZ" sz="3200" dirty="0" err="1"/>
              <a:t>Thorndike</a:t>
            </a:r>
            <a:r>
              <a:rPr lang="cs-CZ" altLang="cs-CZ" sz="3200" dirty="0"/>
              <a:t> – stimul – reakce → </a:t>
            </a:r>
            <a:r>
              <a:rPr lang="cs-CZ" altLang="cs-CZ" sz="3200" b="1" dirty="0"/>
              <a:t>výzkumy chování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snahy o </a:t>
            </a:r>
            <a:r>
              <a:rPr lang="cs-CZ" altLang="cs-CZ" sz="3200" b="1" dirty="0"/>
              <a:t>přesná měření </a:t>
            </a:r>
            <a:r>
              <a:rPr lang="cs-CZ" altLang="cs-CZ" sz="3200" dirty="0"/>
              <a:t>edukačního procesu – </a:t>
            </a:r>
            <a:br>
              <a:rPr lang="cs-CZ" altLang="cs-CZ" sz="3200" dirty="0"/>
            </a:br>
            <a:r>
              <a:rPr lang="cs-CZ" altLang="cs-CZ" sz="3200" dirty="0"/>
              <a:t>vstupů a výstupů (např. pomocí testů)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typický výzkum pedagogických otázek z pozice behaviorální psychologie – rozpracovala exaktní </a:t>
            </a:r>
            <a:r>
              <a:rPr lang="cs-CZ" altLang="cs-CZ" sz="3200" b="1" dirty="0"/>
              <a:t>výzkumný aparát </a:t>
            </a:r>
            <a:br>
              <a:rPr lang="cs-CZ" altLang="cs-CZ" sz="3200" dirty="0"/>
            </a:br>
            <a:r>
              <a:rPr lang="cs-CZ" altLang="cs-CZ" sz="3200" dirty="0"/>
              <a:t>(výzkumné metody a techniky)</a:t>
            </a:r>
          </a:p>
          <a:p>
            <a:pPr>
              <a:spcBef>
                <a:spcPts val="600"/>
              </a:spcBef>
            </a:pPr>
            <a:r>
              <a:rPr lang="cs-CZ" altLang="cs-CZ" sz="3200" b="1" dirty="0"/>
              <a:t>rozvoj </a:t>
            </a:r>
            <a:r>
              <a:rPr lang="cs-CZ" altLang="cs-CZ" sz="3200" b="1" dirty="0">
                <a:solidFill>
                  <a:srgbClr val="0000DC"/>
                </a:solidFill>
              </a:rPr>
              <a:t>empirické pedagogiky </a:t>
            </a:r>
            <a:r>
              <a:rPr lang="cs-CZ" altLang="cs-CZ" sz="3200" b="1" dirty="0"/>
              <a:t>= převládající paradigma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80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F1D80C-3F57-4D1C-821D-2598B3A7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1E43D2-5145-45CB-83AC-8D102027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(moderní)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BFA034-8538-4EDB-899C-BE7BB67A8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1009"/>
            <a:ext cx="10807200" cy="5186991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VYCHÁZÍ: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ze snahy</a:t>
            </a:r>
            <a:r>
              <a:rPr lang="cs-CZ" altLang="cs-CZ" sz="3200" b="1" dirty="0"/>
              <a:t> </a:t>
            </a:r>
            <a:r>
              <a:rPr lang="cs-CZ" altLang="cs-CZ" sz="3200" dirty="0"/>
              <a:t>přenést do pedagogiky </a:t>
            </a:r>
            <a:r>
              <a:rPr lang="cs-CZ" altLang="cs-CZ" sz="3200" b="1" dirty="0"/>
              <a:t>metodologii přírodních věd = </a:t>
            </a:r>
            <a:r>
              <a:rPr lang="cs-CZ" altLang="cs-CZ" sz="3200" b="1" dirty="0">
                <a:solidFill>
                  <a:srgbClr val="0000DC"/>
                </a:solidFill>
              </a:rPr>
              <a:t>exaktní výzkum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0000DC"/>
                </a:solidFill>
              </a:rPr>
              <a:t>kritiky</a:t>
            </a:r>
            <a:r>
              <a:rPr lang="cs-CZ" altLang="cs-CZ" sz="3200" b="1" dirty="0"/>
              <a:t> normativní koncepce </a:t>
            </a:r>
            <a:r>
              <a:rPr lang="cs-CZ" altLang="cs-CZ" sz="3200" dirty="0"/>
              <a:t>= nedostatečná racionalita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0000DC"/>
                </a:solidFill>
              </a:rPr>
              <a:t>odmítnutí hodnotících soudů</a:t>
            </a:r>
            <a:r>
              <a:rPr lang="cs-CZ" altLang="cs-CZ" sz="3200" dirty="0"/>
              <a:t>, edukačních požadavků (norem) a etických kritérií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ZÁKLAD: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výzkum edukační „technologie“ </a:t>
            </a:r>
            <a:r>
              <a:rPr lang="cs-CZ" altLang="cs-CZ" sz="3200" dirty="0"/>
              <a:t>– objekt = „edukace“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podstata = </a:t>
            </a:r>
            <a:r>
              <a:rPr lang="cs-CZ" altLang="cs-CZ" sz="3200" b="1" dirty="0"/>
              <a:t>empirický výzkum </a:t>
            </a:r>
            <a:r>
              <a:rPr lang="cs-CZ" altLang="cs-CZ" sz="3200" dirty="0"/>
              <a:t>= hypotézy → ověřování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dirty="0"/>
              <a:t>výsledky výzkumů = východisko pedagogických </a:t>
            </a:r>
            <a:r>
              <a:rPr lang="cs-CZ" altLang="cs-CZ" sz="3200" b="1" dirty="0"/>
              <a:t>prognóz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30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32E0E-0F3E-4D2A-A8DE-8B2051AFC7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A36096-A8D7-4005-BC8D-6BBC185A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Empirická (moderní)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613B9-B1E7-42B9-AF12-CA255BDCB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8123"/>
            <a:ext cx="10753200" cy="444987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rozvoj empirické vědy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fundovaná metodologie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metodologie vědy = metody a vědecké postupy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metodologie pedagogiky </a:t>
            </a:r>
            <a:r>
              <a:rPr lang="cs-CZ" altLang="cs-CZ" sz="3200" dirty="0"/>
              <a:t>vychází </a:t>
            </a:r>
            <a:br>
              <a:rPr lang="cs-CZ" altLang="cs-CZ" sz="3200" dirty="0"/>
            </a:br>
            <a:r>
              <a:rPr lang="cs-CZ" altLang="cs-CZ" sz="3200" dirty="0"/>
              <a:t>z metodologie sociálních věd (sociologie, psychologie, …)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dirty="0"/>
              <a:t>rozvoj vlastní </a:t>
            </a:r>
            <a:r>
              <a:rPr lang="cs-CZ" altLang="cs-CZ" sz="3200" b="1" dirty="0"/>
              <a:t>metodologie pedagogiky </a:t>
            </a:r>
            <a:br>
              <a:rPr lang="cs-CZ" altLang="cs-CZ" sz="3200" b="1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Gavora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Chráska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Hendl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Šeďová</a:t>
            </a:r>
            <a:r>
              <a:rPr lang="cs-CZ" altLang="cs-CZ" sz="3200" dirty="0"/>
              <a:t>, Švaříček, ...)</a:t>
            </a:r>
          </a:p>
        </p:txBody>
      </p:sp>
    </p:spTree>
    <p:extLst>
      <p:ext uri="{BB962C8B-B14F-4D97-AF65-F5344CB8AC3E}">
        <p14:creationId xmlns:p14="http://schemas.microsoft.com/office/powerpoint/2010/main" val="140990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755E9C-CAE8-403A-A716-04D23B487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7ADD5C-4102-4A16-ACFE-72D2C288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Metodologie pedagogiky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4183702-85BE-42F7-9220-C546C4EE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2"/>
            <a:ext cx="10753200" cy="4642338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metodologie pedagogiky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metody, techniky a prostředky výzkumu edukace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jev </a:t>
            </a:r>
            <a:r>
              <a:rPr lang="cs-CZ" altLang="cs-CZ" sz="3200" dirty="0"/>
              <a:t>= bezprostřední výsledek smyslového vnímání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fakt </a:t>
            </a:r>
            <a:r>
              <a:rPr lang="cs-CZ" altLang="cs-CZ" sz="3200" dirty="0"/>
              <a:t>= zobecněný jev, obecný poznatek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hypotéza </a:t>
            </a:r>
            <a:r>
              <a:rPr lang="cs-CZ" altLang="cs-CZ" sz="3200" dirty="0"/>
              <a:t>= tvrzení o předpokládaném zjištění </a:t>
            </a:r>
            <a:br>
              <a:rPr lang="cs-CZ" altLang="cs-CZ" sz="3200" dirty="0"/>
            </a:br>
            <a:r>
              <a:rPr lang="cs-CZ" altLang="cs-CZ" sz="3200" dirty="0"/>
              <a:t>(tzn. musí být ověřitelná a vyvratitelná)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validita </a:t>
            </a:r>
            <a:r>
              <a:rPr lang="cs-CZ" altLang="cs-CZ" sz="3200" dirty="0"/>
              <a:t>= měříme to, co chceme zkoumat?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reliabilita </a:t>
            </a:r>
            <a:r>
              <a:rPr lang="cs-CZ" altLang="cs-CZ" sz="3200" dirty="0"/>
              <a:t>= kvalita, stabilita a spolehlivost měření</a:t>
            </a:r>
          </a:p>
        </p:txBody>
      </p:sp>
    </p:spTree>
    <p:extLst>
      <p:ext uri="{BB962C8B-B14F-4D97-AF65-F5344CB8AC3E}">
        <p14:creationId xmlns:p14="http://schemas.microsoft.com/office/powerpoint/2010/main" val="29633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4879CA-227E-46C2-8527-43B777FB24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3C76F0-0CB2-4CB4-AC24-17D3B9DB4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917"/>
            <a:ext cx="10753200" cy="451576"/>
          </a:xfrm>
        </p:spPr>
        <p:txBody>
          <a:bodyPr/>
          <a:lstStyle/>
          <a:p>
            <a:r>
              <a:rPr lang="cs-CZ" altLang="cs-CZ" dirty="0"/>
              <a:t>Výzkumný proces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A4CA8A2-FE81-4C43-A14B-D75001039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9146"/>
            <a:ext cx="10753200" cy="552860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Výzkum</a:t>
            </a:r>
            <a:r>
              <a:rPr lang="cs-CZ" altLang="cs-CZ" sz="3200" dirty="0"/>
              <a:t> = systematický </a:t>
            </a:r>
            <a:r>
              <a:rPr lang="cs-CZ" altLang="cs-CZ" sz="3200" b="1" dirty="0">
                <a:solidFill>
                  <a:srgbClr val="0000DC"/>
                </a:solidFill>
              </a:rPr>
              <a:t>způsob řešení problémů</a:t>
            </a:r>
            <a:br>
              <a:rPr lang="cs-CZ" altLang="cs-CZ" sz="3200" dirty="0"/>
            </a:br>
            <a:r>
              <a:rPr lang="cs-CZ" altLang="cs-CZ" sz="3200" dirty="0"/>
              <a:t>		  </a:t>
            </a:r>
            <a:r>
              <a:rPr lang="cs-CZ" altLang="cs-CZ" sz="3200" b="1" dirty="0">
                <a:solidFill>
                  <a:srgbClr val="0000DC"/>
                </a:solidFill>
              </a:rPr>
              <a:t>rozšiřování vědomostí </a:t>
            </a:r>
            <a:r>
              <a:rPr lang="cs-CZ" altLang="cs-CZ" sz="3200" dirty="0"/>
              <a:t>lidstva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Typy výzkumu: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historický – teoretický – </a:t>
            </a:r>
            <a:r>
              <a:rPr lang="cs-CZ" altLang="cs-CZ" sz="3200" b="1" dirty="0">
                <a:solidFill>
                  <a:srgbClr val="0000DC"/>
                </a:solidFill>
              </a:rPr>
              <a:t>empirický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základní</a:t>
            </a:r>
            <a:r>
              <a:rPr lang="cs-CZ" altLang="cs-CZ" sz="3200" dirty="0"/>
              <a:t> – řešení klíčových problémů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aplikovaný </a:t>
            </a:r>
            <a:r>
              <a:rPr lang="cs-CZ" altLang="cs-CZ" sz="3200" dirty="0"/>
              <a:t>– řešení problémů praxe</a:t>
            </a:r>
            <a:br>
              <a:rPr lang="cs-CZ" altLang="cs-CZ" sz="3200" dirty="0"/>
            </a:br>
            <a:r>
              <a:rPr lang="cs-CZ" altLang="cs-CZ" sz="3200" dirty="0"/>
              <a:t>- výzkumné šetření</a:t>
            </a:r>
            <a:br>
              <a:rPr lang="cs-CZ" altLang="cs-CZ" sz="3200" dirty="0"/>
            </a:br>
            <a:r>
              <a:rPr lang="cs-CZ" altLang="cs-CZ" sz="3200" dirty="0"/>
              <a:t>- akční výzkum</a:t>
            </a:r>
            <a:br>
              <a:rPr lang="cs-CZ" altLang="cs-CZ" sz="3200" dirty="0"/>
            </a:br>
            <a:r>
              <a:rPr lang="cs-CZ" altLang="cs-CZ" sz="3200" dirty="0"/>
              <a:t>- „kapesní“ výzkum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kvantitativní – kvalitativní – smíšený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27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DD70AF-8623-4B6E-81BD-47A4282506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A54C10-636C-4243-A0E7-36EDDEB8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Kvantitativní – kvalitativní přístup</a:t>
            </a:r>
            <a:endParaRPr lang="cs-CZ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BE0C70B-5B16-417E-900E-80AF95C3EF38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083213"/>
            <a:ext cx="11559564" cy="5144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b="1" kern="0" dirty="0"/>
              <a:t>						</a:t>
            </a:r>
            <a:r>
              <a:rPr lang="cs-CZ" altLang="cs-CZ" sz="3200" b="1" kern="0" dirty="0">
                <a:solidFill>
                  <a:srgbClr val="0000DC"/>
                </a:solidFill>
              </a:rPr>
              <a:t>kvantitativní 		kvalitativní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cíl</a:t>
            </a:r>
            <a:r>
              <a:rPr lang="cs-CZ" altLang="cs-CZ" sz="3000" kern="0" dirty="0"/>
              <a:t> 					testování hypotéz 	(vytváření hypotéz)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logika</a:t>
            </a:r>
            <a:r>
              <a:rPr lang="cs-CZ" altLang="cs-CZ" sz="3000" kern="0" dirty="0"/>
              <a:t> 				deduktivní 		induktivní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počet případů</a:t>
            </a:r>
            <a:r>
              <a:rPr lang="cs-CZ" altLang="cs-CZ" sz="3000" kern="0" dirty="0"/>
              <a:t>			vysoký 			malý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generalizace</a:t>
            </a:r>
            <a:r>
              <a:rPr lang="cs-CZ" altLang="cs-CZ" sz="3000" kern="0" dirty="0"/>
              <a:t> 			možná a měřitelná 	nemožná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informace o případu	</a:t>
            </a:r>
            <a:r>
              <a:rPr lang="cs-CZ" altLang="cs-CZ" sz="3000" kern="0" dirty="0"/>
              <a:t>redukovaná 		bohatá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kontakt s respondenty	</a:t>
            </a:r>
            <a:r>
              <a:rPr lang="cs-CZ" altLang="cs-CZ" sz="3000" kern="0" dirty="0"/>
              <a:t>zprostředkovaný   	těsný a dlouhý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validita 				</a:t>
            </a:r>
            <a:r>
              <a:rPr lang="cs-CZ" altLang="cs-CZ" sz="3000" kern="0" dirty="0"/>
              <a:t>nízká 			potenciálně vysoká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reliabilita 			</a:t>
            </a:r>
            <a:r>
              <a:rPr lang="cs-CZ" altLang="cs-CZ" sz="3000" kern="0" dirty="0"/>
              <a:t>vysoká 			nízká </a:t>
            </a:r>
          </a:p>
        </p:txBody>
      </p:sp>
    </p:spTree>
    <p:extLst>
      <p:ext uri="{BB962C8B-B14F-4D97-AF65-F5344CB8AC3E}">
        <p14:creationId xmlns:p14="http://schemas.microsoft.com/office/powerpoint/2010/main" val="2821160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E9B454-3462-4AB0-8317-8F411E089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9A93F8-15A3-46B1-86D5-CC1E5C39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42F661E-0DCF-4EA2-96CA-D1013FE0B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1. Vymezení </a:t>
            </a:r>
            <a:r>
              <a:rPr lang="cs-CZ" altLang="cs-CZ" sz="3200" b="1" i="1" dirty="0">
                <a:solidFill>
                  <a:srgbClr val="0000DC"/>
                </a:solidFill>
              </a:rPr>
              <a:t>výzkumného problému</a:t>
            </a:r>
            <a:br>
              <a:rPr lang="cs-CZ" altLang="cs-CZ" sz="3200" dirty="0"/>
            </a:br>
            <a:r>
              <a:rPr lang="cs-CZ" altLang="cs-CZ" sz="3200" dirty="0"/>
              <a:t>  (co zkoumat, koho, kde, kdy, jak, za co, ...)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2. </a:t>
            </a:r>
            <a:r>
              <a:rPr lang="cs-CZ" altLang="cs-CZ" sz="3200" b="1" i="1" dirty="0">
                <a:solidFill>
                  <a:srgbClr val="0000DC"/>
                </a:solidFill>
              </a:rPr>
              <a:t>Informační příprava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(monografie, časopisy, databáze, ...)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3. Formulace </a:t>
            </a:r>
            <a:r>
              <a:rPr lang="cs-CZ" altLang="cs-CZ" sz="3200" b="1" i="1" dirty="0">
                <a:solidFill>
                  <a:srgbClr val="0000DC"/>
                </a:solidFill>
              </a:rPr>
              <a:t>výzkumných otázek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4. Formulace </a:t>
            </a:r>
            <a:r>
              <a:rPr lang="cs-CZ" altLang="cs-CZ" sz="3200" b="1" i="1" dirty="0">
                <a:solidFill>
                  <a:srgbClr val="0000DC"/>
                </a:solidFill>
              </a:rPr>
              <a:t>hypotéz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(převládá v kvantitativním přístupu)</a:t>
            </a:r>
          </a:p>
        </p:txBody>
      </p:sp>
    </p:spTree>
    <p:extLst>
      <p:ext uri="{BB962C8B-B14F-4D97-AF65-F5344CB8AC3E}">
        <p14:creationId xmlns:p14="http://schemas.microsoft.com/office/powerpoint/2010/main" val="17265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A8956A-218B-49C7-9DBD-A126AACEE6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36A466-5B51-4CE6-9CF5-FDAB5998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3" y="573261"/>
            <a:ext cx="10753200" cy="451576"/>
          </a:xfrm>
        </p:spPr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4AFF88-2D2F-4897-9919-C1A8E7ED0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3" y="1237957"/>
            <a:ext cx="11493304" cy="4594043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i="1" dirty="0"/>
              <a:t>5. Zjišťování pedagogických faktů – </a:t>
            </a:r>
            <a:r>
              <a:rPr lang="cs-CZ" altLang="cs-CZ" sz="3200" b="1" i="1" dirty="0">
                <a:solidFill>
                  <a:srgbClr val="0000DC"/>
                </a:solidFill>
              </a:rPr>
              <a:t>sběr empirických dat</a:t>
            </a:r>
            <a:br>
              <a:rPr lang="cs-CZ" altLang="cs-CZ" sz="3200" dirty="0"/>
            </a:br>
            <a:r>
              <a:rPr lang="cs-CZ" altLang="cs-CZ" sz="3200" dirty="0"/>
              <a:t>výzkumnými metodami a technikami: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pozorování</a:t>
            </a:r>
            <a:r>
              <a:rPr lang="cs-CZ" altLang="cs-CZ" sz="3200" dirty="0"/>
              <a:t>  – přímé X nepřímé, dlouhodobé X krátkodobé,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explorace (dotazování) – rozhovor, dotazník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experiment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analýza pedagogických dokumentů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výzkum životního příběhu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etnografický přístup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8175393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75</TotalTime>
  <Words>584</Words>
  <Application>Microsoft Office PowerPoint</Application>
  <PresentationFormat>Širokoúhlá obrazovka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Pedagogický výzkum </vt:lpstr>
      <vt:lpstr>Vznik pedagogických výzkumů</vt:lpstr>
      <vt:lpstr>Empirická (moderní) pedagogika</vt:lpstr>
      <vt:lpstr>Empirická (moderní) pedagogika</vt:lpstr>
      <vt:lpstr>Metodologie pedagogiky</vt:lpstr>
      <vt:lpstr>Výzkumný proces</vt:lpstr>
      <vt:lpstr>Kvantitativní – kvalitativní přístup</vt:lpstr>
      <vt:lpstr>Výzkumný proces v pedagogice</vt:lpstr>
      <vt:lpstr>Výzkumný proces v pedagogice</vt:lpstr>
      <vt:lpstr>Výzkumný proces v pedagogice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15</cp:revision>
  <cp:lastPrinted>1601-01-01T00:00:00Z</cp:lastPrinted>
  <dcterms:created xsi:type="dcterms:W3CDTF">2020-10-05T06:18:46Z</dcterms:created>
  <dcterms:modified xsi:type="dcterms:W3CDTF">2023-09-12T07:32:27Z</dcterms:modified>
</cp:coreProperties>
</file>