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91" r:id="rId2"/>
  </p:sldMasterIdLst>
  <p:notesMasterIdLst>
    <p:notesMasterId r:id="rId17"/>
  </p:notesMasterIdLst>
  <p:handoutMasterIdLst>
    <p:handoutMasterId r:id="rId18"/>
  </p:handoutMasterIdLst>
  <p:sldIdLst>
    <p:sldId id="256" r:id="rId3"/>
    <p:sldId id="294" r:id="rId4"/>
    <p:sldId id="296" r:id="rId5"/>
    <p:sldId id="298" r:id="rId6"/>
    <p:sldId id="295" r:id="rId7"/>
    <p:sldId id="297" r:id="rId8"/>
    <p:sldId id="299" r:id="rId9"/>
    <p:sldId id="300" r:id="rId10"/>
    <p:sldId id="301" r:id="rId11"/>
    <p:sldId id="302" r:id="rId12"/>
    <p:sldId id="273" r:id="rId13"/>
    <p:sldId id="261" r:id="rId14"/>
    <p:sldId id="271" r:id="rId15"/>
    <p:sldId id="293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6449" autoAdjust="0"/>
  </p:normalViewPr>
  <p:slideViewPr>
    <p:cSldViewPr>
      <p:cViewPr varScale="1">
        <p:scale>
          <a:sx n="130" d="100"/>
          <a:sy n="130" d="100"/>
        </p:scale>
        <p:origin x="1110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AA2B25C-6F98-4E3F-820F-407AB1197871}" type="datetimeFigureOut">
              <a:rPr lang="en-US"/>
              <a:pPr>
                <a:defRPr/>
              </a:pPr>
              <a:t>3/25/2019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40FC69D-C796-47C3-9336-67144167DB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98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D6EE0D4-EA0A-4781-8190-7779E1F8F501}" type="datetimeFigureOut">
              <a:rPr lang="en-US"/>
              <a:pPr>
                <a:defRPr/>
              </a:pPr>
              <a:t>3/25/2019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6054119-55F7-4A9C-8986-9FE978F197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4380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1B35B1-96CB-46A2-9554-7409ABE9AC08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372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C60DD1-5CF3-4486-AFF6-CECC980AF599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141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B67DE00-3C1E-4B86-AEF9-B79D25CEFEB1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21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EDC0DE-AEB9-4F85-B3D3-67FC5A615521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130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EDC0DE-AEB9-4F85-B3D3-67FC5A615521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635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-1588" y="0"/>
            <a:ext cx="9144001" cy="6858000"/>
            <a:chOff x="-1574" y="0"/>
            <a:chExt cx="9144000" cy="6858000"/>
          </a:xfrm>
        </p:grpSpPr>
        <p:pic>
          <p:nvPicPr>
            <p:cNvPr id="5" name="Rectangle 6"/>
            <p:cNvPicPr>
              <a:picLocks noChangeAspect="1"/>
            </p:cNvPicPr>
            <p:nvPr/>
          </p:nvPicPr>
          <p:blipFill>
            <a:blip r:embed="rId2">
              <a:lum bright="-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74" y="381000"/>
              <a:ext cx="9144000" cy="6093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11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8" name="Straight Connector 14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hape 20"/>
          <p:cNvSpPr>
            <a:spLocks noGrp="1"/>
          </p:cNvSpPr>
          <p:nvPr>
            <p:ph type="title"/>
          </p:nvPr>
        </p:nvSpPr>
        <p:spPr>
          <a:xfrm>
            <a:off x="704850" y="449580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06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328" y="3877272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32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97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1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096" y="3877277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89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7"/>
            <a:ext cx="6723186" cy="1793090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5" y="3878576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412507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2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6"/>
            <a:ext cx="672318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3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4583">
                      <a:srgbClr val="FFFFFF"/>
                    </a:gs>
                    <a:gs pos="8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1640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1647"/>
            <a:ext cx="6723186" cy="1795633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7" y="3877279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1" y="471123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19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1644"/>
            <a:ext cx="6723186" cy="3591850"/>
          </a:xfrm>
          <a:solidFill>
            <a:schemeClr val="accent2"/>
          </a:solidFill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3999" y="470413"/>
            <a:ext cx="1141803" cy="32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4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gray">
          <a:xfrm flipH="1">
            <a:off x="1" y="2"/>
            <a:ext cx="9144001" cy="6858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77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77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8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flipH="1">
            <a:off x="-1" y="2"/>
            <a:ext cx="9144001" cy="6858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3"/>
            <a:ext cx="537971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6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8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93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28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3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67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7013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1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25659-33C3-4E68-B28C-A1601CAD46C2}" type="datetimeFigureOut">
              <a:rPr lang="en-US"/>
              <a:pPr>
                <a:defRPr/>
              </a:pPr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5E5A9-9037-4A6D-AEE4-C1D8450857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8023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1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13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2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6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5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36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2" descr="D:\Documents\Projects\2012 Projects\_Template-Templates\MS Visual ID\Artwork\MSFT_cornerstone_tiles\CornerStoneTile-Blank\screen\CS_Tile_Lime382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23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2"/>
            <a:ext cx="5379716" cy="2689656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73827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0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050" name="Picture 2" descr="D:\Documents\Projects\2012 Projects\_Template-Templates\MS Visual ID\Artwork\MSFT_cornerstone_tiles\CornerStoneTile-Blank\screen\CS_Tile_Red185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5"/>
            <a:ext cx="5379716" cy="2689655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69656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7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5"/>
            <a:ext cx="9140463" cy="68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77" y="2084186"/>
            <a:ext cx="5378549" cy="4482746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2084172"/>
            <a:ext cx="5378549" cy="2689656"/>
          </a:xfrm>
          <a:noFill/>
        </p:spPr>
        <p:txBody>
          <a:bodyPr lIns="146304" tIns="91440" rIns="146304" bIns="91440" anchor="t" anchorCtr="0"/>
          <a:lstStyle>
            <a:lvl1pPr>
              <a:defRPr sz="4853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4772272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80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4"/>
            <a:ext cx="9140463" cy="684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 bwMode="gray">
          <a:xfrm>
            <a:off x="201977" y="1187644"/>
            <a:ext cx="5378549" cy="3586184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1186843"/>
            <a:ext cx="5378549" cy="1793882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2979168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10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477382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17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7395506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97989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56771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-1588" y="0"/>
            <a:ext cx="9145588" cy="6858000"/>
            <a:chOff x="-1574" y="0"/>
            <a:chExt cx="9145574" cy="6858000"/>
          </a:xfrm>
        </p:grpSpPr>
        <p:sp>
          <p:nvSpPr>
            <p:cNvPr id="5" name="Rectangle 17"/>
            <p:cNvSpPr/>
            <p:nvPr userDrawn="1"/>
          </p:nvSpPr>
          <p:spPr>
            <a:xfrm>
              <a:off x="0" y="381000"/>
              <a:ext cx="9144000" cy="6096000"/>
            </a:xfrm>
            <a:prstGeom prst="rect">
              <a:avLst/>
            </a:prstGeom>
            <a:gradFill>
              <a:gsLst>
                <a:gs pos="0">
                  <a:schemeClr val="accent1">
                    <a:tint val="40000"/>
                  </a:schemeClr>
                </a:gs>
                <a:gs pos="100000">
                  <a:schemeClr val="accent1">
                    <a:shade val="75000"/>
                  </a:schemeClr>
                </a:gs>
              </a:gsLst>
              <a:path path="circle">
                <a:fillToRect l="100000" t="100000" r="100000" b="100000"/>
              </a:path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Rectangle 9"/>
            <p:cNvSpPr/>
            <p:nvPr userDrawn="1"/>
          </p:nvSpPr>
          <p:spPr>
            <a:xfrm>
              <a:off x="-1574" y="0"/>
              <a:ext cx="9143987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14"/>
            <p:cNvSpPr/>
            <p:nvPr userDrawn="1"/>
          </p:nvSpPr>
          <p:spPr>
            <a:xfrm>
              <a:off x="-1574" y="6553200"/>
              <a:ext cx="9143987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8" name="Straight Connector 15"/>
            <p:cNvCxnSpPr/>
            <p:nvPr/>
          </p:nvCxnSpPr>
          <p:spPr>
            <a:xfrm>
              <a:off x="-1574" y="381000"/>
              <a:ext cx="9143987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6"/>
            <p:cNvCxnSpPr/>
            <p:nvPr/>
          </p:nvCxnSpPr>
          <p:spPr>
            <a:xfrm>
              <a:off x="-1574" y="6477000"/>
              <a:ext cx="9143987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722313" y="4505325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469302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53261117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54225262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33351881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496928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240739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3920181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>
            <a:lvl1pPr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8866055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069644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611602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35576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48ED9-D089-49B4-960D-338F341D2D17}" type="datetimeFigureOut">
              <a:rPr lang="en-US"/>
              <a:pPr>
                <a:defRPr/>
              </a:pPr>
              <a:t>3/25/2019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D792F-35F9-4312-A24F-97D62C7B62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0762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987122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7677240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71697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248183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2889778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786028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/>
        </p:nvSpPr>
        <p:spPr bwMode="hidden">
          <a:xfrm>
            <a:off x="1" y="1189176"/>
            <a:ext cx="9144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2" tIns="34292" rIns="34292" bIns="342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1930" y="1197325"/>
            <a:ext cx="8740142" cy="1516890"/>
          </a:xfrm>
        </p:spPr>
        <p:txBody>
          <a:bodyPr/>
          <a:lstStyle>
            <a:lvl1pPr marL="0" indent="0">
              <a:buNone/>
              <a:defRPr sz="2427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1pPr>
            <a:lvl2pPr marL="2548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2pPr>
            <a:lvl3pPr marL="42983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3pPr>
            <a:lvl4pPr marL="59891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4pPr>
            <a:lvl5pPr marL="772754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91809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01930" y="1189178"/>
            <a:ext cx="8740142" cy="1845826"/>
          </a:xfrm>
          <a:prstGeom prst="rect">
            <a:avLst/>
          </a:prstGeom>
        </p:spPr>
        <p:txBody>
          <a:bodyPr/>
          <a:lstStyle>
            <a:lvl1pPr marL="2136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20200" indent="-206599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338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05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01881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76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969962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47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6238877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2721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16838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BA52C-E5B1-42D9-A2FE-54FC0D3DC02C}" type="datetimeFigureOut">
              <a:rPr lang="en-US"/>
              <a:pPr>
                <a:defRPr/>
              </a:pPr>
              <a:t>3/25/2019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2CEF4-8296-41B9-9003-5E517FE99A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186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16519-2F14-46D4-A087-2FAD5C98C812}" type="datetimeFigureOut">
              <a:rPr lang="en-US"/>
              <a:pPr>
                <a:defRPr/>
              </a:pPr>
              <a:t>3/25/2019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AA23D-3C5E-4B14-9850-9DFAFAD11F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832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DA7DF-8AF2-4CE1-AFDB-273E977F1464}" type="datetimeFigureOut">
              <a:rPr lang="en-US"/>
              <a:pPr>
                <a:defRPr/>
              </a:pPr>
              <a:t>3/25/2019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E27D3-369A-41CD-9B6C-2E53DDCC48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709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1"/>
            <a:ext cx="5111750" cy="452596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00201"/>
            <a:ext cx="3008313" cy="4525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6A869-1776-4930-A74C-E1CBC010F42C}" type="datetimeFigureOut">
              <a:rPr lang="en-US"/>
              <a:pPr>
                <a:defRPr/>
              </a:pPr>
              <a:t>3/25/2019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24E83-4B3C-431A-B2BF-5E4D049ED4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922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342D-EBA1-4F7F-9FD8-A03BE940FAAD}" type="datetimeFigureOut">
              <a:rPr lang="en-US"/>
              <a:pPr>
                <a:defRPr/>
              </a:pPr>
              <a:t>3/25/2019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07B3F-50E8-4547-B0E7-A937A873E1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148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35.xml"/><Relationship Id="rId39" Type="http://schemas.openxmlformats.org/officeDocument/2006/relationships/theme" Target="../theme/theme2.xml"/><Relationship Id="rId21" Type="http://schemas.openxmlformats.org/officeDocument/2006/relationships/slideLayout" Target="../slideLayouts/slideLayout30.xml"/><Relationship Id="rId34" Type="http://schemas.openxmlformats.org/officeDocument/2006/relationships/slideLayout" Target="../slideLayouts/slideLayout43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42.xml"/><Relationship Id="rId38" Type="http://schemas.openxmlformats.org/officeDocument/2006/relationships/slideLayout" Target="../slideLayouts/slideLayout47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29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41.xml"/><Relationship Id="rId37" Type="http://schemas.openxmlformats.org/officeDocument/2006/relationships/slideLayout" Target="../slideLayouts/slideLayout46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32.xml"/><Relationship Id="rId28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31" Type="http://schemas.openxmlformats.org/officeDocument/2006/relationships/slideLayout" Target="../slideLayouts/slideLayout40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31.xml"/><Relationship Id="rId27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39.xml"/><Relationship Id="rId35" Type="http://schemas.openxmlformats.org/officeDocument/2006/relationships/slideLayout" Target="../slideLayouts/slideLayout44.xml"/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"/>
          <p:cNvGrpSpPr>
            <a:grpSpLocks/>
          </p:cNvGrpSpPr>
          <p:nvPr/>
        </p:nvGrpSpPr>
        <p:grpSpPr bwMode="auto">
          <a:xfrm>
            <a:off x="0" y="0"/>
            <a:ext cx="9144000" cy="1506538"/>
            <a:chOff x="0" y="0"/>
            <a:chExt cx="9144000" cy="1506538"/>
          </a:xfrm>
        </p:grpSpPr>
        <p:pic>
          <p:nvPicPr>
            <p:cNvPr id="1032" name="Rectangle 6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9144000" cy="1419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49000">
                  <a:schemeClr val="accent1">
                    <a:tint val="20000"/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0" y="142875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04950"/>
              <a:ext cx="9144000" cy="1588"/>
            </a:xfrm>
            <a:prstGeom prst="line">
              <a:avLst/>
            </a:prstGeom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86BF8B-550E-40B1-B3DA-57BDAFB6BEAF}" type="datetimeFigureOut">
              <a:rPr lang="en-US"/>
              <a:pPr>
                <a:defRPr/>
              </a:pPr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8F67EB6-881B-4D63-B004-3248ED2C02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0" r:id="rId2"/>
    <p:sldLayoutId id="2147483668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ts val="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B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930" y="289514"/>
            <a:ext cx="874188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01931" y="1189180"/>
            <a:ext cx="8740141" cy="1587999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6590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  <p:sldLayoutId id="2147483714" r:id="rId23"/>
    <p:sldLayoutId id="2147483715" r:id="rId24"/>
    <p:sldLayoutId id="2147483716" r:id="rId25"/>
    <p:sldLayoutId id="2147483717" r:id="rId26"/>
    <p:sldLayoutId id="2147483718" r:id="rId27"/>
    <p:sldLayoutId id="2147483719" r:id="rId28"/>
    <p:sldLayoutId id="2147483720" r:id="rId29"/>
    <p:sldLayoutId id="2147483721" r:id="rId30"/>
    <p:sldLayoutId id="2147483722" r:id="rId31"/>
    <p:sldLayoutId id="2147483723" r:id="rId32"/>
    <p:sldLayoutId id="2147483724" r:id="rId33"/>
    <p:sldLayoutId id="2147483725" r:id="rId34"/>
    <p:sldLayoutId id="2147483726" r:id="rId35"/>
    <p:sldLayoutId id="2147483727" r:id="rId36"/>
    <p:sldLayoutId id="2147483728" r:id="rId37"/>
    <p:sldLayoutId id="2147483729" r:id="rId38"/>
  </p:sldLayoutIdLst>
  <p:transition>
    <p:fade/>
  </p:transition>
  <p:txStyles>
    <p:titleStyle>
      <a:lvl1pPr algn="l" defTabSz="685806" rtl="0" eaLnBrk="1" latinLnBrk="0" hangingPunct="1">
        <a:lnSpc>
          <a:spcPct val="90000"/>
        </a:lnSpc>
        <a:spcBef>
          <a:spcPct val="0"/>
        </a:spcBef>
        <a:buNone/>
        <a:defRPr lang="en-US" sz="3971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52121" marR="0" indent="-252121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94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538" marR="0" indent="-177417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88279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47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5636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2444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5965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6pPr>
      <a:lvl7pPr marL="2228870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7pPr>
      <a:lvl8pPr marL="2571772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8pPr>
      <a:lvl9pPr marL="2914676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85806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9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71611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5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7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40032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743224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subTitle" idx="1"/>
          </p:nvPr>
        </p:nvSpPr>
        <p:spPr bwMode="auto">
          <a:xfrm>
            <a:off x="1187624" y="476672"/>
            <a:ext cx="6400800" cy="1752600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cs-CZ" altLang="cs-CZ" sz="4000" dirty="0"/>
              <a:t>Služby Internetu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2800" dirty="0"/>
              <a:t>Mgr. Petr Zaoral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Sociální sítě +blogy</a:t>
            </a:r>
          </a:p>
          <a:p>
            <a:r>
              <a:rPr lang="cs-CZ" dirty="0"/>
              <a:t>Sdílení fotografií, videí, dat</a:t>
            </a:r>
          </a:p>
          <a:p>
            <a:r>
              <a:rPr lang="cs-CZ" dirty="0" err="1"/>
              <a:t>Cloudová</a:t>
            </a:r>
            <a:r>
              <a:rPr lang="cs-CZ" dirty="0"/>
              <a:t> řešení</a:t>
            </a:r>
          </a:p>
          <a:p>
            <a:r>
              <a:rPr lang="cs-CZ" dirty="0"/>
              <a:t>E-</a:t>
            </a:r>
            <a:r>
              <a:rPr lang="cs-CZ" dirty="0" err="1"/>
              <a:t>shopy</a:t>
            </a:r>
            <a:endParaRPr lang="cs-CZ" dirty="0"/>
          </a:p>
          <a:p>
            <a:r>
              <a:rPr lang="cs-CZ" dirty="0"/>
              <a:t>Online hry</a:t>
            </a:r>
          </a:p>
          <a:p>
            <a:r>
              <a:rPr lang="cs-CZ" dirty="0"/>
              <a:t>Bankovnictví + platby</a:t>
            </a:r>
          </a:p>
          <a:p>
            <a:r>
              <a:rPr lang="cs-CZ" dirty="0"/>
              <a:t>Vzdělávání</a:t>
            </a:r>
          </a:p>
          <a:p>
            <a:r>
              <a:rPr lang="cs-CZ" dirty="0"/>
              <a:t>Online TV + rádia + filmy</a:t>
            </a:r>
          </a:p>
          <a:p>
            <a:r>
              <a:rPr lang="cs-CZ" dirty="0" err="1"/>
              <a:t>eGoverment</a:t>
            </a:r>
            <a:r>
              <a:rPr lang="cs-CZ" dirty="0"/>
              <a:t> (www.gov.cz)</a:t>
            </a:r>
          </a:p>
          <a:p>
            <a:r>
              <a:rPr lang="cs-CZ" dirty="0"/>
              <a:t>RSS kanály</a:t>
            </a:r>
          </a:p>
          <a:p>
            <a:r>
              <a:rPr lang="cs-CZ" dirty="0"/>
              <a:t>Tipy na www.jaknainternet.cz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služby</a:t>
            </a:r>
          </a:p>
        </p:txBody>
      </p:sp>
    </p:spTree>
    <p:extLst>
      <p:ext uri="{BB962C8B-B14F-4D97-AF65-F5344CB8AC3E}">
        <p14:creationId xmlns:p14="http://schemas.microsoft.com/office/powerpoint/2010/main" val="136102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722313" y="2780928"/>
            <a:ext cx="7772400" cy="13620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6000" dirty="0"/>
              <a:t>3. cvičení</a:t>
            </a:r>
          </a:p>
        </p:txBody>
      </p:sp>
      <p:sp>
        <p:nvSpPr>
          <p:cNvPr id="7" name="Rectangle 6"/>
          <p:cNvSpPr>
            <a:spLocks noGrp="1"/>
          </p:cNvSpPr>
          <p:nvPr>
            <p:ph type="body" idx="1"/>
          </p:nvPr>
        </p:nvSpPr>
        <p:spPr>
          <a:xfrm>
            <a:off x="722313" y="980728"/>
            <a:ext cx="7772400" cy="1500187"/>
          </a:xfrm>
        </p:spPr>
        <p:txBody>
          <a:bodyPr/>
          <a:lstStyle/>
          <a:p>
            <a:pPr fontAlgn="auto">
              <a:buFont typeface="Arial"/>
              <a:buNone/>
              <a:defRPr/>
            </a:pPr>
            <a:r>
              <a:rPr lang="cs-CZ" sz="4000" dirty="0"/>
              <a:t>bp2004</a:t>
            </a:r>
            <a:endParaRPr lang="cs-CZ" sz="40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25963"/>
          </a:xfrm>
        </p:spPr>
        <p:txBody>
          <a:bodyPr>
            <a:normAutofit/>
          </a:bodyPr>
          <a:lstStyle/>
          <a:p>
            <a:pPr fontAlgn="auto">
              <a:lnSpc>
                <a:spcPct val="150000"/>
              </a:lnSpc>
              <a:buFont typeface="Arial"/>
              <a:buChar char="•"/>
              <a:defRPr/>
            </a:pPr>
            <a:r>
              <a:rPr lang="cs-CZ" dirty="0"/>
              <a:t>Zkouška FTP</a:t>
            </a:r>
          </a:p>
          <a:p>
            <a:pPr fontAlgn="auto">
              <a:lnSpc>
                <a:spcPct val="150000"/>
              </a:lnSpc>
              <a:buFont typeface="Arial"/>
              <a:buChar char="•"/>
              <a:defRPr/>
            </a:pPr>
            <a:r>
              <a:rPr lang="cs-CZ" dirty="0"/>
              <a:t>Ukázka </a:t>
            </a:r>
            <a:r>
              <a:rPr lang="cs-CZ" dirty="0" err="1"/>
              <a:t>Teamviewer</a:t>
            </a:r>
            <a:endParaRPr lang="cs-CZ" dirty="0"/>
          </a:p>
          <a:p>
            <a:pPr fontAlgn="auto">
              <a:lnSpc>
                <a:spcPct val="150000"/>
              </a:lnSpc>
              <a:buFont typeface="Arial"/>
              <a:buChar char="•"/>
              <a:defRPr/>
            </a:pPr>
            <a:r>
              <a:rPr lang="cs-CZ" dirty="0"/>
              <a:t>Online TV, rádia, uložiště</a:t>
            </a:r>
          </a:p>
          <a:p>
            <a:pPr fontAlgn="auto">
              <a:lnSpc>
                <a:spcPct val="150000"/>
              </a:lnSpc>
              <a:buFont typeface="Arial"/>
              <a:buChar char="•"/>
              <a:defRPr/>
            </a:pPr>
            <a:r>
              <a:rPr lang="cs-CZ" dirty="0"/>
              <a:t>Video Historie internetu, Datové schránky, Rizika sociálních sítí, Můžeme věřit Internetu?</a:t>
            </a:r>
          </a:p>
          <a:p>
            <a:pPr fontAlgn="auto">
              <a:buFont typeface="Arial"/>
              <a:buChar char="•"/>
              <a:defRPr/>
            </a:pPr>
            <a:endParaRPr lang="cs-CZ" dirty="0"/>
          </a:p>
          <a:p>
            <a:pPr fontAlgn="auto">
              <a:buFont typeface="Arial"/>
              <a:buChar char="•"/>
              <a:defRPr/>
            </a:pPr>
            <a:endParaRPr lang="cs-CZ" dirty="0"/>
          </a:p>
          <a:p>
            <a:pPr marL="0" indent="0" fontAlgn="auto">
              <a:buNone/>
              <a:defRPr/>
            </a:pPr>
            <a:endParaRPr lang="cs-CZ" dirty="0"/>
          </a:p>
          <a:p>
            <a:pPr fontAlgn="auto">
              <a:buFont typeface="Arial"/>
              <a:buChar char="•"/>
              <a:defRPr/>
            </a:pP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7772400" cy="46085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/>
              <a:t>Zákazník</a:t>
            </a:r>
            <a:r>
              <a:rPr lang="cs-CZ" dirty="0"/>
              <a:t>: </a:t>
            </a:r>
            <a:r>
              <a:rPr lang="cs-CZ" i="1" dirty="0"/>
              <a:t>“Mám nainstalovaný Windows Vista.“</a:t>
            </a:r>
            <a:br>
              <a:rPr lang="cs-CZ" i="1" dirty="0"/>
            </a:br>
            <a:br>
              <a:rPr lang="cs-CZ" dirty="0"/>
            </a:br>
            <a:r>
              <a:rPr lang="cs-CZ" b="1" dirty="0" err="1"/>
              <a:t>Hotline</a:t>
            </a:r>
            <a:r>
              <a:rPr lang="cs-CZ" dirty="0"/>
              <a:t>: </a:t>
            </a:r>
            <a:r>
              <a:rPr lang="cs-CZ" i="1" dirty="0"/>
              <a:t>“OK.“</a:t>
            </a:r>
            <a:br>
              <a:rPr lang="cs-CZ" i="1" dirty="0"/>
            </a:br>
            <a:br>
              <a:rPr lang="cs-CZ" dirty="0"/>
            </a:br>
            <a:r>
              <a:rPr lang="cs-CZ" b="1" dirty="0"/>
              <a:t>Zákazník</a:t>
            </a:r>
            <a:r>
              <a:rPr lang="cs-CZ" dirty="0"/>
              <a:t>: </a:t>
            </a:r>
            <a:r>
              <a:rPr lang="cs-CZ" i="1" dirty="0"/>
              <a:t>“Počítač mi nefunguje.“</a:t>
            </a:r>
            <a:br>
              <a:rPr lang="cs-CZ" i="1" dirty="0"/>
            </a:br>
            <a:br>
              <a:rPr lang="cs-CZ" dirty="0"/>
            </a:br>
            <a:r>
              <a:rPr lang="cs-CZ" b="1" dirty="0" err="1"/>
              <a:t>Hotline</a:t>
            </a:r>
            <a:r>
              <a:rPr lang="cs-CZ" dirty="0"/>
              <a:t>: </a:t>
            </a:r>
            <a:r>
              <a:rPr lang="cs-CZ" i="1" dirty="0"/>
              <a:t>“Ano, to jste už říkal...“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3568" y="3212976"/>
            <a:ext cx="7772400" cy="187275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Děkuji za pozornost.</a:t>
            </a:r>
          </a:p>
        </p:txBody>
      </p:sp>
    </p:spTree>
    <p:extLst>
      <p:ext uri="{BB962C8B-B14F-4D97-AF65-F5344CB8AC3E}">
        <p14:creationId xmlns:p14="http://schemas.microsoft.com/office/powerpoint/2010/main" val="13326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cs-CZ" dirty="0"/>
              <a:t>1972 – první e-mailový program </a:t>
            </a:r>
          </a:p>
          <a:p>
            <a:pPr>
              <a:lnSpc>
                <a:spcPct val="150000"/>
              </a:lnSpc>
            </a:pPr>
            <a:r>
              <a:rPr lang="cs-CZ" dirty="0"/>
              <a:t>1987 – vzniká pojem „Internet“ (27 000 </a:t>
            </a:r>
            <a:r>
              <a:rPr lang="cs-CZ" dirty="0" err="1"/>
              <a:t>pc</a:t>
            </a:r>
            <a:r>
              <a:rPr lang="cs-CZ" dirty="0"/>
              <a:t>)</a:t>
            </a:r>
          </a:p>
          <a:p>
            <a:pPr>
              <a:lnSpc>
                <a:spcPct val="150000"/>
              </a:lnSpc>
            </a:pPr>
            <a:r>
              <a:rPr lang="cs-CZ" dirty="0"/>
              <a:t>1991 – nasazení WWW v evropské laboratoři CERN</a:t>
            </a:r>
          </a:p>
          <a:p>
            <a:pPr>
              <a:lnSpc>
                <a:spcPct val="150000"/>
              </a:lnSpc>
            </a:pPr>
            <a:r>
              <a:rPr lang="cs-CZ" dirty="0"/>
              <a:t>1993 – </a:t>
            </a:r>
            <a:r>
              <a:rPr lang="cs-CZ" dirty="0" err="1"/>
              <a:t>Mosaic</a:t>
            </a:r>
            <a:r>
              <a:rPr lang="cs-CZ" dirty="0"/>
              <a:t>, první WWW prohlížeč</a:t>
            </a:r>
          </a:p>
          <a:p>
            <a:pPr>
              <a:lnSpc>
                <a:spcPct val="150000"/>
              </a:lnSpc>
            </a:pPr>
            <a:r>
              <a:rPr lang="cs-CZ" dirty="0"/>
              <a:t>1998 – založení Googlu</a:t>
            </a:r>
          </a:p>
          <a:p>
            <a:pPr>
              <a:lnSpc>
                <a:spcPct val="150000"/>
              </a:lnSpc>
            </a:pPr>
            <a:r>
              <a:rPr lang="cs-CZ" dirty="0"/>
              <a:t>1999 – rozšiřuje se </a:t>
            </a:r>
            <a:r>
              <a:rPr lang="cs-CZ" dirty="0" err="1"/>
              <a:t>Napster</a:t>
            </a:r>
            <a:endParaRPr lang="cs-CZ" dirty="0"/>
          </a:p>
          <a:p>
            <a:pPr>
              <a:lnSpc>
                <a:spcPct val="150000"/>
              </a:lnSpc>
            </a:pPr>
            <a:r>
              <a:rPr lang="cs-CZ" dirty="0"/>
              <a:t>2011 - došlo k vyčerpání adres protokolu IPv4</a:t>
            </a:r>
          </a:p>
          <a:p>
            <a:pPr>
              <a:lnSpc>
                <a:spcPct val="150000"/>
              </a:lnSpc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internetu	</a:t>
            </a:r>
          </a:p>
        </p:txBody>
      </p:sp>
    </p:spTree>
    <p:extLst>
      <p:ext uri="{BB962C8B-B14F-4D97-AF65-F5344CB8AC3E}">
        <p14:creationId xmlns:p14="http://schemas.microsoft.com/office/powerpoint/2010/main" val="73712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cs-CZ" dirty="0"/>
              <a:t>uživatel @ stroj</a:t>
            </a:r>
          </a:p>
          <a:p>
            <a:pPr>
              <a:lnSpc>
                <a:spcPct val="150000"/>
              </a:lnSpc>
            </a:pPr>
            <a:r>
              <a:rPr lang="cs-CZ" dirty="0"/>
              <a:t>Emaily na straně serveru X klienta</a:t>
            </a:r>
          </a:p>
          <a:p>
            <a:pPr>
              <a:lnSpc>
                <a:spcPct val="150000"/>
              </a:lnSpc>
            </a:pPr>
            <a:r>
              <a:rPr lang="cs-CZ" dirty="0"/>
              <a:t>Přístup možný pře www rozhraní</a:t>
            </a:r>
          </a:p>
          <a:p>
            <a:pPr>
              <a:lnSpc>
                <a:spcPct val="150000"/>
              </a:lnSpc>
            </a:pPr>
            <a:r>
              <a:rPr lang="cs-CZ" dirty="0"/>
              <a:t>Základním protokolem je SMTP </a:t>
            </a:r>
            <a:br>
              <a:rPr lang="cs-CZ" dirty="0"/>
            </a:br>
            <a:r>
              <a:rPr lang="cs-CZ" dirty="0"/>
              <a:t>(</a:t>
            </a:r>
            <a:r>
              <a:rPr lang="cs-CZ" dirty="0" err="1"/>
              <a:t>simple</a:t>
            </a:r>
            <a:r>
              <a:rPr lang="cs-CZ" dirty="0"/>
              <a:t> mail transfer </a:t>
            </a:r>
            <a:r>
              <a:rPr lang="cs-CZ" dirty="0" err="1"/>
              <a:t>protocol</a:t>
            </a:r>
            <a:r>
              <a:rPr lang="cs-CZ" dirty="0"/>
              <a:t>)</a:t>
            </a:r>
          </a:p>
          <a:p>
            <a:pPr>
              <a:lnSpc>
                <a:spcPct val="150000"/>
              </a:lnSpc>
            </a:pPr>
            <a:r>
              <a:rPr lang="cs-CZ" dirty="0"/>
              <a:t>Další protokoly POP a IMAP</a:t>
            </a:r>
          </a:p>
          <a:p>
            <a:pPr>
              <a:lnSpc>
                <a:spcPct val="150000"/>
              </a:lnSpc>
            </a:pPr>
            <a:r>
              <a:rPr lang="cs-CZ" dirty="0" err="1"/>
              <a:t>Freemail</a:t>
            </a:r>
            <a:endParaRPr lang="cs-CZ" dirty="0"/>
          </a:p>
          <a:p>
            <a:pPr>
              <a:lnSpc>
                <a:spcPct val="150000"/>
              </a:lnSpc>
            </a:pPr>
            <a:r>
              <a:rPr lang="cs-CZ" dirty="0"/>
              <a:t>SPF (</a:t>
            </a:r>
            <a:r>
              <a:rPr lang="cs-CZ" dirty="0" err="1"/>
              <a:t>Sender</a:t>
            </a:r>
            <a:r>
              <a:rPr lang="cs-CZ" dirty="0"/>
              <a:t> </a:t>
            </a:r>
            <a:r>
              <a:rPr lang="cs-CZ" dirty="0" err="1"/>
              <a:t>Policy</a:t>
            </a:r>
            <a:r>
              <a:rPr lang="cs-CZ" dirty="0"/>
              <a:t> Framework)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385339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Služba pro přenos souborů mezi počítači</a:t>
            </a:r>
          </a:p>
          <a:p>
            <a:pPr>
              <a:lnSpc>
                <a:spcPct val="150000"/>
              </a:lnSpc>
            </a:pPr>
            <a:r>
              <a:rPr lang="cs-CZ" dirty="0"/>
              <a:t>Stejnojmenný protokol (</a:t>
            </a:r>
            <a:r>
              <a:rPr lang="cs-CZ" dirty="0" err="1"/>
              <a:t>file</a:t>
            </a:r>
            <a:r>
              <a:rPr lang="cs-CZ" dirty="0"/>
              <a:t> transfer protokol)</a:t>
            </a:r>
          </a:p>
          <a:p>
            <a:pPr>
              <a:lnSpc>
                <a:spcPct val="150000"/>
              </a:lnSpc>
            </a:pPr>
            <a:r>
              <a:rPr lang="cs-CZ" dirty="0"/>
              <a:t>Nezávislý na použité platformě (OS)</a:t>
            </a:r>
          </a:p>
          <a:p>
            <a:pPr>
              <a:lnSpc>
                <a:spcPct val="150000"/>
              </a:lnSpc>
            </a:pPr>
            <a:r>
              <a:rPr lang="cs-CZ" dirty="0"/>
              <a:t>Jedena z nejstarších služeb</a:t>
            </a:r>
          </a:p>
          <a:p>
            <a:pPr>
              <a:lnSpc>
                <a:spcPct val="150000"/>
              </a:lnSpc>
            </a:pPr>
            <a:r>
              <a:rPr lang="cs-CZ" dirty="0"/>
              <a:t>Používá TCP pakety a port 21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FTP	</a:t>
            </a:r>
          </a:p>
        </p:txBody>
      </p:sp>
    </p:spTree>
    <p:extLst>
      <p:ext uri="{BB962C8B-B14F-4D97-AF65-F5344CB8AC3E}">
        <p14:creationId xmlns:p14="http://schemas.microsoft.com/office/powerpoint/2010/main" val="214273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Systém prohlížení, ukládání a provázání stránek a dokumentů</a:t>
            </a:r>
          </a:p>
          <a:p>
            <a:r>
              <a:rPr lang="cs-CZ" dirty="0"/>
              <a:t>Zobrazení pomocí webového prohlížeče</a:t>
            </a:r>
          </a:p>
          <a:p>
            <a:r>
              <a:rPr lang="cs-CZ" dirty="0"/>
              <a:t>Stránky v jazyce HTML</a:t>
            </a:r>
          </a:p>
          <a:p>
            <a:r>
              <a:rPr lang="cs-CZ" dirty="0"/>
              <a:t>Použit protokol http, popřípadě https</a:t>
            </a:r>
          </a:p>
          <a:p>
            <a:r>
              <a:rPr lang="cs-CZ" dirty="0"/>
              <a:t>Stránky uloženy na webových serverech</a:t>
            </a:r>
          </a:p>
          <a:p>
            <a:r>
              <a:rPr lang="cs-CZ" dirty="0"/>
              <a:t>Obsahují hypertextové odkazy ve formě URL (</a:t>
            </a:r>
            <a:r>
              <a:rPr lang="cs-CZ" dirty="0" err="1"/>
              <a:t>Uniform</a:t>
            </a:r>
            <a:r>
              <a:rPr lang="cs-CZ" dirty="0"/>
              <a:t> </a:t>
            </a:r>
            <a:r>
              <a:rPr lang="cs-CZ" dirty="0" err="1"/>
              <a:t>Resource</a:t>
            </a:r>
            <a:r>
              <a:rPr lang="cs-CZ" dirty="0"/>
              <a:t> </a:t>
            </a:r>
            <a:r>
              <a:rPr lang="cs-CZ" dirty="0" err="1"/>
              <a:t>Locator</a:t>
            </a:r>
            <a:r>
              <a:rPr lang="cs-CZ" dirty="0"/>
              <a:t>)</a:t>
            </a:r>
          </a:p>
          <a:p>
            <a:r>
              <a:rPr lang="cs-CZ" dirty="0"/>
              <a:t>Vyhledávače – </a:t>
            </a:r>
            <a:r>
              <a:rPr lang="cs-CZ" dirty="0" err="1"/>
              <a:t>google</a:t>
            </a:r>
            <a:r>
              <a:rPr lang="cs-CZ" dirty="0"/>
              <a:t>, </a:t>
            </a:r>
            <a:r>
              <a:rPr lang="cs-CZ" dirty="0" err="1"/>
              <a:t>yahoo</a:t>
            </a:r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World</a:t>
            </a:r>
            <a:r>
              <a:rPr lang="cs-CZ" dirty="0"/>
              <a:t> </a:t>
            </a:r>
            <a:r>
              <a:rPr lang="cs-CZ" dirty="0" err="1"/>
              <a:t>Wide</a:t>
            </a:r>
            <a:r>
              <a:rPr lang="cs-CZ" dirty="0"/>
              <a:t> Web</a:t>
            </a:r>
          </a:p>
        </p:txBody>
      </p:sp>
    </p:spTree>
    <p:extLst>
      <p:ext uri="{BB962C8B-B14F-4D97-AF65-F5344CB8AC3E}">
        <p14:creationId xmlns:p14="http://schemas.microsoft.com/office/powerpoint/2010/main" val="291242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cs-CZ" dirty="0"/>
              <a:t>Zasílání zpráv online uživatelům</a:t>
            </a:r>
          </a:p>
          <a:p>
            <a:pPr>
              <a:lnSpc>
                <a:spcPct val="150000"/>
              </a:lnSpc>
            </a:pPr>
            <a:r>
              <a:rPr lang="cs-CZ" dirty="0"/>
              <a:t>Zasílání souborů, chatování v reálném čase</a:t>
            </a:r>
          </a:p>
          <a:p>
            <a:pPr>
              <a:lnSpc>
                <a:spcPct val="150000"/>
              </a:lnSpc>
            </a:pPr>
            <a:r>
              <a:rPr lang="cs-CZ" dirty="0"/>
              <a:t>Sdílení statutu</a:t>
            </a:r>
          </a:p>
          <a:p>
            <a:pPr>
              <a:lnSpc>
                <a:spcPct val="150000"/>
              </a:lnSpc>
            </a:pPr>
            <a:r>
              <a:rPr lang="cs-CZ" dirty="0"/>
              <a:t>Softwarová x webová podoba</a:t>
            </a:r>
          </a:p>
          <a:p>
            <a:pPr>
              <a:lnSpc>
                <a:spcPct val="150000"/>
              </a:lnSpc>
            </a:pPr>
            <a:r>
              <a:rPr lang="cs-CZ" dirty="0"/>
              <a:t>Podpora volání</a:t>
            </a:r>
          </a:p>
          <a:p>
            <a:pPr>
              <a:lnSpc>
                <a:spcPct val="150000"/>
              </a:lnSpc>
            </a:pPr>
            <a:r>
              <a:rPr lang="cs-CZ" dirty="0"/>
              <a:t>Rozšíření mobilních verzí</a:t>
            </a:r>
          </a:p>
          <a:p>
            <a:pPr>
              <a:lnSpc>
                <a:spcPct val="150000"/>
              </a:lnSpc>
            </a:pPr>
            <a:r>
              <a:rPr lang="cs-CZ" dirty="0"/>
              <a:t>Většina aplikací mají vlastní protokoly</a:t>
            </a:r>
          </a:p>
          <a:p>
            <a:pPr>
              <a:lnSpc>
                <a:spcPct val="150000"/>
              </a:lnSpc>
            </a:pPr>
            <a:r>
              <a:rPr lang="cs-CZ" dirty="0"/>
              <a:t>ICQ, Skype, Google Talk, QIP, </a:t>
            </a:r>
            <a:r>
              <a:rPr lang="cs-CZ" dirty="0" err="1"/>
              <a:t>Viber</a:t>
            </a:r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Instant </a:t>
            </a:r>
            <a:r>
              <a:rPr lang="cs-CZ" dirty="0" err="1"/>
              <a:t>messaging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115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cs-CZ" dirty="0"/>
              <a:t>Voice </a:t>
            </a:r>
            <a:r>
              <a:rPr lang="cs-CZ" dirty="0" err="1"/>
              <a:t>over</a:t>
            </a:r>
            <a:r>
              <a:rPr lang="cs-CZ" dirty="0"/>
              <a:t> Internet </a:t>
            </a:r>
            <a:r>
              <a:rPr lang="cs-CZ" dirty="0" err="1"/>
              <a:t>Protocol</a:t>
            </a:r>
            <a:r>
              <a:rPr lang="cs-CZ" dirty="0"/>
              <a:t> </a:t>
            </a:r>
          </a:p>
          <a:p>
            <a:pPr>
              <a:lnSpc>
                <a:spcPct val="150000"/>
              </a:lnSpc>
            </a:pPr>
            <a:r>
              <a:rPr lang="cs-CZ" dirty="0"/>
              <a:t>Softwarová koncová </a:t>
            </a:r>
            <a:r>
              <a:rPr lang="cs-CZ" dirty="0" err="1"/>
              <a:t>zažízení</a:t>
            </a:r>
            <a:r>
              <a:rPr lang="cs-CZ" dirty="0"/>
              <a:t> – Skype</a:t>
            </a:r>
          </a:p>
          <a:p>
            <a:pPr>
              <a:lnSpc>
                <a:spcPct val="150000"/>
              </a:lnSpc>
            </a:pPr>
            <a:r>
              <a:rPr lang="cs-CZ" dirty="0"/>
              <a:t>Hardwarová koncová zařízení – IP telefony</a:t>
            </a:r>
          </a:p>
          <a:p>
            <a:pPr>
              <a:lnSpc>
                <a:spcPct val="150000"/>
              </a:lnSpc>
            </a:pPr>
            <a:r>
              <a:rPr lang="cs-CZ" dirty="0"/>
              <a:t>Výhody – nízké náklady, kvalita, konference</a:t>
            </a:r>
          </a:p>
          <a:p>
            <a:pPr>
              <a:lnSpc>
                <a:spcPct val="150000"/>
              </a:lnSpc>
            </a:pPr>
            <a:r>
              <a:rPr lang="cs-CZ" dirty="0"/>
              <a:t>Nevýhody – nouzové volání, </a:t>
            </a:r>
            <a:r>
              <a:rPr lang="cs-CZ" dirty="0" err="1"/>
              <a:t>geolokace</a:t>
            </a:r>
            <a:r>
              <a:rPr lang="cs-CZ" dirty="0"/>
              <a:t>, fax</a:t>
            </a:r>
          </a:p>
          <a:p>
            <a:pPr>
              <a:lnSpc>
                <a:spcPct val="150000"/>
              </a:lnSpc>
            </a:pPr>
            <a:r>
              <a:rPr lang="cs-CZ" dirty="0"/>
              <a:t>Problémy -  latence(zpožděním), </a:t>
            </a:r>
            <a:r>
              <a:rPr lang="cs-CZ" dirty="0" err="1"/>
              <a:t>jitter</a:t>
            </a:r>
            <a:r>
              <a:rPr lang="cs-CZ" dirty="0"/>
              <a:t> (</a:t>
            </a:r>
            <a:r>
              <a:rPr lang="cs-CZ" dirty="0" err="1"/>
              <a:t>kolísaním</a:t>
            </a:r>
            <a:r>
              <a:rPr lang="cs-CZ" dirty="0"/>
              <a:t> zpoždění)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VoIP</a:t>
            </a:r>
          </a:p>
        </p:txBody>
      </p:sp>
    </p:spTree>
    <p:extLst>
      <p:ext uri="{BB962C8B-B14F-4D97-AF65-F5344CB8AC3E}">
        <p14:creationId xmlns:p14="http://schemas.microsoft.com/office/powerpoint/2010/main" val="226276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/>
              <a:t>Telnet – klasický textový terminálový přístup</a:t>
            </a:r>
          </a:p>
          <a:p>
            <a:pPr>
              <a:lnSpc>
                <a:spcPct val="150000"/>
              </a:lnSpc>
            </a:pPr>
            <a:r>
              <a:rPr lang="cs-CZ" dirty="0"/>
              <a:t>SSH – zabezpečená náhrada protokolu telnet</a:t>
            </a:r>
          </a:p>
          <a:p>
            <a:pPr>
              <a:lnSpc>
                <a:spcPct val="150000"/>
              </a:lnSpc>
            </a:pPr>
            <a:r>
              <a:rPr lang="cs-CZ" dirty="0"/>
              <a:t>VNC – připojení ke grafickému uživatelskému prostředí</a:t>
            </a:r>
          </a:p>
          <a:p>
            <a:pPr>
              <a:lnSpc>
                <a:spcPct val="150000"/>
              </a:lnSpc>
            </a:pPr>
            <a:r>
              <a:rPr lang="cs-CZ" dirty="0"/>
              <a:t>RDP – připojení ke grafickému uživatelskému prostředí v Microsoft Windows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Připojení ke vzdálenému počítači </a:t>
            </a:r>
          </a:p>
        </p:txBody>
      </p:sp>
    </p:spTree>
    <p:extLst>
      <p:ext uri="{BB962C8B-B14F-4D97-AF65-F5344CB8AC3E}">
        <p14:creationId xmlns:p14="http://schemas.microsoft.com/office/powerpoint/2010/main" val="121329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NFS, SMB – sdílení souborů</a:t>
            </a:r>
          </a:p>
          <a:p>
            <a:r>
              <a:rPr lang="cs-CZ" dirty="0"/>
              <a:t>DHCP – přidělování adres</a:t>
            </a:r>
          </a:p>
          <a:p>
            <a:r>
              <a:rPr lang="cs-CZ" dirty="0"/>
              <a:t>DNS – domény</a:t>
            </a:r>
          </a:p>
          <a:p>
            <a:r>
              <a:rPr lang="cs-CZ" dirty="0"/>
              <a:t>SNMP - správa a monitorování síťových prvků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Technické služby</a:t>
            </a:r>
          </a:p>
        </p:txBody>
      </p:sp>
    </p:spTree>
    <p:extLst>
      <p:ext uri="{BB962C8B-B14F-4D97-AF65-F5344CB8AC3E}">
        <p14:creationId xmlns:p14="http://schemas.microsoft.com/office/powerpoint/2010/main" val="244408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choolpresentation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21873A"/>
      </a:hlink>
      <a:folHlink>
        <a:srgbClr val="717E00"/>
      </a:folHlink>
    </a:clrScheme>
    <a:fontScheme name="School Presentation">
      <a:majorFont>
        <a:latin typeface="Bookman Old Style"/>
        <a:ea typeface=""/>
        <a:cs typeface=""/>
      </a:majorFont>
      <a:minorFont>
        <a:latin typeface="Segoe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MSVID Dark final">
      <a:dk1>
        <a:srgbClr val="000000"/>
      </a:dk1>
      <a:lt1>
        <a:srgbClr val="FFFFFF"/>
      </a:lt1>
      <a:dk2>
        <a:srgbClr val="442359"/>
      </a:dk2>
      <a:lt2>
        <a:srgbClr val="F472D0"/>
      </a:lt2>
      <a:accent1>
        <a:srgbClr val="68217A"/>
      </a:accent1>
      <a:accent2>
        <a:srgbClr val="008272"/>
      </a:accent2>
      <a:accent3>
        <a:srgbClr val="0072C6"/>
      </a:accent3>
      <a:accent4>
        <a:srgbClr val="B4009E"/>
      </a:accent4>
      <a:accent5>
        <a:srgbClr val="4668C5"/>
      </a:accent5>
      <a:accent6>
        <a:srgbClr val="9B4F96"/>
      </a:accent6>
      <a:hlink>
        <a:srgbClr val="FFFFFF"/>
      </a:hlink>
      <a:folHlink>
        <a:srgbClr val="FFFF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7BF00E0B-4BEF-4746-8CDA-40F8F3EF6043}" vid="{3CEE7E03-389F-4AB0-8D01-0531D2F8C73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Začátek školního roku</Template>
  <TotalTime>0</TotalTime>
  <Words>381</Words>
  <Application>Microsoft Office PowerPoint</Application>
  <PresentationFormat>Předvádění na obrazovce (4:3)</PresentationFormat>
  <Paragraphs>86</Paragraphs>
  <Slides>14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14</vt:i4>
      </vt:variant>
    </vt:vector>
  </HeadingPairs>
  <TitlesOfParts>
    <vt:vector size="23" baseType="lpstr">
      <vt:lpstr>Arial</vt:lpstr>
      <vt:lpstr>Bookman Old Style</vt:lpstr>
      <vt:lpstr>Calibri</vt:lpstr>
      <vt:lpstr>Segoe Condensed</vt:lpstr>
      <vt:lpstr>Segoe UI</vt:lpstr>
      <vt:lpstr>Segoe UI Light</vt:lpstr>
      <vt:lpstr>Wingdings</vt:lpstr>
      <vt:lpstr>schoolpresentation</vt:lpstr>
      <vt:lpstr>Theme1</vt:lpstr>
      <vt:lpstr>Mgr. Petr Zaoral</vt:lpstr>
      <vt:lpstr>Historie internetu </vt:lpstr>
      <vt:lpstr>Email</vt:lpstr>
      <vt:lpstr>FTP </vt:lpstr>
      <vt:lpstr>World Wide Web</vt:lpstr>
      <vt:lpstr>Instant messaging</vt:lpstr>
      <vt:lpstr>VoIP</vt:lpstr>
      <vt:lpstr>Připojení ke vzdálenému počítači </vt:lpstr>
      <vt:lpstr>Technické služby</vt:lpstr>
      <vt:lpstr>Další služby</vt:lpstr>
      <vt:lpstr>3. cvičení</vt:lpstr>
      <vt:lpstr>Prezentace aplikace PowerPoint</vt:lpstr>
      <vt:lpstr>Zákazník: “Mám nainstalovaný Windows Vista.“  Hotline: “OK.“  Zákazník: “Počítač mi nefunguje.“  Hotline: “Ano, to jste už říkal...“</vt:lpstr>
      <vt:lpstr>Děkuji za pozornost.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2015-09-22T19:23:04Z</dcterms:created>
  <dcterms:modified xsi:type="dcterms:W3CDTF">2019-03-25T20:12:04Z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TC101659619990</vt:lpwstr>
  </property>
</Properties>
</file>