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78" r:id="rId4"/>
    <p:sldId id="257" r:id="rId5"/>
    <p:sldId id="267" r:id="rId6"/>
    <p:sldId id="281" r:id="rId7"/>
    <p:sldId id="284" r:id="rId8"/>
    <p:sldId id="268" r:id="rId9"/>
    <p:sldId id="269" r:id="rId10"/>
    <p:sldId id="296" r:id="rId11"/>
    <p:sldId id="288" r:id="rId12"/>
    <p:sldId id="297" r:id="rId13"/>
    <p:sldId id="280" r:id="rId14"/>
    <p:sldId id="282" r:id="rId15"/>
    <p:sldId id="298" r:id="rId16"/>
    <p:sldId id="270" r:id="rId17"/>
    <p:sldId id="283" r:id="rId18"/>
    <p:sldId id="286" r:id="rId19"/>
    <p:sldId id="289" r:id="rId20"/>
    <p:sldId id="285" r:id="rId21"/>
    <p:sldId id="299" r:id="rId22"/>
    <p:sldId id="290" r:id="rId23"/>
    <p:sldId id="273" r:id="rId24"/>
    <p:sldId id="292" r:id="rId25"/>
    <p:sldId id="302" r:id="rId26"/>
    <p:sldId id="277" r:id="rId27"/>
    <p:sldId id="303" r:id="rId28"/>
    <p:sldId id="276" r:id="rId29"/>
    <p:sldId id="295" r:id="rId3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trasilova" initials="KS" lastIdx="2" clrIdx="0">
    <p:extLst>
      <p:ext uri="{19B8F6BF-5375-455C-9EA6-DF929625EA0E}">
        <p15:presenceInfo xmlns:p15="http://schemas.microsoft.com/office/powerpoint/2012/main" userId="e2b204226456c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113" d="100"/>
          <a:sy n="113" d="100"/>
        </p:scale>
        <p:origin x="48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AF0F4-7E30-46A3-9442-D732D2E760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5672AC-887B-4898-9673-0AD484821951}">
      <dgm:prSet phldrT="[Text]"/>
      <dgm:spPr/>
      <dgm:t>
        <a:bodyPr/>
        <a:lstStyle/>
        <a:p>
          <a:r>
            <a:rPr lang="cs-CZ" dirty="0"/>
            <a:t>SACHARIDY</a:t>
          </a:r>
        </a:p>
      </dgm:t>
    </dgm:pt>
    <dgm:pt modelId="{1820212B-82DC-417F-B585-C960EA980109}" type="parTrans" cxnId="{1607F196-4A83-4537-80F9-874223C06135}">
      <dgm:prSet/>
      <dgm:spPr/>
      <dgm:t>
        <a:bodyPr/>
        <a:lstStyle/>
        <a:p>
          <a:endParaRPr lang="cs-CZ"/>
        </a:p>
      </dgm:t>
    </dgm:pt>
    <dgm:pt modelId="{9B8ADAC2-6AA7-4DA1-82A7-AD0251D4FECE}" type="sibTrans" cxnId="{1607F196-4A83-4537-80F9-874223C06135}">
      <dgm:prSet/>
      <dgm:spPr/>
      <dgm:t>
        <a:bodyPr/>
        <a:lstStyle/>
        <a:p>
          <a:endParaRPr lang="cs-CZ"/>
        </a:p>
      </dgm:t>
    </dgm:pt>
    <dgm:pt modelId="{2A7EA2D1-EB0D-4CDD-B8C1-9A03ADDF96F3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Štěpeny na glukózu –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transport krví do všech tkání </a:t>
          </a:r>
        </a:p>
      </dgm:t>
    </dgm:pt>
    <dgm:pt modelId="{4F4C768C-877E-4785-9E67-14892A51F042}" type="parTrans" cxnId="{CF5D1CBC-174A-4BC8-A1D9-85909E4067FC}">
      <dgm:prSet/>
      <dgm:spPr/>
      <dgm:t>
        <a:bodyPr/>
        <a:lstStyle/>
        <a:p>
          <a:endParaRPr lang="cs-CZ"/>
        </a:p>
      </dgm:t>
    </dgm:pt>
    <dgm:pt modelId="{003C2EC6-6464-4398-9B7F-5CE7D05BFC44}" type="sibTrans" cxnId="{CF5D1CBC-174A-4BC8-A1D9-85909E4067FC}">
      <dgm:prSet/>
      <dgm:spPr/>
      <dgm:t>
        <a:bodyPr/>
        <a:lstStyle/>
        <a:p>
          <a:endParaRPr lang="cs-CZ"/>
        </a:p>
      </dgm:t>
    </dgm:pt>
    <dgm:pt modelId="{06195240-6AEB-49DE-8458-27AB7C21D413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Nezpracovaná je uložena ve svalech a játrech–ve formě glykogenu </a:t>
          </a:r>
        </a:p>
      </dgm:t>
    </dgm:pt>
    <dgm:pt modelId="{441BBD38-6643-4E4B-AABB-D7F844AB2531}" type="parTrans" cxnId="{EC76A377-7611-4B1C-BC38-EB7F515C63FA}">
      <dgm:prSet/>
      <dgm:spPr/>
      <dgm:t>
        <a:bodyPr/>
        <a:lstStyle/>
        <a:p>
          <a:endParaRPr lang="cs-CZ"/>
        </a:p>
      </dgm:t>
    </dgm:pt>
    <dgm:pt modelId="{723D0A72-0D46-46A1-9BB4-3FA24718A411}" type="sibTrans" cxnId="{EC76A377-7611-4B1C-BC38-EB7F515C63FA}">
      <dgm:prSet/>
      <dgm:spPr/>
      <dgm:t>
        <a:bodyPr/>
        <a:lstStyle/>
        <a:p>
          <a:endParaRPr lang="cs-CZ"/>
        </a:p>
      </dgm:t>
    </dgm:pt>
    <dgm:pt modelId="{73C8B8F0-70B3-48D0-9A91-25C36E534696}">
      <dgm:prSet phldrT="[Text]"/>
      <dgm:spPr/>
      <dgm:t>
        <a:bodyPr/>
        <a:lstStyle/>
        <a:p>
          <a:r>
            <a:rPr lang="cs-CZ" dirty="0"/>
            <a:t>LIPIDY</a:t>
          </a:r>
        </a:p>
      </dgm:t>
    </dgm:pt>
    <dgm:pt modelId="{79CE75F3-6DBD-42A4-A64C-8CAC9BC72D97}" type="parTrans" cxnId="{9FB278ED-D402-4361-AD81-436278FF31FF}">
      <dgm:prSet/>
      <dgm:spPr/>
      <dgm:t>
        <a:bodyPr/>
        <a:lstStyle/>
        <a:p>
          <a:endParaRPr lang="cs-CZ"/>
        </a:p>
      </dgm:t>
    </dgm:pt>
    <dgm:pt modelId="{448166C6-5F4F-4241-AB99-AA7AED7E6C25}" type="sibTrans" cxnId="{9FB278ED-D402-4361-AD81-436278FF31FF}">
      <dgm:prSet/>
      <dgm:spPr/>
      <dgm:t>
        <a:bodyPr/>
        <a:lstStyle/>
        <a:p>
          <a:endParaRPr lang="cs-CZ"/>
        </a:p>
      </dgm:t>
    </dgm:pt>
    <dgm:pt modelId="{CE681868-E6F4-44F4-AF6B-970494E2B85D}">
      <dgm:prSet phldrT="[Text]"/>
      <dgm:spPr/>
      <dgm:t>
        <a:bodyPr/>
        <a:lstStyle/>
        <a:p>
          <a:r>
            <a:rPr lang="cs-CZ" dirty="0"/>
            <a:t>Výrazný zdroje energie pro dlouhodobou aktivitu nižší intenzity</a:t>
          </a:r>
        </a:p>
      </dgm:t>
    </dgm:pt>
    <dgm:pt modelId="{37460120-F4DD-4772-A1B2-FA866AF6C431}" type="parTrans" cxnId="{E148FB29-F8D8-4B34-8E96-8DB71DB3478F}">
      <dgm:prSet/>
      <dgm:spPr/>
      <dgm:t>
        <a:bodyPr/>
        <a:lstStyle/>
        <a:p>
          <a:endParaRPr lang="cs-CZ"/>
        </a:p>
      </dgm:t>
    </dgm:pt>
    <dgm:pt modelId="{4FD10069-F76A-47AA-BB16-563724B2A95E}" type="sibTrans" cxnId="{E148FB29-F8D8-4B34-8E96-8DB71DB3478F}">
      <dgm:prSet/>
      <dgm:spPr/>
      <dgm:t>
        <a:bodyPr/>
        <a:lstStyle/>
        <a:p>
          <a:endParaRPr lang="cs-CZ"/>
        </a:p>
      </dgm:t>
    </dgm:pt>
    <dgm:pt modelId="{278147A5-E7CD-4B5B-AA81-64F2CFF5AB62}">
      <dgm:prSet phldrT="[Text]"/>
      <dgm:spPr/>
      <dgm:t>
        <a:bodyPr/>
        <a:lstStyle/>
        <a:p>
          <a:r>
            <a:rPr lang="cs-CZ" dirty="0"/>
            <a:t>Náročnější metabolismus – rozklad komplexního triacylglycerolu na základní komponenty – glycerol a volné mastné kyseliny</a:t>
          </a:r>
        </a:p>
      </dgm:t>
    </dgm:pt>
    <dgm:pt modelId="{502BC902-58BC-4DFC-8FC2-97B90600BA81}" type="parTrans" cxnId="{9B9A395E-E376-4A58-BA7A-D6FE634BADE1}">
      <dgm:prSet/>
      <dgm:spPr/>
      <dgm:t>
        <a:bodyPr/>
        <a:lstStyle/>
        <a:p>
          <a:endParaRPr lang="cs-CZ"/>
        </a:p>
      </dgm:t>
    </dgm:pt>
    <dgm:pt modelId="{B69C0B8C-390D-4567-8481-1997FCE9CA13}" type="sibTrans" cxnId="{9B9A395E-E376-4A58-BA7A-D6FE634BADE1}">
      <dgm:prSet/>
      <dgm:spPr/>
      <dgm:t>
        <a:bodyPr/>
        <a:lstStyle/>
        <a:p>
          <a:endParaRPr lang="cs-CZ"/>
        </a:p>
      </dgm:t>
    </dgm:pt>
    <dgm:pt modelId="{FB8BE399-3C45-4467-A2FE-D0A26E25CB43}">
      <dgm:prSet phldrT="[Text]"/>
      <dgm:spPr/>
      <dgm:t>
        <a:bodyPr/>
        <a:lstStyle/>
        <a:p>
          <a:r>
            <a:rPr lang="cs-CZ" dirty="0"/>
            <a:t>PROTEINY</a:t>
          </a:r>
        </a:p>
      </dgm:t>
    </dgm:pt>
    <dgm:pt modelId="{FCB1BB62-9D86-4CED-AC13-5BB3C8290CAD}" type="parTrans" cxnId="{D4EC0AA6-D776-455E-B2DA-BA99CFBF3E11}">
      <dgm:prSet/>
      <dgm:spPr/>
      <dgm:t>
        <a:bodyPr/>
        <a:lstStyle/>
        <a:p>
          <a:endParaRPr lang="cs-CZ"/>
        </a:p>
      </dgm:t>
    </dgm:pt>
    <dgm:pt modelId="{8E0EFA21-CFA5-41A8-93CD-0442F083EA0C}" type="sibTrans" cxnId="{D4EC0AA6-D776-455E-B2DA-BA99CFBF3E11}">
      <dgm:prSet/>
      <dgm:spPr/>
      <dgm:t>
        <a:bodyPr/>
        <a:lstStyle/>
        <a:p>
          <a:endParaRPr lang="cs-CZ"/>
        </a:p>
      </dgm:t>
    </dgm:pt>
    <dgm:pt modelId="{592B68D4-7B5A-4197-ACAD-28EC5153A12B}">
      <dgm:prSet phldrT="[Text]" custT="1"/>
      <dgm:spPr/>
      <dgm:t>
        <a:bodyPr/>
        <a:lstStyle/>
        <a:p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Možno využít jako zdroj energie – nejprve nutná přeměna na glukózu – glukoneogeneze (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z 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necukrových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substr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ů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, nap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ř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aminokysel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i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n, 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    glycerolu či laktátu)</a:t>
          </a:r>
        </a:p>
      </dgm:t>
    </dgm:pt>
    <dgm:pt modelId="{50D8EBD5-0FFA-4CE3-9C44-B64377DB974A}" type="parTrans" cxnId="{5898993D-730C-4DE1-942F-0E507092563D}">
      <dgm:prSet/>
      <dgm:spPr/>
      <dgm:t>
        <a:bodyPr/>
        <a:lstStyle/>
        <a:p>
          <a:endParaRPr lang="cs-CZ"/>
        </a:p>
      </dgm:t>
    </dgm:pt>
    <dgm:pt modelId="{B5D01A19-4C09-408F-9F9E-930DCBB4FC31}" type="sibTrans" cxnId="{5898993D-730C-4DE1-942F-0E507092563D}">
      <dgm:prSet/>
      <dgm:spPr/>
      <dgm:t>
        <a:bodyPr/>
        <a:lstStyle/>
        <a:p>
          <a:endParaRPr lang="cs-CZ"/>
        </a:p>
      </dgm:t>
    </dgm:pt>
    <dgm:pt modelId="{62B700B5-1832-4AA6-AB1A-3F1CC3138FBE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80–100g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se </a:t>
          </a:r>
          <a:r>
            <a:rPr lang="cs-CZ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nalézá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v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játrech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–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tzv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jaterní</a:t>
          </a:r>
          <a:r>
            <a:rPr lang="en-GB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glykogen</a:t>
          </a: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- u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držování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stálé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hladiny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glukózy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v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krvi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ED97E4C7-E543-4E9B-A4AD-8197119311AC}" type="parTrans" cxnId="{D7339C5A-909A-45DD-A2D4-F7AF4EE5FBD4}">
      <dgm:prSet/>
      <dgm:spPr/>
      <dgm:t>
        <a:bodyPr/>
        <a:lstStyle/>
        <a:p>
          <a:endParaRPr lang="cs-CZ"/>
        </a:p>
      </dgm:t>
    </dgm:pt>
    <dgm:pt modelId="{81A29779-49DF-456C-8A3A-DD687AF84EFA}" type="sibTrans" cxnId="{D7339C5A-909A-45DD-A2D4-F7AF4EE5FBD4}">
      <dgm:prSet/>
      <dgm:spPr/>
      <dgm:t>
        <a:bodyPr/>
        <a:lstStyle/>
        <a:p>
          <a:endParaRPr lang="cs-CZ"/>
        </a:p>
      </dgm:t>
    </dgm:pt>
    <dgm:pt modelId="{E23383E6-922E-4D18-A3A2-9551877224DE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300 g je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ve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svalových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buňkách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–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tzv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svalový</a:t>
          </a:r>
          <a:r>
            <a:rPr lang="en-GB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glykogen</a:t>
          </a: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– interní energetická zásoba pro svalovou práci</a:t>
          </a:r>
        </a:p>
      </dgm:t>
    </dgm:pt>
    <dgm:pt modelId="{B1DF8375-C642-46E7-8902-2975438632A8}" type="parTrans" cxnId="{C3FC888E-559D-4A42-B5C1-DDBE086A3F8D}">
      <dgm:prSet/>
      <dgm:spPr/>
      <dgm:t>
        <a:bodyPr/>
        <a:lstStyle/>
        <a:p>
          <a:endParaRPr lang="cs-CZ"/>
        </a:p>
      </dgm:t>
    </dgm:pt>
    <dgm:pt modelId="{4EABB48A-5509-479C-8137-F04CE2ECAC52}" type="sibTrans" cxnId="{C3FC888E-559D-4A42-B5C1-DDBE086A3F8D}">
      <dgm:prSet/>
      <dgm:spPr/>
      <dgm:t>
        <a:bodyPr/>
        <a:lstStyle/>
        <a:p>
          <a:endParaRPr lang="cs-CZ"/>
        </a:p>
      </dgm:t>
    </dgm:pt>
    <dgm:pt modelId="{F15C76E8-9ED3-488E-8A47-CA75799F89B9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50g připadá na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ostatní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lidského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těla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12BFE108-9C58-4217-8728-23B7F545BFA0}" type="parTrans" cxnId="{A3A4798B-8416-4A86-9261-3AA248F3A6F7}">
      <dgm:prSet/>
      <dgm:spPr/>
      <dgm:t>
        <a:bodyPr/>
        <a:lstStyle/>
        <a:p>
          <a:endParaRPr lang="cs-CZ"/>
        </a:p>
      </dgm:t>
    </dgm:pt>
    <dgm:pt modelId="{2E7A5A78-5349-4D8F-9926-E314F9C95FEA}" type="sibTrans" cxnId="{A3A4798B-8416-4A86-9261-3AA248F3A6F7}">
      <dgm:prSet/>
      <dgm:spPr/>
      <dgm:t>
        <a:bodyPr/>
        <a:lstStyle/>
        <a:p>
          <a:endParaRPr lang="cs-CZ"/>
        </a:p>
      </dgm:t>
    </dgm:pt>
    <dgm:pt modelId="{A525CF00-75F6-4BD7-9F82-3296C741E31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Snadno </a:t>
          </a:r>
          <a:r>
            <a:rPr lang="cs-CZ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metabolizovatelné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3E975FEA-290B-4F51-A22D-0E2D0F8E747D}" type="parTrans" cxnId="{B24951DB-1FA3-4B01-ADAB-D59B8F5E0CD7}">
      <dgm:prSet/>
      <dgm:spPr/>
      <dgm:t>
        <a:bodyPr/>
        <a:lstStyle/>
        <a:p>
          <a:endParaRPr lang="cs-CZ"/>
        </a:p>
      </dgm:t>
    </dgm:pt>
    <dgm:pt modelId="{9A1C1D69-FFD7-45F4-AE82-AE23F8530DF5}" type="sibTrans" cxnId="{B24951DB-1FA3-4B01-ADAB-D59B8F5E0CD7}">
      <dgm:prSet/>
      <dgm:spPr/>
      <dgm:t>
        <a:bodyPr/>
        <a:lstStyle/>
        <a:p>
          <a:endParaRPr lang="cs-CZ"/>
        </a:p>
      </dgm:t>
    </dgm:pt>
    <dgm:pt modelId="{64CFAE0A-1096-440E-909F-8665D48BBE81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Omezené zásoby – ovlivnění výkonu</a:t>
          </a:r>
        </a:p>
      </dgm:t>
    </dgm:pt>
    <dgm:pt modelId="{9B9E3595-149B-42A0-9132-EB00081EC365}" type="parTrans" cxnId="{DDEB4E5B-AC1B-4DF8-8AB1-41DF90F84753}">
      <dgm:prSet/>
      <dgm:spPr/>
      <dgm:t>
        <a:bodyPr/>
        <a:lstStyle/>
        <a:p>
          <a:endParaRPr lang="cs-CZ"/>
        </a:p>
      </dgm:t>
    </dgm:pt>
    <dgm:pt modelId="{3681B706-B241-4964-8193-D8A3D6557C3B}" type="sibTrans" cxnId="{DDEB4E5B-AC1B-4DF8-8AB1-41DF90F84753}">
      <dgm:prSet/>
      <dgm:spPr/>
      <dgm:t>
        <a:bodyPr/>
        <a:lstStyle/>
        <a:p>
          <a:endParaRPr lang="cs-CZ"/>
        </a:p>
      </dgm:t>
    </dgm:pt>
    <dgm:pt modelId="{FC917DBD-DB79-4D99-BC2C-88390CEC5F4B}">
      <dgm:prSet phldrT="[Text]"/>
      <dgm:spPr/>
      <dgm:t>
        <a:bodyPr/>
        <a:lstStyle/>
        <a:p>
          <a:r>
            <a:rPr lang="cs-CZ" dirty="0"/>
            <a:t>Tuk je jako zdroj energie omezen rychlostí uvolňování energie </a:t>
          </a:r>
        </a:p>
      </dgm:t>
    </dgm:pt>
    <dgm:pt modelId="{D83A2AE7-5839-4997-BCFC-9B72E1C7D251}" type="parTrans" cxnId="{8A877A04-FDB3-468B-9EDC-78AE97713C45}">
      <dgm:prSet/>
      <dgm:spPr/>
      <dgm:t>
        <a:bodyPr/>
        <a:lstStyle/>
        <a:p>
          <a:endParaRPr lang="cs-CZ"/>
        </a:p>
      </dgm:t>
    </dgm:pt>
    <dgm:pt modelId="{61CD6867-ECD8-4584-913D-89D668920F8C}" type="sibTrans" cxnId="{8A877A04-FDB3-468B-9EDC-78AE97713C45}">
      <dgm:prSet/>
      <dgm:spPr/>
      <dgm:t>
        <a:bodyPr/>
        <a:lstStyle/>
        <a:p>
          <a:endParaRPr lang="cs-CZ"/>
        </a:p>
      </dgm:t>
    </dgm:pt>
    <dgm:pt modelId="{1BB753C6-274D-4CAA-A19F-E89187FDF850}" type="pres">
      <dgm:prSet presAssocID="{255AF0F4-7E30-46A3-9442-D732D2E76017}" presName="Name0" presStyleCnt="0">
        <dgm:presLayoutVars>
          <dgm:dir/>
          <dgm:animLvl val="lvl"/>
          <dgm:resizeHandles val="exact"/>
        </dgm:presLayoutVars>
      </dgm:prSet>
      <dgm:spPr/>
    </dgm:pt>
    <dgm:pt modelId="{EDBEB485-A097-4C55-9436-ECE257F488E1}" type="pres">
      <dgm:prSet presAssocID="{D65672AC-887B-4898-9673-0AD484821951}" presName="composite" presStyleCnt="0"/>
      <dgm:spPr/>
    </dgm:pt>
    <dgm:pt modelId="{AEF4A66F-BF0C-4BD3-8102-D6F4FF776BF1}" type="pres">
      <dgm:prSet presAssocID="{D65672AC-887B-4898-9673-0AD4848219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58096F-56CF-4E3E-A4E8-C9937B4CC2BC}" type="pres">
      <dgm:prSet presAssocID="{D65672AC-887B-4898-9673-0AD484821951}" presName="desTx" presStyleLbl="alignAccFollowNode1" presStyleIdx="0" presStyleCnt="3">
        <dgm:presLayoutVars>
          <dgm:bulletEnabled val="1"/>
        </dgm:presLayoutVars>
      </dgm:prSet>
      <dgm:spPr/>
    </dgm:pt>
    <dgm:pt modelId="{9E103ED5-87BC-4B1F-8B3E-CEB11298E227}" type="pres">
      <dgm:prSet presAssocID="{9B8ADAC2-6AA7-4DA1-82A7-AD0251D4FECE}" presName="space" presStyleCnt="0"/>
      <dgm:spPr/>
    </dgm:pt>
    <dgm:pt modelId="{8D14CE82-13C1-4620-9513-4897D149AB96}" type="pres">
      <dgm:prSet presAssocID="{73C8B8F0-70B3-48D0-9A91-25C36E534696}" presName="composite" presStyleCnt="0"/>
      <dgm:spPr/>
    </dgm:pt>
    <dgm:pt modelId="{0AE3FC95-259D-4820-8DB4-90AEBB80C4C3}" type="pres">
      <dgm:prSet presAssocID="{73C8B8F0-70B3-48D0-9A91-25C36E53469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33164F-1073-4802-89BF-DDDCBCA98DA8}" type="pres">
      <dgm:prSet presAssocID="{73C8B8F0-70B3-48D0-9A91-25C36E534696}" presName="desTx" presStyleLbl="alignAccFollowNode1" presStyleIdx="1" presStyleCnt="3">
        <dgm:presLayoutVars>
          <dgm:bulletEnabled val="1"/>
        </dgm:presLayoutVars>
      </dgm:prSet>
      <dgm:spPr/>
    </dgm:pt>
    <dgm:pt modelId="{7D7D2AD6-B90D-44CF-B0B5-DF8FEC3CA2EF}" type="pres">
      <dgm:prSet presAssocID="{448166C6-5F4F-4241-AB99-AA7AED7E6C25}" presName="space" presStyleCnt="0"/>
      <dgm:spPr/>
    </dgm:pt>
    <dgm:pt modelId="{589754F2-C468-46DF-90C4-19B6EBA0B2CE}" type="pres">
      <dgm:prSet presAssocID="{FB8BE399-3C45-4467-A2FE-D0A26E25CB43}" presName="composite" presStyleCnt="0"/>
      <dgm:spPr/>
    </dgm:pt>
    <dgm:pt modelId="{CDBB69A1-8894-4D5F-ADBF-A72A919BBA10}" type="pres">
      <dgm:prSet presAssocID="{FB8BE399-3C45-4467-A2FE-D0A26E25CB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BFFDD4A-5D0A-4A14-90C0-DCE3A09595E3}" type="pres">
      <dgm:prSet presAssocID="{FB8BE399-3C45-4467-A2FE-D0A26E25CB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A877A04-FDB3-468B-9EDC-78AE97713C45}" srcId="{73C8B8F0-70B3-48D0-9A91-25C36E534696}" destId="{FC917DBD-DB79-4D99-BC2C-88390CEC5F4B}" srcOrd="2" destOrd="0" parTransId="{D83A2AE7-5839-4997-BCFC-9B72E1C7D251}" sibTransId="{61CD6867-ECD8-4584-913D-89D668920F8C}"/>
    <dgm:cxn modelId="{8195B407-58DC-44CB-A5E7-AF283AB090A3}" type="presOf" srcId="{D65672AC-887B-4898-9673-0AD484821951}" destId="{AEF4A66F-BF0C-4BD3-8102-D6F4FF776BF1}" srcOrd="0" destOrd="0" presId="urn:microsoft.com/office/officeart/2005/8/layout/hList1"/>
    <dgm:cxn modelId="{DA1A1119-2E94-4FD6-AF95-7AB8B128C150}" type="presOf" srcId="{E23383E6-922E-4D18-A3A2-9551877224DE}" destId="{4E58096F-56CF-4E3E-A4E8-C9937B4CC2BC}" srcOrd="0" destOrd="4" presId="urn:microsoft.com/office/officeart/2005/8/layout/hList1"/>
    <dgm:cxn modelId="{E148FB29-F8D8-4B34-8E96-8DB71DB3478F}" srcId="{73C8B8F0-70B3-48D0-9A91-25C36E534696}" destId="{CE681868-E6F4-44F4-AF6B-970494E2B85D}" srcOrd="0" destOrd="0" parTransId="{37460120-F4DD-4772-A1B2-FA866AF6C431}" sibTransId="{4FD10069-F76A-47AA-BB16-563724B2A95E}"/>
    <dgm:cxn modelId="{B16B1139-8B0B-4BCE-A6EC-AA59A919BC76}" type="presOf" srcId="{FC917DBD-DB79-4D99-BC2C-88390CEC5F4B}" destId="{6233164F-1073-4802-89BF-DDDCBCA98DA8}" srcOrd="0" destOrd="2" presId="urn:microsoft.com/office/officeart/2005/8/layout/hList1"/>
    <dgm:cxn modelId="{77DF1F3C-1162-472E-B544-6C8ECBBF7BB0}" type="presOf" srcId="{A525CF00-75F6-4BD7-9F82-3296C741E310}" destId="{4E58096F-56CF-4E3E-A4E8-C9937B4CC2BC}" srcOrd="0" destOrd="0" presId="urn:microsoft.com/office/officeart/2005/8/layout/hList1"/>
    <dgm:cxn modelId="{5898993D-730C-4DE1-942F-0E507092563D}" srcId="{FB8BE399-3C45-4467-A2FE-D0A26E25CB43}" destId="{592B68D4-7B5A-4197-ACAD-28EC5153A12B}" srcOrd="0" destOrd="0" parTransId="{50D8EBD5-0FFA-4CE3-9C44-B64377DB974A}" sibTransId="{B5D01A19-4C09-408F-9F9E-930DCBB4FC31}"/>
    <dgm:cxn modelId="{DDEB4E5B-AC1B-4DF8-8AB1-41DF90F84753}" srcId="{D65672AC-887B-4898-9673-0AD484821951}" destId="{64CFAE0A-1096-440E-909F-8665D48BBE81}" srcOrd="6" destOrd="0" parTransId="{9B9E3595-149B-42A0-9132-EB00081EC365}" sibTransId="{3681B706-B241-4964-8193-D8A3D6557C3B}"/>
    <dgm:cxn modelId="{5032C75C-A0B3-48C8-BF74-77FA1F955CC3}" type="presOf" srcId="{64CFAE0A-1096-440E-909F-8665D48BBE81}" destId="{4E58096F-56CF-4E3E-A4E8-C9937B4CC2BC}" srcOrd="0" destOrd="6" presId="urn:microsoft.com/office/officeart/2005/8/layout/hList1"/>
    <dgm:cxn modelId="{9B9A395E-E376-4A58-BA7A-D6FE634BADE1}" srcId="{73C8B8F0-70B3-48D0-9A91-25C36E534696}" destId="{278147A5-E7CD-4B5B-AA81-64F2CFF5AB62}" srcOrd="1" destOrd="0" parTransId="{502BC902-58BC-4DFC-8FC2-97B90600BA81}" sibTransId="{B69C0B8C-390D-4567-8481-1997FCE9CA13}"/>
    <dgm:cxn modelId="{DCD00B63-6D07-44B8-BBF2-DD84FD9DAE95}" type="presOf" srcId="{62B700B5-1832-4AA6-AB1A-3F1CC3138FBE}" destId="{4E58096F-56CF-4E3E-A4E8-C9937B4CC2BC}" srcOrd="0" destOrd="3" presId="urn:microsoft.com/office/officeart/2005/8/layout/hList1"/>
    <dgm:cxn modelId="{EC76A377-7611-4B1C-BC38-EB7F515C63FA}" srcId="{D65672AC-887B-4898-9673-0AD484821951}" destId="{06195240-6AEB-49DE-8458-27AB7C21D413}" srcOrd="2" destOrd="0" parTransId="{441BBD38-6643-4E4B-AABB-D7F844AB2531}" sibTransId="{723D0A72-0D46-46A1-9BB4-3FA24718A411}"/>
    <dgm:cxn modelId="{D7339C5A-909A-45DD-A2D4-F7AF4EE5FBD4}" srcId="{D65672AC-887B-4898-9673-0AD484821951}" destId="{62B700B5-1832-4AA6-AB1A-3F1CC3138FBE}" srcOrd="3" destOrd="0" parTransId="{ED97E4C7-E543-4E9B-A4AD-8197119311AC}" sibTransId="{81A29779-49DF-456C-8A3A-DD687AF84EFA}"/>
    <dgm:cxn modelId="{0D38407D-0FDE-4EEA-A084-46BB821561B2}" type="presOf" srcId="{FB8BE399-3C45-4467-A2FE-D0A26E25CB43}" destId="{CDBB69A1-8894-4D5F-ADBF-A72A919BBA10}" srcOrd="0" destOrd="0" presId="urn:microsoft.com/office/officeart/2005/8/layout/hList1"/>
    <dgm:cxn modelId="{CDDC8587-1BF8-4BBE-A8DB-9794564841AB}" type="presOf" srcId="{73C8B8F0-70B3-48D0-9A91-25C36E534696}" destId="{0AE3FC95-259D-4820-8DB4-90AEBB80C4C3}" srcOrd="0" destOrd="0" presId="urn:microsoft.com/office/officeart/2005/8/layout/hList1"/>
    <dgm:cxn modelId="{A3A4798B-8416-4A86-9261-3AA248F3A6F7}" srcId="{D65672AC-887B-4898-9673-0AD484821951}" destId="{F15C76E8-9ED3-488E-8A47-CA75799F89B9}" srcOrd="5" destOrd="0" parTransId="{12BFE108-9C58-4217-8728-23B7F545BFA0}" sibTransId="{2E7A5A78-5349-4D8F-9926-E314F9C95FEA}"/>
    <dgm:cxn modelId="{C3FC888E-559D-4A42-B5C1-DDBE086A3F8D}" srcId="{D65672AC-887B-4898-9673-0AD484821951}" destId="{E23383E6-922E-4D18-A3A2-9551877224DE}" srcOrd="4" destOrd="0" parTransId="{B1DF8375-C642-46E7-8902-2975438632A8}" sibTransId="{4EABB48A-5509-479C-8137-F04CE2ECAC52}"/>
    <dgm:cxn modelId="{967AA294-2C9B-474B-B781-B47AC58D059B}" type="presOf" srcId="{278147A5-E7CD-4B5B-AA81-64F2CFF5AB62}" destId="{6233164F-1073-4802-89BF-DDDCBCA98DA8}" srcOrd="0" destOrd="1" presId="urn:microsoft.com/office/officeart/2005/8/layout/hList1"/>
    <dgm:cxn modelId="{1607F196-4A83-4537-80F9-874223C06135}" srcId="{255AF0F4-7E30-46A3-9442-D732D2E76017}" destId="{D65672AC-887B-4898-9673-0AD484821951}" srcOrd="0" destOrd="0" parTransId="{1820212B-82DC-417F-B585-C960EA980109}" sibTransId="{9B8ADAC2-6AA7-4DA1-82A7-AD0251D4FECE}"/>
    <dgm:cxn modelId="{2BA3B99B-17E2-4337-BA0A-B49D345825CC}" type="presOf" srcId="{F15C76E8-9ED3-488E-8A47-CA75799F89B9}" destId="{4E58096F-56CF-4E3E-A4E8-C9937B4CC2BC}" srcOrd="0" destOrd="5" presId="urn:microsoft.com/office/officeart/2005/8/layout/hList1"/>
    <dgm:cxn modelId="{677D7FA1-3FCE-4634-B9E0-CE43713FBF5C}" type="presOf" srcId="{592B68D4-7B5A-4197-ACAD-28EC5153A12B}" destId="{9BFFDD4A-5D0A-4A14-90C0-DCE3A09595E3}" srcOrd="0" destOrd="0" presId="urn:microsoft.com/office/officeart/2005/8/layout/hList1"/>
    <dgm:cxn modelId="{21F820A3-241C-4A75-A92E-F7972D67A465}" type="presOf" srcId="{2A7EA2D1-EB0D-4CDD-B8C1-9A03ADDF96F3}" destId="{4E58096F-56CF-4E3E-A4E8-C9937B4CC2BC}" srcOrd="0" destOrd="1" presId="urn:microsoft.com/office/officeart/2005/8/layout/hList1"/>
    <dgm:cxn modelId="{D4EC0AA6-D776-455E-B2DA-BA99CFBF3E11}" srcId="{255AF0F4-7E30-46A3-9442-D732D2E76017}" destId="{FB8BE399-3C45-4467-A2FE-D0A26E25CB43}" srcOrd="2" destOrd="0" parTransId="{FCB1BB62-9D86-4CED-AC13-5BB3C8290CAD}" sibTransId="{8E0EFA21-CFA5-41A8-93CD-0442F083EA0C}"/>
    <dgm:cxn modelId="{E3B308AC-0611-4461-91A3-267ECCCF7247}" type="presOf" srcId="{06195240-6AEB-49DE-8458-27AB7C21D413}" destId="{4E58096F-56CF-4E3E-A4E8-C9937B4CC2BC}" srcOrd="0" destOrd="2" presId="urn:microsoft.com/office/officeart/2005/8/layout/hList1"/>
    <dgm:cxn modelId="{CF5D1CBC-174A-4BC8-A1D9-85909E4067FC}" srcId="{D65672AC-887B-4898-9673-0AD484821951}" destId="{2A7EA2D1-EB0D-4CDD-B8C1-9A03ADDF96F3}" srcOrd="1" destOrd="0" parTransId="{4F4C768C-877E-4785-9E67-14892A51F042}" sibTransId="{003C2EC6-6464-4398-9B7F-5CE7D05BFC44}"/>
    <dgm:cxn modelId="{0EFFD7D6-CFEA-408C-BBE0-E781BDA8F086}" type="presOf" srcId="{CE681868-E6F4-44F4-AF6B-970494E2B85D}" destId="{6233164F-1073-4802-89BF-DDDCBCA98DA8}" srcOrd="0" destOrd="0" presId="urn:microsoft.com/office/officeart/2005/8/layout/hList1"/>
    <dgm:cxn modelId="{B24951DB-1FA3-4B01-ADAB-D59B8F5E0CD7}" srcId="{D65672AC-887B-4898-9673-0AD484821951}" destId="{A525CF00-75F6-4BD7-9F82-3296C741E310}" srcOrd="0" destOrd="0" parTransId="{3E975FEA-290B-4F51-A22D-0E2D0F8E747D}" sibTransId="{9A1C1D69-FFD7-45F4-AE82-AE23F8530DF5}"/>
    <dgm:cxn modelId="{46C5ECE4-B2FB-44BB-A532-2AB3E6ECE271}" type="presOf" srcId="{255AF0F4-7E30-46A3-9442-D732D2E76017}" destId="{1BB753C6-274D-4CAA-A19F-E89187FDF850}" srcOrd="0" destOrd="0" presId="urn:microsoft.com/office/officeart/2005/8/layout/hList1"/>
    <dgm:cxn modelId="{9FB278ED-D402-4361-AD81-436278FF31FF}" srcId="{255AF0F4-7E30-46A3-9442-D732D2E76017}" destId="{73C8B8F0-70B3-48D0-9A91-25C36E534696}" srcOrd="1" destOrd="0" parTransId="{79CE75F3-6DBD-42A4-A64C-8CAC9BC72D97}" sibTransId="{448166C6-5F4F-4241-AB99-AA7AED7E6C25}"/>
    <dgm:cxn modelId="{970C8CE1-2CDA-40CC-9D82-B98046483FB6}" type="presParOf" srcId="{1BB753C6-274D-4CAA-A19F-E89187FDF850}" destId="{EDBEB485-A097-4C55-9436-ECE257F488E1}" srcOrd="0" destOrd="0" presId="urn:microsoft.com/office/officeart/2005/8/layout/hList1"/>
    <dgm:cxn modelId="{7A90850C-8E14-448D-8413-288C9B0C1764}" type="presParOf" srcId="{EDBEB485-A097-4C55-9436-ECE257F488E1}" destId="{AEF4A66F-BF0C-4BD3-8102-D6F4FF776BF1}" srcOrd="0" destOrd="0" presId="urn:microsoft.com/office/officeart/2005/8/layout/hList1"/>
    <dgm:cxn modelId="{2468B778-C23E-48EF-A1B8-ACDABF43B5F1}" type="presParOf" srcId="{EDBEB485-A097-4C55-9436-ECE257F488E1}" destId="{4E58096F-56CF-4E3E-A4E8-C9937B4CC2BC}" srcOrd="1" destOrd="0" presId="urn:microsoft.com/office/officeart/2005/8/layout/hList1"/>
    <dgm:cxn modelId="{404AF373-773B-4920-B619-C8A1D0D32E30}" type="presParOf" srcId="{1BB753C6-274D-4CAA-A19F-E89187FDF850}" destId="{9E103ED5-87BC-4B1F-8B3E-CEB11298E227}" srcOrd="1" destOrd="0" presId="urn:microsoft.com/office/officeart/2005/8/layout/hList1"/>
    <dgm:cxn modelId="{6BE85823-A577-43DD-A712-B569559CF1F0}" type="presParOf" srcId="{1BB753C6-274D-4CAA-A19F-E89187FDF850}" destId="{8D14CE82-13C1-4620-9513-4897D149AB96}" srcOrd="2" destOrd="0" presId="urn:microsoft.com/office/officeart/2005/8/layout/hList1"/>
    <dgm:cxn modelId="{5FD6F2DC-FF75-47CE-9E2E-37881C787534}" type="presParOf" srcId="{8D14CE82-13C1-4620-9513-4897D149AB96}" destId="{0AE3FC95-259D-4820-8DB4-90AEBB80C4C3}" srcOrd="0" destOrd="0" presId="urn:microsoft.com/office/officeart/2005/8/layout/hList1"/>
    <dgm:cxn modelId="{24AD5BA1-749F-4A46-A295-D6255F1425B8}" type="presParOf" srcId="{8D14CE82-13C1-4620-9513-4897D149AB96}" destId="{6233164F-1073-4802-89BF-DDDCBCA98DA8}" srcOrd="1" destOrd="0" presId="urn:microsoft.com/office/officeart/2005/8/layout/hList1"/>
    <dgm:cxn modelId="{0C1E2252-0D21-418B-8E72-F3892078B39C}" type="presParOf" srcId="{1BB753C6-274D-4CAA-A19F-E89187FDF850}" destId="{7D7D2AD6-B90D-44CF-B0B5-DF8FEC3CA2EF}" srcOrd="3" destOrd="0" presId="urn:microsoft.com/office/officeart/2005/8/layout/hList1"/>
    <dgm:cxn modelId="{6C536413-9FFC-4F1E-8EE5-288C77978D75}" type="presParOf" srcId="{1BB753C6-274D-4CAA-A19F-E89187FDF850}" destId="{589754F2-C468-46DF-90C4-19B6EBA0B2CE}" srcOrd="4" destOrd="0" presId="urn:microsoft.com/office/officeart/2005/8/layout/hList1"/>
    <dgm:cxn modelId="{B4A0C42D-5D02-458E-98B2-9E5C1F181E87}" type="presParOf" srcId="{589754F2-C468-46DF-90C4-19B6EBA0B2CE}" destId="{CDBB69A1-8894-4D5F-ADBF-A72A919BBA10}" srcOrd="0" destOrd="0" presId="urn:microsoft.com/office/officeart/2005/8/layout/hList1"/>
    <dgm:cxn modelId="{A5D5236A-488A-479F-A0C1-C954ABAC004B}" type="presParOf" srcId="{589754F2-C468-46DF-90C4-19B6EBA0B2CE}" destId="{9BFFDD4A-5D0A-4A14-90C0-DCE3A09595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366ED-8E12-4029-BE1B-1A2A0B4FB8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88828B-2A90-48B4-B74E-FE04F9BD0B3F}">
      <dgm:prSet phldrT="[Text]"/>
      <dgm:spPr/>
      <dgm:t>
        <a:bodyPr/>
        <a:lstStyle/>
        <a:p>
          <a:r>
            <a:rPr lang="en-GB" b="0" i="0" dirty="0"/>
            <a:t>FOSFAGENOVÝ SYSTÉM</a:t>
          </a:r>
          <a:endParaRPr lang="cs-CZ" b="0" dirty="0"/>
        </a:p>
      </dgm:t>
    </dgm:pt>
    <dgm:pt modelId="{02E89195-8BDC-4346-8CB8-105CD72616E2}" type="parTrans" cxnId="{305FC792-D015-4210-A31E-096A3C905258}">
      <dgm:prSet/>
      <dgm:spPr/>
      <dgm:t>
        <a:bodyPr/>
        <a:lstStyle/>
        <a:p>
          <a:endParaRPr lang="cs-CZ"/>
        </a:p>
      </dgm:t>
    </dgm:pt>
    <dgm:pt modelId="{67987A78-B7B0-4CCA-A501-FA3E0EFD3063}" type="sibTrans" cxnId="{305FC792-D015-4210-A31E-096A3C905258}">
      <dgm:prSet/>
      <dgm:spPr/>
      <dgm:t>
        <a:bodyPr/>
        <a:lstStyle/>
        <a:p>
          <a:endParaRPr lang="cs-CZ"/>
        </a:p>
      </dgm:t>
    </dgm:pt>
    <dgm:pt modelId="{8687F4AA-243D-476E-8B2E-B88620D2BDC5}">
      <dgm:prSet phldrT="[Text]"/>
      <dgm:spPr/>
      <dgm:t>
        <a:bodyPr/>
        <a:lstStyle/>
        <a:p>
          <a:r>
            <a:rPr lang="cs-CZ" dirty="0"/>
            <a:t>Velmi krátká doba</a:t>
          </a:r>
        </a:p>
      </dgm:t>
    </dgm:pt>
    <dgm:pt modelId="{3786D727-99D4-48D5-A1FC-7B3680F81638}" type="parTrans" cxnId="{CFFDF476-BF0D-463B-B3FD-ECD60E47DE12}">
      <dgm:prSet/>
      <dgm:spPr/>
      <dgm:t>
        <a:bodyPr/>
        <a:lstStyle/>
        <a:p>
          <a:endParaRPr lang="cs-CZ"/>
        </a:p>
      </dgm:t>
    </dgm:pt>
    <dgm:pt modelId="{DB7B19C8-4AA6-457A-B38E-03C1FF5E8C1D}" type="sibTrans" cxnId="{CFFDF476-BF0D-463B-B3FD-ECD60E47DE12}">
      <dgm:prSet/>
      <dgm:spPr/>
      <dgm:t>
        <a:bodyPr/>
        <a:lstStyle/>
        <a:p>
          <a:endParaRPr lang="cs-CZ"/>
        </a:p>
      </dgm:t>
    </dgm:pt>
    <dgm:pt modelId="{C4DC70FF-75CA-420B-9443-4872D690DA42}">
      <dgm:prSet phldrT="[Text]"/>
      <dgm:spPr/>
      <dgm:t>
        <a:bodyPr/>
        <a:lstStyle/>
        <a:p>
          <a:r>
            <a:rPr lang="cs-CZ" dirty="0"/>
            <a:t>ANAEROBNÍ GLYKOLÝZA</a:t>
          </a:r>
        </a:p>
      </dgm:t>
    </dgm:pt>
    <dgm:pt modelId="{11047B72-6AFA-4EAC-B0AF-E0E40B9E6B9C}" type="parTrans" cxnId="{2F12EF69-4D40-4BD3-A7F7-64BCB78FBFFF}">
      <dgm:prSet/>
      <dgm:spPr/>
      <dgm:t>
        <a:bodyPr/>
        <a:lstStyle/>
        <a:p>
          <a:endParaRPr lang="cs-CZ"/>
        </a:p>
      </dgm:t>
    </dgm:pt>
    <dgm:pt modelId="{746F9F5E-287A-4020-9B40-26CC9D37CE06}" type="sibTrans" cxnId="{2F12EF69-4D40-4BD3-A7F7-64BCB78FBFFF}">
      <dgm:prSet/>
      <dgm:spPr/>
      <dgm:t>
        <a:bodyPr/>
        <a:lstStyle/>
        <a:p>
          <a:endParaRPr lang="cs-CZ"/>
        </a:p>
      </dgm:t>
    </dgm:pt>
    <dgm:pt modelId="{67584DE5-FC4B-46ED-97FD-DCBA12761F17}">
      <dgm:prSet phldrT="[Text]"/>
      <dgm:spPr/>
      <dgm:t>
        <a:bodyPr/>
        <a:lstStyle/>
        <a:p>
          <a:r>
            <a:rPr lang="cs-CZ" dirty="0"/>
            <a:t>Sacharid jako zdroj ATP</a:t>
          </a:r>
        </a:p>
      </dgm:t>
    </dgm:pt>
    <dgm:pt modelId="{A7468A44-A599-4EBF-923C-8C1B28998D2F}" type="parTrans" cxnId="{B08E8657-63A2-4106-B10B-733A71DE25AB}">
      <dgm:prSet/>
      <dgm:spPr/>
      <dgm:t>
        <a:bodyPr/>
        <a:lstStyle/>
        <a:p>
          <a:endParaRPr lang="cs-CZ"/>
        </a:p>
      </dgm:t>
    </dgm:pt>
    <dgm:pt modelId="{9508C0E0-DD55-4942-935B-C73B72369A90}" type="sibTrans" cxnId="{B08E8657-63A2-4106-B10B-733A71DE25AB}">
      <dgm:prSet/>
      <dgm:spPr/>
      <dgm:t>
        <a:bodyPr/>
        <a:lstStyle/>
        <a:p>
          <a:endParaRPr lang="cs-CZ"/>
        </a:p>
      </dgm:t>
    </dgm:pt>
    <dgm:pt modelId="{E5782447-9E7C-47B0-A6C3-818D093D8EF8}">
      <dgm:prSet phldrT="[Text]" custT="1"/>
      <dgm:spPr/>
      <dgm:t>
        <a:bodyPr/>
        <a:lstStyle/>
        <a:p>
          <a:r>
            <a:rPr lang="cs-CZ" sz="2000" dirty="0"/>
            <a:t>OXIDATIVNÍ FOSFORYLACE  </a:t>
          </a:r>
          <a:r>
            <a:rPr lang="cs-CZ" sz="1800" dirty="0"/>
            <a:t>glykogen</a:t>
          </a:r>
        </a:p>
      </dgm:t>
    </dgm:pt>
    <dgm:pt modelId="{F806A44D-836B-4E93-B6A1-19EACD3EE436}" type="parTrans" cxnId="{13D3A799-EBFB-41E7-8FD7-492F97721268}">
      <dgm:prSet/>
      <dgm:spPr/>
      <dgm:t>
        <a:bodyPr/>
        <a:lstStyle/>
        <a:p>
          <a:endParaRPr lang="cs-CZ"/>
        </a:p>
      </dgm:t>
    </dgm:pt>
    <dgm:pt modelId="{1EB9D0C6-4FED-4D93-AAD9-741B05F33013}" type="sibTrans" cxnId="{13D3A799-EBFB-41E7-8FD7-492F97721268}">
      <dgm:prSet/>
      <dgm:spPr/>
      <dgm:t>
        <a:bodyPr/>
        <a:lstStyle/>
        <a:p>
          <a:endParaRPr lang="cs-CZ"/>
        </a:p>
      </dgm:t>
    </dgm:pt>
    <dgm:pt modelId="{9CF6968E-96C3-4AE2-B3FA-2E6BD7721CC9}">
      <dgm:prSet phldrT="[Text]" custT="1"/>
      <dgm:spPr/>
      <dgm:t>
        <a:bodyPr/>
        <a:lstStyle/>
        <a:p>
          <a:r>
            <a:rPr lang="cs-CZ" sz="2000" dirty="0"/>
            <a:t>OXIDATIVNÍ FOSFORYLACE      </a:t>
          </a:r>
          <a:r>
            <a:rPr lang="cs-CZ" sz="1800" dirty="0"/>
            <a:t>volné mastné kyseliny</a:t>
          </a:r>
        </a:p>
      </dgm:t>
    </dgm:pt>
    <dgm:pt modelId="{117A14A5-529D-430E-8556-A390656D2177}" type="parTrans" cxnId="{9228623D-3618-4C8B-92BC-9C93BA66D859}">
      <dgm:prSet/>
      <dgm:spPr/>
      <dgm:t>
        <a:bodyPr/>
        <a:lstStyle/>
        <a:p>
          <a:endParaRPr lang="cs-CZ"/>
        </a:p>
      </dgm:t>
    </dgm:pt>
    <dgm:pt modelId="{1A347BB8-E9C0-4D2B-AE8D-9FCAD8B37850}" type="sibTrans" cxnId="{9228623D-3618-4C8B-92BC-9C93BA66D859}">
      <dgm:prSet/>
      <dgm:spPr/>
      <dgm:t>
        <a:bodyPr/>
        <a:lstStyle/>
        <a:p>
          <a:endParaRPr lang="cs-CZ"/>
        </a:p>
      </dgm:t>
    </dgm:pt>
    <dgm:pt modelId="{CCA839A5-0A39-4AEB-85F0-BDD32BC78B57}">
      <dgm:prSet phldrT="[Text]"/>
      <dgm:spPr/>
      <dgm:t>
        <a:bodyPr/>
        <a:lstStyle/>
        <a:p>
          <a:r>
            <a:rPr lang="cs-CZ" b="0" i="0" dirty="0"/>
            <a:t>T</a:t>
          </a:r>
          <a:r>
            <a:rPr lang="en-GB" b="0" i="0" dirty="0" err="1"/>
            <a:t>uky</a:t>
          </a:r>
          <a:r>
            <a:rPr lang="en-GB" b="0" i="0" dirty="0"/>
            <a:t> </a:t>
          </a:r>
          <a:r>
            <a:rPr lang="en-GB" b="0" i="0" dirty="0" err="1"/>
            <a:t>jako</a:t>
          </a:r>
          <a:r>
            <a:rPr lang="en-GB" b="0" i="0" dirty="0"/>
            <a:t> </a:t>
          </a:r>
          <a:r>
            <a:rPr lang="en-GB" b="0" i="0" dirty="0" err="1"/>
            <a:t>substrát</a:t>
          </a:r>
          <a:r>
            <a:rPr lang="en-GB" b="0" i="0" dirty="0"/>
            <a:t> pro </a:t>
          </a:r>
          <a:r>
            <a:rPr lang="en-GB" b="0" i="0" dirty="0" err="1"/>
            <a:t>tvorbu</a:t>
          </a:r>
          <a:r>
            <a:rPr lang="en-GB" b="0" i="0" dirty="0"/>
            <a:t> ATP</a:t>
          </a:r>
          <a:endParaRPr lang="cs-CZ" dirty="0"/>
        </a:p>
      </dgm:t>
    </dgm:pt>
    <dgm:pt modelId="{AC20D6C1-DC17-4F33-B81C-6DB5CB73E071}" type="parTrans" cxnId="{78F0113D-B569-4174-BE77-6FB380A56292}">
      <dgm:prSet/>
      <dgm:spPr/>
      <dgm:t>
        <a:bodyPr/>
        <a:lstStyle/>
        <a:p>
          <a:endParaRPr lang="cs-CZ"/>
        </a:p>
      </dgm:t>
    </dgm:pt>
    <dgm:pt modelId="{0769D77D-BD44-4D1A-BBC6-64E8E44786EA}" type="sibTrans" cxnId="{78F0113D-B569-4174-BE77-6FB380A56292}">
      <dgm:prSet/>
      <dgm:spPr/>
      <dgm:t>
        <a:bodyPr/>
        <a:lstStyle/>
        <a:p>
          <a:endParaRPr lang="cs-CZ"/>
        </a:p>
      </dgm:t>
    </dgm:pt>
    <dgm:pt modelId="{F955C790-1D4F-4F34-BF2C-7A8758184EB8}">
      <dgm:prSet/>
      <dgm:spPr/>
      <dgm:t>
        <a:bodyPr/>
        <a:lstStyle/>
        <a:p>
          <a:r>
            <a:rPr lang="cs-CZ" b="0" i="0" dirty="0"/>
            <a:t>H</a:t>
          </a:r>
          <a:r>
            <a:rPr lang="en-GB" b="0" i="0" dirty="0" err="1"/>
            <a:t>ydrolýz</a:t>
          </a:r>
          <a:r>
            <a:rPr lang="cs-CZ" b="0" i="0" dirty="0"/>
            <a:t>a</a:t>
          </a:r>
          <a:r>
            <a:rPr lang="en-GB" b="0" i="0" dirty="0"/>
            <a:t> </a:t>
          </a:r>
          <a:r>
            <a:rPr lang="en-GB" b="0" i="0" dirty="0" err="1"/>
            <a:t>zásob</a:t>
          </a:r>
          <a:r>
            <a:rPr lang="en-GB" b="0" i="0" dirty="0"/>
            <a:t> ATP a </a:t>
          </a:r>
          <a:r>
            <a:rPr lang="en-GB" b="0" i="0" dirty="0" err="1"/>
            <a:t>rozklad</a:t>
          </a:r>
          <a:r>
            <a:rPr lang="en-GB" b="0" i="0" dirty="0"/>
            <a:t> CP</a:t>
          </a:r>
          <a:endParaRPr lang="cs-CZ" dirty="0"/>
        </a:p>
      </dgm:t>
    </dgm:pt>
    <dgm:pt modelId="{E93318CB-18C6-44F3-9E4E-CED0FD96E83D}" type="parTrans" cxnId="{1BE873E3-F60D-4D52-A8D0-1A056C809B3F}">
      <dgm:prSet/>
      <dgm:spPr/>
      <dgm:t>
        <a:bodyPr/>
        <a:lstStyle/>
        <a:p>
          <a:endParaRPr lang="cs-CZ"/>
        </a:p>
      </dgm:t>
    </dgm:pt>
    <dgm:pt modelId="{E94E6315-35D1-4A67-9B77-1C634E008855}" type="sibTrans" cxnId="{1BE873E3-F60D-4D52-A8D0-1A056C809B3F}">
      <dgm:prSet/>
      <dgm:spPr/>
      <dgm:t>
        <a:bodyPr/>
        <a:lstStyle/>
        <a:p>
          <a:endParaRPr lang="cs-CZ"/>
        </a:p>
      </dgm:t>
    </dgm:pt>
    <dgm:pt modelId="{51190E03-8811-4928-BD7E-42A4E607AFD2}">
      <dgm:prSet/>
      <dgm:spPr/>
      <dgm:t>
        <a:bodyPr/>
        <a:lstStyle/>
        <a:p>
          <a:r>
            <a:rPr lang="cs-CZ"/>
            <a:t>Sarkoplasma svalových buněk</a:t>
          </a:r>
          <a:endParaRPr lang="cs-CZ" dirty="0"/>
        </a:p>
      </dgm:t>
    </dgm:pt>
    <dgm:pt modelId="{B5ACD15D-27B4-41F9-BF92-84836FD94744}" type="parTrans" cxnId="{75694146-A99A-413C-8A31-3AE72EA7E75B}">
      <dgm:prSet/>
      <dgm:spPr/>
      <dgm:t>
        <a:bodyPr/>
        <a:lstStyle/>
        <a:p>
          <a:endParaRPr lang="cs-CZ"/>
        </a:p>
      </dgm:t>
    </dgm:pt>
    <dgm:pt modelId="{FBA62DF7-43EB-4AEE-88EE-B7C5732A9A21}" type="sibTrans" cxnId="{75694146-A99A-413C-8A31-3AE72EA7E75B}">
      <dgm:prSet/>
      <dgm:spPr/>
      <dgm:t>
        <a:bodyPr/>
        <a:lstStyle/>
        <a:p>
          <a:endParaRPr lang="cs-CZ"/>
        </a:p>
      </dgm:t>
    </dgm:pt>
    <dgm:pt modelId="{BFD3661E-40BC-425C-880D-CB4BF3C090DB}">
      <dgm:prSet/>
      <dgm:spPr/>
      <dgm:t>
        <a:bodyPr/>
        <a:lstStyle/>
        <a:p>
          <a:r>
            <a:rPr lang="cs-CZ" dirty="0"/>
            <a:t>Nevyžadují přítomnost kyslíku</a:t>
          </a:r>
        </a:p>
      </dgm:t>
    </dgm:pt>
    <dgm:pt modelId="{874B6C17-0D77-46BA-8E02-6C3AD50E5EBE}" type="parTrans" cxnId="{9FEEEBAE-48E9-48FF-B82B-175E0160CAA3}">
      <dgm:prSet/>
      <dgm:spPr/>
      <dgm:t>
        <a:bodyPr/>
        <a:lstStyle/>
        <a:p>
          <a:endParaRPr lang="cs-CZ"/>
        </a:p>
      </dgm:t>
    </dgm:pt>
    <dgm:pt modelId="{73248545-770A-4E46-B1A4-1127F39A22A3}" type="sibTrans" cxnId="{9FEEEBAE-48E9-48FF-B82B-175E0160CAA3}">
      <dgm:prSet/>
      <dgm:spPr/>
      <dgm:t>
        <a:bodyPr/>
        <a:lstStyle/>
        <a:p>
          <a:endParaRPr lang="cs-CZ"/>
        </a:p>
      </dgm:t>
    </dgm:pt>
    <dgm:pt modelId="{2FDABCED-BF10-40F1-9750-88584B22594C}">
      <dgm:prSet/>
      <dgm:spPr/>
      <dgm:t>
        <a:bodyPr/>
        <a:lstStyle/>
        <a:p>
          <a:r>
            <a:rPr lang="cs-CZ"/>
            <a:t>Vysoká intenzita</a:t>
          </a:r>
          <a:endParaRPr lang="cs-CZ" dirty="0"/>
        </a:p>
      </dgm:t>
    </dgm:pt>
    <dgm:pt modelId="{FC03DE19-5319-451A-BD46-C481B54F44EB}" type="parTrans" cxnId="{F80C1504-4F3E-4CD5-8151-5E3855A1E71B}">
      <dgm:prSet/>
      <dgm:spPr/>
      <dgm:t>
        <a:bodyPr/>
        <a:lstStyle/>
        <a:p>
          <a:endParaRPr lang="cs-CZ"/>
        </a:p>
      </dgm:t>
    </dgm:pt>
    <dgm:pt modelId="{0C2845C0-7EBC-47B1-8EFB-30987880F886}" type="sibTrans" cxnId="{F80C1504-4F3E-4CD5-8151-5E3855A1E71B}">
      <dgm:prSet/>
      <dgm:spPr/>
      <dgm:t>
        <a:bodyPr/>
        <a:lstStyle/>
        <a:p>
          <a:endParaRPr lang="cs-CZ"/>
        </a:p>
      </dgm:t>
    </dgm:pt>
    <dgm:pt modelId="{8DBCC0C7-3146-4B13-AA71-27F0BD7E19F9}">
      <dgm:prSet/>
      <dgm:spPr/>
      <dgm:t>
        <a:bodyPr/>
        <a:lstStyle/>
        <a:p>
          <a:r>
            <a:rPr lang="cs-CZ" dirty="0"/>
            <a:t>Konečným produktem pyruvát - laktát</a:t>
          </a:r>
        </a:p>
      </dgm:t>
    </dgm:pt>
    <dgm:pt modelId="{17D14F87-5BE9-446D-9837-7E3AA8D93BCA}" type="parTrans" cxnId="{F666EEEF-3474-4AD2-A1C4-FD7FCCF0156B}">
      <dgm:prSet/>
      <dgm:spPr/>
      <dgm:t>
        <a:bodyPr/>
        <a:lstStyle/>
        <a:p>
          <a:endParaRPr lang="cs-CZ"/>
        </a:p>
      </dgm:t>
    </dgm:pt>
    <dgm:pt modelId="{6E5DF3A3-382B-4A9D-945D-619DDA52054D}" type="sibTrans" cxnId="{F666EEEF-3474-4AD2-A1C4-FD7FCCF0156B}">
      <dgm:prSet/>
      <dgm:spPr/>
      <dgm:t>
        <a:bodyPr/>
        <a:lstStyle/>
        <a:p>
          <a:endParaRPr lang="cs-CZ"/>
        </a:p>
      </dgm:t>
    </dgm:pt>
    <dgm:pt modelId="{99BC8CA8-3146-486F-B493-1381CC64EBCB}">
      <dgm:prSet/>
      <dgm:spPr/>
      <dgm:t>
        <a:bodyPr/>
        <a:lstStyle/>
        <a:p>
          <a:r>
            <a:rPr lang="cs-CZ"/>
            <a:t>Sarkoplasma svalových buněk</a:t>
          </a:r>
          <a:endParaRPr lang="cs-CZ" dirty="0"/>
        </a:p>
      </dgm:t>
    </dgm:pt>
    <dgm:pt modelId="{9C34837B-E28B-4A79-9286-95C4DC0EB888}" type="parTrans" cxnId="{40C20059-053C-43DF-B021-9DF8EB9BE378}">
      <dgm:prSet/>
      <dgm:spPr/>
      <dgm:t>
        <a:bodyPr/>
        <a:lstStyle/>
        <a:p>
          <a:endParaRPr lang="cs-CZ"/>
        </a:p>
      </dgm:t>
    </dgm:pt>
    <dgm:pt modelId="{56149791-C4D2-481F-85B0-D035202F647B}" type="sibTrans" cxnId="{40C20059-053C-43DF-B021-9DF8EB9BE378}">
      <dgm:prSet/>
      <dgm:spPr/>
      <dgm:t>
        <a:bodyPr/>
        <a:lstStyle/>
        <a:p>
          <a:endParaRPr lang="cs-CZ"/>
        </a:p>
      </dgm:t>
    </dgm:pt>
    <dgm:pt modelId="{4E604E97-FA38-42E3-9B6B-5378F2E170FB}">
      <dgm:prSet/>
      <dgm:spPr/>
      <dgm:t>
        <a:bodyPr/>
        <a:lstStyle/>
        <a:p>
          <a:r>
            <a:rPr lang="cs-CZ" dirty="0"/>
            <a:t>Nevyžadují přítomnost kyslíku</a:t>
          </a:r>
        </a:p>
      </dgm:t>
    </dgm:pt>
    <dgm:pt modelId="{1AFFE258-F222-4D2C-8E2A-5C399F90627C}" type="parTrans" cxnId="{7783657B-8406-4447-A62C-3C8C55E592B3}">
      <dgm:prSet/>
      <dgm:spPr/>
      <dgm:t>
        <a:bodyPr/>
        <a:lstStyle/>
        <a:p>
          <a:endParaRPr lang="cs-CZ"/>
        </a:p>
      </dgm:t>
    </dgm:pt>
    <dgm:pt modelId="{84021F8C-D50C-4F45-97D4-0B18377A430A}" type="sibTrans" cxnId="{7783657B-8406-4447-A62C-3C8C55E592B3}">
      <dgm:prSet/>
      <dgm:spPr/>
      <dgm:t>
        <a:bodyPr/>
        <a:lstStyle/>
        <a:p>
          <a:endParaRPr lang="cs-CZ"/>
        </a:p>
      </dgm:t>
    </dgm:pt>
    <dgm:pt modelId="{52DD706C-264D-4519-BBBB-BD9A7A36EACF}">
      <dgm:prSet/>
      <dgm:spPr/>
      <dgm:t>
        <a:bodyPr/>
        <a:lstStyle/>
        <a:p>
          <a:r>
            <a:rPr lang="cs-CZ"/>
            <a:t>Sacharid jako zdroj ATP</a:t>
          </a:r>
        </a:p>
      </dgm:t>
    </dgm:pt>
    <dgm:pt modelId="{7BD18A71-33B5-4B30-BE50-59ADF01B45F2}" type="parTrans" cxnId="{E9818633-D43F-44C9-8FCE-58CA324C46C4}">
      <dgm:prSet/>
      <dgm:spPr/>
      <dgm:t>
        <a:bodyPr/>
        <a:lstStyle/>
        <a:p>
          <a:endParaRPr lang="cs-CZ"/>
        </a:p>
      </dgm:t>
    </dgm:pt>
    <dgm:pt modelId="{E017D2D8-EC25-49E2-83D2-222AA6FE9792}" type="sibTrans" cxnId="{E9818633-D43F-44C9-8FCE-58CA324C46C4}">
      <dgm:prSet/>
      <dgm:spPr/>
      <dgm:t>
        <a:bodyPr/>
        <a:lstStyle/>
        <a:p>
          <a:endParaRPr lang="cs-CZ"/>
        </a:p>
      </dgm:t>
    </dgm:pt>
    <dgm:pt modelId="{651F4217-76D4-492E-858F-97C47814C2C3}">
      <dgm:prSet/>
      <dgm:spPr/>
      <dgm:t>
        <a:bodyPr/>
        <a:lstStyle/>
        <a:p>
          <a:r>
            <a:rPr lang="cs-CZ" dirty="0"/>
            <a:t>Nízká až střední intenzita</a:t>
          </a:r>
        </a:p>
      </dgm:t>
    </dgm:pt>
    <dgm:pt modelId="{A9200ECF-71F2-4F43-AE12-09E661829727}" type="parTrans" cxnId="{AC0C8230-4943-42E0-943C-8957924F518D}">
      <dgm:prSet/>
      <dgm:spPr/>
      <dgm:t>
        <a:bodyPr/>
        <a:lstStyle/>
        <a:p>
          <a:endParaRPr lang="cs-CZ"/>
        </a:p>
      </dgm:t>
    </dgm:pt>
    <dgm:pt modelId="{9842DD77-D1C4-458F-9970-6D9FCA8228FE}" type="sibTrans" cxnId="{AC0C8230-4943-42E0-943C-8957924F518D}">
      <dgm:prSet/>
      <dgm:spPr/>
      <dgm:t>
        <a:bodyPr/>
        <a:lstStyle/>
        <a:p>
          <a:endParaRPr lang="cs-CZ"/>
        </a:p>
      </dgm:t>
    </dgm:pt>
    <dgm:pt modelId="{5DA7045B-C133-4BD2-8D00-6065C953858C}">
      <dgm:prSet/>
      <dgm:spPr/>
      <dgm:t>
        <a:bodyPr/>
        <a:lstStyle/>
        <a:p>
          <a:r>
            <a:rPr lang="cs-CZ" dirty="0"/>
            <a:t>Pyruvát transportován do </a:t>
          </a:r>
          <a:r>
            <a:rPr lang="cs-CZ" dirty="0" err="1"/>
            <a:t>mytochondrií</a:t>
          </a:r>
          <a:r>
            <a:rPr lang="cs-CZ" dirty="0"/>
            <a:t> - </a:t>
          </a:r>
          <a:r>
            <a:rPr lang="en-GB" b="0" i="0" dirty="0" err="1"/>
            <a:t>Krebsův</a:t>
          </a:r>
          <a:r>
            <a:rPr lang="en-GB" b="0" i="0" dirty="0"/>
            <a:t> </a:t>
          </a:r>
          <a:r>
            <a:rPr lang="en-GB" b="0" i="0" dirty="0" err="1"/>
            <a:t>cyklus</a:t>
          </a:r>
          <a:endParaRPr lang="cs-CZ" dirty="0"/>
        </a:p>
      </dgm:t>
    </dgm:pt>
    <dgm:pt modelId="{BFCF4227-1AB7-4232-A36C-CB237A5E9EEA}" type="parTrans" cxnId="{70EDBCE4-D81B-4A7B-81B9-4DAEE97A2CED}">
      <dgm:prSet/>
      <dgm:spPr/>
      <dgm:t>
        <a:bodyPr/>
        <a:lstStyle/>
        <a:p>
          <a:endParaRPr lang="cs-CZ"/>
        </a:p>
      </dgm:t>
    </dgm:pt>
    <dgm:pt modelId="{5B3DD0A8-5846-4BB7-92B9-314BAE99A5F6}" type="sibTrans" cxnId="{70EDBCE4-D81B-4A7B-81B9-4DAEE97A2CED}">
      <dgm:prSet/>
      <dgm:spPr/>
      <dgm:t>
        <a:bodyPr/>
        <a:lstStyle/>
        <a:p>
          <a:endParaRPr lang="cs-CZ"/>
        </a:p>
      </dgm:t>
    </dgm:pt>
    <dgm:pt modelId="{4B464C39-86FF-454C-944D-0E61B58CCF6E}">
      <dgm:prSet/>
      <dgm:spPr/>
      <dgm:t>
        <a:bodyPr/>
        <a:lstStyle/>
        <a:p>
          <a:r>
            <a:rPr lang="cs-CZ" b="0" i="0"/>
            <a:t>My</a:t>
          </a:r>
          <a:r>
            <a:rPr lang="en-GB" b="0" i="0"/>
            <a:t>tochondri</a:t>
          </a:r>
          <a:r>
            <a:rPr lang="cs-CZ" b="0" i="0"/>
            <a:t>e </a:t>
          </a:r>
          <a:r>
            <a:rPr lang="en-GB" b="0" i="0"/>
            <a:t>svalových buněk</a:t>
          </a:r>
          <a:endParaRPr lang="cs-CZ" b="0" dirty="0"/>
        </a:p>
      </dgm:t>
    </dgm:pt>
    <dgm:pt modelId="{C1A89F85-89BB-4577-B375-47A565AA07D0}" type="parTrans" cxnId="{D0784908-2B97-4D5A-BD30-DA4F33CC48C6}">
      <dgm:prSet/>
      <dgm:spPr/>
      <dgm:t>
        <a:bodyPr/>
        <a:lstStyle/>
        <a:p>
          <a:endParaRPr lang="cs-CZ"/>
        </a:p>
      </dgm:t>
    </dgm:pt>
    <dgm:pt modelId="{21AB2B38-A01E-4663-BC28-95FB696B2B0C}" type="sibTrans" cxnId="{D0784908-2B97-4D5A-BD30-DA4F33CC48C6}">
      <dgm:prSet/>
      <dgm:spPr/>
      <dgm:t>
        <a:bodyPr/>
        <a:lstStyle/>
        <a:p>
          <a:endParaRPr lang="cs-CZ"/>
        </a:p>
      </dgm:t>
    </dgm:pt>
    <dgm:pt modelId="{EE6FA8F5-118F-4F7D-87D5-5A69FAC84A6E}">
      <dgm:prSet/>
      <dgm:spPr/>
      <dgm:t>
        <a:bodyPr/>
        <a:lstStyle/>
        <a:p>
          <a:r>
            <a:rPr lang="cs-CZ" b="0" i="0" dirty="0"/>
            <a:t>Za přítomnosti kyslíku – dostatečné množství</a:t>
          </a:r>
          <a:endParaRPr lang="cs-CZ" b="0" dirty="0"/>
        </a:p>
      </dgm:t>
    </dgm:pt>
    <dgm:pt modelId="{F670915E-8A09-41D0-9ADC-8DB7875E0923}" type="parTrans" cxnId="{6980A4B3-CFA2-46E9-B0A8-6C808055FF17}">
      <dgm:prSet/>
      <dgm:spPr/>
      <dgm:t>
        <a:bodyPr/>
        <a:lstStyle/>
        <a:p>
          <a:endParaRPr lang="cs-CZ"/>
        </a:p>
      </dgm:t>
    </dgm:pt>
    <dgm:pt modelId="{573313E3-5DB1-40F7-8A95-743027E0D2CE}" type="sibTrans" cxnId="{6980A4B3-CFA2-46E9-B0A8-6C808055FF17}">
      <dgm:prSet/>
      <dgm:spPr/>
      <dgm:t>
        <a:bodyPr/>
        <a:lstStyle/>
        <a:p>
          <a:endParaRPr lang="cs-CZ"/>
        </a:p>
      </dgm:t>
    </dgm:pt>
    <dgm:pt modelId="{33D55CFF-043F-4B95-8DE9-851C7A6E1C00}">
      <dgm:prSet phldrT="[Text]"/>
      <dgm:spPr/>
      <dgm:t>
        <a:bodyPr/>
        <a:lstStyle/>
        <a:p>
          <a:r>
            <a:rPr lang="cs-CZ" b="0" i="0" dirty="0"/>
            <a:t>M</a:t>
          </a:r>
          <a:r>
            <a:rPr lang="en-GB" b="0" i="0" dirty="0" err="1"/>
            <a:t>írn</a:t>
          </a:r>
          <a:r>
            <a:rPr lang="cs-CZ" b="0" i="0" dirty="0"/>
            <a:t>á</a:t>
          </a:r>
          <a:r>
            <a:rPr lang="en-GB" b="0" i="0" dirty="0"/>
            <a:t> </a:t>
          </a:r>
          <a:r>
            <a:rPr lang="en-GB" b="0" i="0" dirty="0" err="1"/>
            <a:t>intenzit</a:t>
          </a:r>
          <a:r>
            <a:rPr lang="cs-CZ" b="0" i="0" dirty="0"/>
            <a:t>a</a:t>
          </a:r>
          <a:endParaRPr lang="cs-CZ" dirty="0"/>
        </a:p>
      </dgm:t>
    </dgm:pt>
    <dgm:pt modelId="{368833C7-8CA5-4131-99B6-A824DDAED677}" type="parTrans" cxnId="{E12CBB37-2F6A-4AC1-9EEB-0A36BB821730}">
      <dgm:prSet/>
      <dgm:spPr/>
      <dgm:t>
        <a:bodyPr/>
        <a:lstStyle/>
        <a:p>
          <a:endParaRPr lang="cs-CZ"/>
        </a:p>
      </dgm:t>
    </dgm:pt>
    <dgm:pt modelId="{B89FEDAE-5B92-46D0-AF41-09C579A798A3}" type="sibTrans" cxnId="{E12CBB37-2F6A-4AC1-9EEB-0A36BB821730}">
      <dgm:prSet/>
      <dgm:spPr/>
      <dgm:t>
        <a:bodyPr/>
        <a:lstStyle/>
        <a:p>
          <a:endParaRPr lang="cs-CZ"/>
        </a:p>
      </dgm:t>
    </dgm:pt>
    <dgm:pt modelId="{B1780A58-C757-439C-9177-7A31BFB46968}">
      <dgm:prSet phldrT="[Text]"/>
      <dgm:spPr/>
      <dgm:t>
        <a:bodyPr/>
        <a:lstStyle/>
        <a:p>
          <a:r>
            <a:rPr lang="cs-CZ" b="0" i="0" dirty="0"/>
            <a:t>Za přítomnosti kyslíku – dostatečné množství</a:t>
          </a:r>
          <a:endParaRPr lang="cs-CZ" dirty="0"/>
        </a:p>
      </dgm:t>
    </dgm:pt>
    <dgm:pt modelId="{4546B8C3-620C-438F-ADA2-D71964D804F5}" type="parTrans" cxnId="{82EB5061-A386-4695-85E6-A8D2BAC0EBD9}">
      <dgm:prSet/>
      <dgm:spPr/>
      <dgm:t>
        <a:bodyPr/>
        <a:lstStyle/>
        <a:p>
          <a:endParaRPr lang="cs-CZ"/>
        </a:p>
      </dgm:t>
    </dgm:pt>
    <dgm:pt modelId="{9AC1414F-D7AA-4240-9A4A-AE5FF0D7693B}" type="sibTrans" cxnId="{82EB5061-A386-4695-85E6-A8D2BAC0EBD9}">
      <dgm:prSet/>
      <dgm:spPr/>
      <dgm:t>
        <a:bodyPr/>
        <a:lstStyle/>
        <a:p>
          <a:endParaRPr lang="cs-CZ"/>
        </a:p>
      </dgm:t>
    </dgm:pt>
    <dgm:pt modelId="{1F323CB2-56CF-40C7-8026-A5E05466C5DE}">
      <dgm:prSet phldrT="[Text]"/>
      <dgm:spPr/>
      <dgm:t>
        <a:bodyPr/>
        <a:lstStyle/>
        <a:p>
          <a:r>
            <a:rPr lang="cs-CZ" dirty="0"/>
            <a:t>VMK přímo do Krebsova cyklu</a:t>
          </a:r>
        </a:p>
      </dgm:t>
    </dgm:pt>
    <dgm:pt modelId="{3F14207A-4C87-4C86-A7AF-009E0CFC3A04}" type="parTrans" cxnId="{CBA64801-4DF9-4F27-B37F-75C223A0BDD3}">
      <dgm:prSet/>
      <dgm:spPr/>
      <dgm:t>
        <a:bodyPr/>
        <a:lstStyle/>
        <a:p>
          <a:endParaRPr lang="cs-CZ"/>
        </a:p>
      </dgm:t>
    </dgm:pt>
    <dgm:pt modelId="{930D566A-8782-44EB-8D4B-C6D3F8C44DFD}" type="sibTrans" cxnId="{CBA64801-4DF9-4F27-B37F-75C223A0BDD3}">
      <dgm:prSet/>
      <dgm:spPr/>
      <dgm:t>
        <a:bodyPr/>
        <a:lstStyle/>
        <a:p>
          <a:endParaRPr lang="cs-CZ"/>
        </a:p>
      </dgm:t>
    </dgm:pt>
    <dgm:pt modelId="{659D3091-EAAF-4C18-B700-7A676C96B1A6}">
      <dgm:prSet phldrT="[Text]"/>
      <dgm:spPr/>
      <dgm:t>
        <a:bodyPr/>
        <a:lstStyle/>
        <a:p>
          <a:r>
            <a:rPr lang="cs-CZ" dirty="0"/>
            <a:t>Velmi vysoká intenzita</a:t>
          </a:r>
        </a:p>
      </dgm:t>
    </dgm:pt>
    <dgm:pt modelId="{E95E2C7A-8B50-49AD-ADA4-EC05991A91E5}" type="parTrans" cxnId="{688645A2-F789-451A-8D8C-8A0ECAA7A0D3}">
      <dgm:prSet/>
      <dgm:spPr/>
      <dgm:t>
        <a:bodyPr/>
        <a:lstStyle/>
        <a:p>
          <a:endParaRPr lang="cs-CZ"/>
        </a:p>
      </dgm:t>
    </dgm:pt>
    <dgm:pt modelId="{989EB974-9657-4360-86EC-59A2EF68B8BE}" type="sibTrans" cxnId="{688645A2-F789-451A-8D8C-8A0ECAA7A0D3}">
      <dgm:prSet/>
      <dgm:spPr/>
      <dgm:t>
        <a:bodyPr/>
        <a:lstStyle/>
        <a:p>
          <a:endParaRPr lang="cs-CZ"/>
        </a:p>
      </dgm:t>
    </dgm:pt>
    <dgm:pt modelId="{D23DEEE4-D742-45FC-B41B-B911EF43D7DE}" type="pres">
      <dgm:prSet presAssocID="{3AE366ED-8E12-4029-BE1B-1A2A0B4FB82A}" presName="Name0" presStyleCnt="0">
        <dgm:presLayoutVars>
          <dgm:dir/>
          <dgm:animLvl val="lvl"/>
          <dgm:resizeHandles val="exact"/>
        </dgm:presLayoutVars>
      </dgm:prSet>
      <dgm:spPr/>
    </dgm:pt>
    <dgm:pt modelId="{34AB06A5-93F0-41AA-A141-344B269F5988}" type="pres">
      <dgm:prSet presAssocID="{4388828B-2A90-48B4-B74E-FE04F9BD0B3F}" presName="composite" presStyleCnt="0"/>
      <dgm:spPr/>
    </dgm:pt>
    <dgm:pt modelId="{9BAE9CCA-03F3-450E-908B-42EDC1389310}" type="pres">
      <dgm:prSet presAssocID="{4388828B-2A90-48B4-B74E-FE04F9BD0B3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D97A307-39E3-497D-8E32-4123E3A4C830}" type="pres">
      <dgm:prSet presAssocID="{4388828B-2A90-48B4-B74E-FE04F9BD0B3F}" presName="desTx" presStyleLbl="alignAccFollowNode1" presStyleIdx="0" presStyleCnt="4" custLinFactNeighborX="-166" custLinFactNeighborY="1347">
        <dgm:presLayoutVars>
          <dgm:bulletEnabled val="1"/>
        </dgm:presLayoutVars>
      </dgm:prSet>
      <dgm:spPr/>
    </dgm:pt>
    <dgm:pt modelId="{BF5062B5-7410-43DF-B0F0-F869E09320C6}" type="pres">
      <dgm:prSet presAssocID="{67987A78-B7B0-4CCA-A501-FA3E0EFD3063}" presName="space" presStyleCnt="0"/>
      <dgm:spPr/>
    </dgm:pt>
    <dgm:pt modelId="{F7D9821C-69DB-42A5-8CDD-065EACA81793}" type="pres">
      <dgm:prSet presAssocID="{C4DC70FF-75CA-420B-9443-4872D690DA42}" presName="composite" presStyleCnt="0"/>
      <dgm:spPr/>
    </dgm:pt>
    <dgm:pt modelId="{AA01E69F-C0D2-408C-9857-E8E13211C22E}" type="pres">
      <dgm:prSet presAssocID="{C4DC70FF-75CA-420B-9443-4872D690DA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39481C7-7682-4747-9002-4696CEEE154E}" type="pres">
      <dgm:prSet presAssocID="{C4DC70FF-75CA-420B-9443-4872D690DA42}" presName="desTx" presStyleLbl="alignAccFollowNode1" presStyleIdx="1" presStyleCnt="4">
        <dgm:presLayoutVars>
          <dgm:bulletEnabled val="1"/>
        </dgm:presLayoutVars>
      </dgm:prSet>
      <dgm:spPr/>
    </dgm:pt>
    <dgm:pt modelId="{5309ED26-2D78-40F0-A18A-2D81E9D918D2}" type="pres">
      <dgm:prSet presAssocID="{746F9F5E-287A-4020-9B40-26CC9D37CE06}" presName="space" presStyleCnt="0"/>
      <dgm:spPr/>
    </dgm:pt>
    <dgm:pt modelId="{388FF007-C182-4A35-995D-64C5332A6A1A}" type="pres">
      <dgm:prSet presAssocID="{E5782447-9E7C-47B0-A6C3-818D093D8EF8}" presName="composite" presStyleCnt="0"/>
      <dgm:spPr/>
    </dgm:pt>
    <dgm:pt modelId="{DCE28153-C335-4CE1-9DF7-337CA7764A5E}" type="pres">
      <dgm:prSet presAssocID="{E5782447-9E7C-47B0-A6C3-818D093D8EF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FF35701-70CC-4EFD-AC11-59880291D4AA}" type="pres">
      <dgm:prSet presAssocID="{E5782447-9E7C-47B0-A6C3-818D093D8EF8}" presName="desTx" presStyleLbl="alignAccFollowNode1" presStyleIdx="2" presStyleCnt="4">
        <dgm:presLayoutVars>
          <dgm:bulletEnabled val="1"/>
        </dgm:presLayoutVars>
      </dgm:prSet>
      <dgm:spPr/>
    </dgm:pt>
    <dgm:pt modelId="{1E338003-46FF-48AA-B718-0B6C2BA5F77B}" type="pres">
      <dgm:prSet presAssocID="{1EB9D0C6-4FED-4D93-AAD9-741B05F33013}" presName="space" presStyleCnt="0"/>
      <dgm:spPr/>
    </dgm:pt>
    <dgm:pt modelId="{543B76DB-4B46-4C64-871E-DD723AAE4C83}" type="pres">
      <dgm:prSet presAssocID="{9CF6968E-96C3-4AE2-B3FA-2E6BD7721CC9}" presName="composite" presStyleCnt="0"/>
      <dgm:spPr/>
    </dgm:pt>
    <dgm:pt modelId="{B516D501-9226-43FF-ABF1-4058A8F84869}" type="pres">
      <dgm:prSet presAssocID="{9CF6968E-96C3-4AE2-B3FA-2E6BD7721CC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93F6AB9-4504-4869-9E21-BCDED727531F}" type="pres">
      <dgm:prSet presAssocID="{9CF6968E-96C3-4AE2-B3FA-2E6BD7721CC9}" presName="desTx" presStyleLbl="alignAccFollowNode1" presStyleIdx="3" presStyleCnt="4" custLinFactNeighborX="368" custLinFactNeighborY="1710">
        <dgm:presLayoutVars>
          <dgm:bulletEnabled val="1"/>
        </dgm:presLayoutVars>
      </dgm:prSet>
      <dgm:spPr/>
    </dgm:pt>
  </dgm:ptLst>
  <dgm:cxnLst>
    <dgm:cxn modelId="{CBA64801-4DF9-4F27-B37F-75C223A0BDD3}" srcId="{9CF6968E-96C3-4AE2-B3FA-2E6BD7721CC9}" destId="{1F323CB2-56CF-40C7-8026-A5E05466C5DE}" srcOrd="2" destOrd="0" parTransId="{3F14207A-4C87-4C86-A7AF-009E0CFC3A04}" sibTransId="{930D566A-8782-44EB-8D4B-C6D3F8C44DFD}"/>
    <dgm:cxn modelId="{F80C1504-4F3E-4CD5-8151-5E3855A1E71B}" srcId="{C4DC70FF-75CA-420B-9443-4872D690DA42}" destId="{2FDABCED-BF10-40F1-9750-88584B22594C}" srcOrd="1" destOrd="0" parTransId="{FC03DE19-5319-451A-BD46-C481B54F44EB}" sibTransId="{0C2845C0-7EBC-47B1-8EFB-30987880F886}"/>
    <dgm:cxn modelId="{80FA7506-05E1-484B-97DD-3FBB42903C8C}" type="presOf" srcId="{651F4217-76D4-492E-858F-97C47814C2C3}" destId="{AFF35701-70CC-4EFD-AC11-59880291D4AA}" srcOrd="0" destOrd="1" presId="urn:microsoft.com/office/officeart/2005/8/layout/hList1"/>
    <dgm:cxn modelId="{D0784908-2B97-4D5A-BD30-DA4F33CC48C6}" srcId="{E5782447-9E7C-47B0-A6C3-818D093D8EF8}" destId="{4B464C39-86FF-454C-944D-0E61B58CCF6E}" srcOrd="3" destOrd="0" parTransId="{C1A89F85-89BB-4577-B375-47A565AA07D0}" sibTransId="{21AB2B38-A01E-4663-BC28-95FB696B2B0C}"/>
    <dgm:cxn modelId="{03CFC717-ACCC-4B69-9258-95066C32DD9F}" type="presOf" srcId="{4388828B-2A90-48B4-B74E-FE04F9BD0B3F}" destId="{9BAE9CCA-03F3-450E-908B-42EDC1389310}" srcOrd="0" destOrd="0" presId="urn:microsoft.com/office/officeart/2005/8/layout/hList1"/>
    <dgm:cxn modelId="{B9ED901E-17A2-42A4-942F-D74BDF6F5520}" type="presOf" srcId="{C4DC70FF-75CA-420B-9443-4872D690DA42}" destId="{AA01E69F-C0D2-408C-9857-E8E13211C22E}" srcOrd="0" destOrd="0" presId="urn:microsoft.com/office/officeart/2005/8/layout/hList1"/>
    <dgm:cxn modelId="{AC0C8230-4943-42E0-943C-8957924F518D}" srcId="{E5782447-9E7C-47B0-A6C3-818D093D8EF8}" destId="{651F4217-76D4-492E-858F-97C47814C2C3}" srcOrd="1" destOrd="0" parTransId="{A9200ECF-71F2-4F43-AE12-09E661829727}" sibTransId="{9842DD77-D1C4-458F-9970-6D9FCA8228FE}"/>
    <dgm:cxn modelId="{E9818633-D43F-44C9-8FCE-58CA324C46C4}" srcId="{E5782447-9E7C-47B0-A6C3-818D093D8EF8}" destId="{52DD706C-264D-4519-BBBB-BD9A7A36EACF}" srcOrd="0" destOrd="0" parTransId="{7BD18A71-33B5-4B30-BE50-59ADF01B45F2}" sibTransId="{E017D2D8-EC25-49E2-83D2-222AA6FE9792}"/>
    <dgm:cxn modelId="{3DFD5534-A220-4887-BE57-46880E95781E}" type="presOf" srcId="{4E604E97-FA38-42E3-9B6B-5378F2E170FB}" destId="{039481C7-7682-4747-9002-4696CEEE154E}" srcOrd="0" destOrd="4" presId="urn:microsoft.com/office/officeart/2005/8/layout/hList1"/>
    <dgm:cxn modelId="{E12CBB37-2F6A-4AC1-9EEB-0A36BB821730}" srcId="{9CF6968E-96C3-4AE2-B3FA-2E6BD7721CC9}" destId="{33D55CFF-043F-4B95-8DE9-851C7A6E1C00}" srcOrd="1" destOrd="0" parTransId="{368833C7-8CA5-4131-99B6-A824DDAED677}" sibTransId="{B89FEDAE-5B92-46D0-AF41-09C579A798A3}"/>
    <dgm:cxn modelId="{78F0113D-B569-4174-BE77-6FB380A56292}" srcId="{9CF6968E-96C3-4AE2-B3FA-2E6BD7721CC9}" destId="{CCA839A5-0A39-4AEB-85F0-BDD32BC78B57}" srcOrd="0" destOrd="0" parTransId="{AC20D6C1-DC17-4F33-B81C-6DB5CB73E071}" sibTransId="{0769D77D-BD44-4D1A-BBC6-64E8E44786EA}"/>
    <dgm:cxn modelId="{9228623D-3618-4C8B-92BC-9C93BA66D859}" srcId="{3AE366ED-8E12-4029-BE1B-1A2A0B4FB82A}" destId="{9CF6968E-96C3-4AE2-B3FA-2E6BD7721CC9}" srcOrd="3" destOrd="0" parTransId="{117A14A5-529D-430E-8556-A390656D2177}" sibTransId="{1A347BB8-E9C0-4D2B-AE8D-9FCAD8B37850}"/>
    <dgm:cxn modelId="{8DB54540-B5C8-42D9-AC3B-B37DB9FE7FC0}" type="presOf" srcId="{8687F4AA-243D-476E-8B2E-B88620D2BDC5}" destId="{2D97A307-39E3-497D-8E32-4123E3A4C830}" srcOrd="0" destOrd="0" presId="urn:microsoft.com/office/officeart/2005/8/layout/hList1"/>
    <dgm:cxn modelId="{82EB5061-A386-4695-85E6-A8D2BAC0EBD9}" srcId="{9CF6968E-96C3-4AE2-B3FA-2E6BD7721CC9}" destId="{B1780A58-C757-439C-9177-7A31BFB46968}" srcOrd="3" destOrd="0" parTransId="{4546B8C3-620C-438F-ADA2-D71964D804F5}" sibTransId="{9AC1414F-D7AA-4240-9A4A-AE5FF0D7693B}"/>
    <dgm:cxn modelId="{A1888961-B374-42E4-A699-64817EBA355F}" type="presOf" srcId="{1F323CB2-56CF-40C7-8026-A5E05466C5DE}" destId="{093F6AB9-4504-4869-9E21-BCDED727531F}" srcOrd="0" destOrd="2" presId="urn:microsoft.com/office/officeart/2005/8/layout/hList1"/>
    <dgm:cxn modelId="{75694146-A99A-413C-8A31-3AE72EA7E75B}" srcId="{4388828B-2A90-48B4-B74E-FE04F9BD0B3F}" destId="{51190E03-8811-4928-BD7E-42A4E607AFD2}" srcOrd="3" destOrd="0" parTransId="{B5ACD15D-27B4-41F9-BF92-84836FD94744}" sibTransId="{FBA62DF7-43EB-4AEE-88EE-B7C5732A9A21}"/>
    <dgm:cxn modelId="{2F12EF69-4D40-4BD3-A7F7-64BCB78FBFFF}" srcId="{3AE366ED-8E12-4029-BE1B-1A2A0B4FB82A}" destId="{C4DC70FF-75CA-420B-9443-4872D690DA42}" srcOrd="1" destOrd="0" parTransId="{11047B72-6AFA-4EAC-B0AF-E0E40B9E6B9C}" sibTransId="{746F9F5E-287A-4020-9B40-26CC9D37CE06}"/>
    <dgm:cxn modelId="{400B7E4A-8615-4AF8-A215-AD829CEA9F39}" type="presOf" srcId="{659D3091-EAAF-4C18-B700-7A676C96B1A6}" destId="{2D97A307-39E3-497D-8E32-4123E3A4C830}" srcOrd="0" destOrd="1" presId="urn:microsoft.com/office/officeart/2005/8/layout/hList1"/>
    <dgm:cxn modelId="{18350676-03F5-46AF-BFDF-A5278900A722}" type="presOf" srcId="{52DD706C-264D-4519-BBBB-BD9A7A36EACF}" destId="{AFF35701-70CC-4EFD-AC11-59880291D4AA}" srcOrd="0" destOrd="0" presId="urn:microsoft.com/office/officeart/2005/8/layout/hList1"/>
    <dgm:cxn modelId="{CFFDF476-BF0D-463B-B3FD-ECD60E47DE12}" srcId="{4388828B-2A90-48B4-B74E-FE04F9BD0B3F}" destId="{8687F4AA-243D-476E-8B2E-B88620D2BDC5}" srcOrd="0" destOrd="0" parTransId="{3786D727-99D4-48D5-A1FC-7B3680F81638}" sibTransId="{DB7B19C8-4AA6-457A-B38E-03C1FF5E8C1D}"/>
    <dgm:cxn modelId="{B08E8657-63A2-4106-B10B-733A71DE25AB}" srcId="{C4DC70FF-75CA-420B-9443-4872D690DA42}" destId="{67584DE5-FC4B-46ED-97FD-DCBA12761F17}" srcOrd="0" destOrd="0" parTransId="{A7468A44-A599-4EBF-923C-8C1B28998D2F}" sibTransId="{9508C0E0-DD55-4942-935B-C73B72369A90}"/>
    <dgm:cxn modelId="{F4AC8058-672B-4F7C-B975-E96E1F9AE995}" type="presOf" srcId="{B1780A58-C757-439C-9177-7A31BFB46968}" destId="{093F6AB9-4504-4869-9E21-BCDED727531F}" srcOrd="0" destOrd="3" presId="urn:microsoft.com/office/officeart/2005/8/layout/hList1"/>
    <dgm:cxn modelId="{40C20059-053C-43DF-B021-9DF8EB9BE378}" srcId="{C4DC70FF-75CA-420B-9443-4872D690DA42}" destId="{99BC8CA8-3146-486F-B493-1381CC64EBCB}" srcOrd="3" destOrd="0" parTransId="{9C34837B-E28B-4A79-9286-95C4DC0EB888}" sibTransId="{56149791-C4D2-481F-85B0-D035202F647B}"/>
    <dgm:cxn modelId="{7783657B-8406-4447-A62C-3C8C55E592B3}" srcId="{C4DC70FF-75CA-420B-9443-4872D690DA42}" destId="{4E604E97-FA38-42E3-9B6B-5378F2E170FB}" srcOrd="4" destOrd="0" parTransId="{1AFFE258-F222-4D2C-8E2A-5C399F90627C}" sibTransId="{84021F8C-D50C-4F45-97D4-0B18377A430A}"/>
    <dgm:cxn modelId="{1CAFA58B-63F0-4F39-BE43-8B9341BB1F16}" type="presOf" srcId="{EE6FA8F5-118F-4F7D-87D5-5A69FAC84A6E}" destId="{AFF35701-70CC-4EFD-AC11-59880291D4AA}" srcOrd="0" destOrd="4" presId="urn:microsoft.com/office/officeart/2005/8/layout/hList1"/>
    <dgm:cxn modelId="{305FC792-D015-4210-A31E-096A3C905258}" srcId="{3AE366ED-8E12-4029-BE1B-1A2A0B4FB82A}" destId="{4388828B-2A90-48B4-B74E-FE04F9BD0B3F}" srcOrd="0" destOrd="0" parTransId="{02E89195-8BDC-4346-8CB8-105CD72616E2}" sibTransId="{67987A78-B7B0-4CCA-A501-FA3E0EFD3063}"/>
    <dgm:cxn modelId="{7994E192-B93C-4281-AF91-49957E3DF177}" type="presOf" srcId="{F955C790-1D4F-4F34-BF2C-7A8758184EB8}" destId="{2D97A307-39E3-497D-8E32-4123E3A4C830}" srcOrd="0" destOrd="2" presId="urn:microsoft.com/office/officeart/2005/8/layout/hList1"/>
    <dgm:cxn modelId="{5738A494-947A-4C35-B109-44E364504879}" type="presOf" srcId="{5DA7045B-C133-4BD2-8D00-6065C953858C}" destId="{AFF35701-70CC-4EFD-AC11-59880291D4AA}" srcOrd="0" destOrd="2" presId="urn:microsoft.com/office/officeart/2005/8/layout/hList1"/>
    <dgm:cxn modelId="{13D3A799-EBFB-41E7-8FD7-492F97721268}" srcId="{3AE366ED-8E12-4029-BE1B-1A2A0B4FB82A}" destId="{E5782447-9E7C-47B0-A6C3-818D093D8EF8}" srcOrd="2" destOrd="0" parTransId="{F806A44D-836B-4E93-B6A1-19EACD3EE436}" sibTransId="{1EB9D0C6-4FED-4D93-AAD9-741B05F33013}"/>
    <dgm:cxn modelId="{688645A2-F789-451A-8D8C-8A0ECAA7A0D3}" srcId="{4388828B-2A90-48B4-B74E-FE04F9BD0B3F}" destId="{659D3091-EAAF-4C18-B700-7A676C96B1A6}" srcOrd="1" destOrd="0" parTransId="{E95E2C7A-8B50-49AD-ADA4-EC05991A91E5}" sibTransId="{989EB974-9657-4360-86EC-59A2EF68B8BE}"/>
    <dgm:cxn modelId="{0CBF6EA9-5481-44B2-9EB8-64FF6F39BAAB}" type="presOf" srcId="{E5782447-9E7C-47B0-A6C3-818D093D8EF8}" destId="{DCE28153-C335-4CE1-9DF7-337CA7764A5E}" srcOrd="0" destOrd="0" presId="urn:microsoft.com/office/officeart/2005/8/layout/hList1"/>
    <dgm:cxn modelId="{5A88BBAD-D18C-47FF-8369-87AF9A859C62}" type="presOf" srcId="{67584DE5-FC4B-46ED-97FD-DCBA12761F17}" destId="{039481C7-7682-4747-9002-4696CEEE154E}" srcOrd="0" destOrd="0" presId="urn:microsoft.com/office/officeart/2005/8/layout/hList1"/>
    <dgm:cxn modelId="{9FEEEBAE-48E9-48FF-B82B-175E0160CAA3}" srcId="{4388828B-2A90-48B4-B74E-FE04F9BD0B3F}" destId="{BFD3661E-40BC-425C-880D-CB4BF3C090DB}" srcOrd="4" destOrd="0" parTransId="{874B6C17-0D77-46BA-8E02-6C3AD50E5EBE}" sibTransId="{73248545-770A-4E46-B1A4-1127F39A22A3}"/>
    <dgm:cxn modelId="{09EE88B2-BFDE-4CAC-8DA3-8517F46E9444}" type="presOf" srcId="{8DBCC0C7-3146-4B13-AA71-27F0BD7E19F9}" destId="{039481C7-7682-4747-9002-4696CEEE154E}" srcOrd="0" destOrd="2" presId="urn:microsoft.com/office/officeart/2005/8/layout/hList1"/>
    <dgm:cxn modelId="{6980A4B3-CFA2-46E9-B0A8-6C808055FF17}" srcId="{E5782447-9E7C-47B0-A6C3-818D093D8EF8}" destId="{EE6FA8F5-118F-4F7D-87D5-5A69FAC84A6E}" srcOrd="4" destOrd="0" parTransId="{F670915E-8A09-41D0-9ADC-8DB7875E0923}" sibTransId="{573313E3-5DB1-40F7-8A95-743027E0D2CE}"/>
    <dgm:cxn modelId="{C02B49BE-35D1-4102-AE81-A813F7A5B809}" type="presOf" srcId="{4B464C39-86FF-454C-944D-0E61B58CCF6E}" destId="{AFF35701-70CC-4EFD-AC11-59880291D4AA}" srcOrd="0" destOrd="3" presId="urn:microsoft.com/office/officeart/2005/8/layout/hList1"/>
    <dgm:cxn modelId="{3DFF38CC-5B28-43E6-85B4-C35EDDF1E27A}" type="presOf" srcId="{51190E03-8811-4928-BD7E-42A4E607AFD2}" destId="{2D97A307-39E3-497D-8E32-4123E3A4C830}" srcOrd="0" destOrd="3" presId="urn:microsoft.com/office/officeart/2005/8/layout/hList1"/>
    <dgm:cxn modelId="{7AFEB2CF-045F-49FB-9E86-522A7152ED60}" type="presOf" srcId="{33D55CFF-043F-4B95-8DE9-851C7A6E1C00}" destId="{093F6AB9-4504-4869-9E21-BCDED727531F}" srcOrd="0" destOrd="1" presId="urn:microsoft.com/office/officeart/2005/8/layout/hList1"/>
    <dgm:cxn modelId="{3D25DED2-4B6A-4BAD-BC21-562AB61BE798}" type="presOf" srcId="{9CF6968E-96C3-4AE2-B3FA-2E6BD7721CC9}" destId="{B516D501-9226-43FF-ABF1-4058A8F84869}" srcOrd="0" destOrd="0" presId="urn:microsoft.com/office/officeart/2005/8/layout/hList1"/>
    <dgm:cxn modelId="{74D67CDD-B706-4643-9C3F-07D318D93297}" type="presOf" srcId="{99BC8CA8-3146-486F-B493-1381CC64EBCB}" destId="{039481C7-7682-4747-9002-4696CEEE154E}" srcOrd="0" destOrd="3" presId="urn:microsoft.com/office/officeart/2005/8/layout/hList1"/>
    <dgm:cxn modelId="{13DE02E0-2C33-4D16-86B2-1BA4B425D694}" type="presOf" srcId="{3AE366ED-8E12-4029-BE1B-1A2A0B4FB82A}" destId="{D23DEEE4-D742-45FC-B41B-B911EF43D7DE}" srcOrd="0" destOrd="0" presId="urn:microsoft.com/office/officeart/2005/8/layout/hList1"/>
    <dgm:cxn modelId="{1BE873E3-F60D-4D52-A8D0-1A056C809B3F}" srcId="{4388828B-2A90-48B4-B74E-FE04F9BD0B3F}" destId="{F955C790-1D4F-4F34-BF2C-7A8758184EB8}" srcOrd="2" destOrd="0" parTransId="{E93318CB-18C6-44F3-9E4E-CED0FD96E83D}" sibTransId="{E94E6315-35D1-4A67-9B77-1C634E008855}"/>
    <dgm:cxn modelId="{70EDBCE4-D81B-4A7B-81B9-4DAEE97A2CED}" srcId="{E5782447-9E7C-47B0-A6C3-818D093D8EF8}" destId="{5DA7045B-C133-4BD2-8D00-6065C953858C}" srcOrd="2" destOrd="0" parTransId="{BFCF4227-1AB7-4232-A36C-CB237A5E9EEA}" sibTransId="{5B3DD0A8-5846-4BB7-92B9-314BAE99A5F6}"/>
    <dgm:cxn modelId="{F666EEEF-3474-4AD2-A1C4-FD7FCCF0156B}" srcId="{C4DC70FF-75CA-420B-9443-4872D690DA42}" destId="{8DBCC0C7-3146-4B13-AA71-27F0BD7E19F9}" srcOrd="2" destOrd="0" parTransId="{17D14F87-5BE9-446D-9837-7E3AA8D93BCA}" sibTransId="{6E5DF3A3-382B-4A9D-945D-619DDA52054D}"/>
    <dgm:cxn modelId="{D5EE99F6-A47B-4A55-AB20-EB7531F3CD97}" type="presOf" srcId="{BFD3661E-40BC-425C-880D-CB4BF3C090DB}" destId="{2D97A307-39E3-497D-8E32-4123E3A4C830}" srcOrd="0" destOrd="4" presId="urn:microsoft.com/office/officeart/2005/8/layout/hList1"/>
    <dgm:cxn modelId="{E50E8EFB-8C73-432D-A887-08E4317A591B}" type="presOf" srcId="{CCA839A5-0A39-4AEB-85F0-BDD32BC78B57}" destId="{093F6AB9-4504-4869-9E21-BCDED727531F}" srcOrd="0" destOrd="0" presId="urn:microsoft.com/office/officeart/2005/8/layout/hList1"/>
    <dgm:cxn modelId="{88BADBFC-4337-4A03-ABF1-26F65D84CD0D}" type="presOf" srcId="{2FDABCED-BF10-40F1-9750-88584B22594C}" destId="{039481C7-7682-4747-9002-4696CEEE154E}" srcOrd="0" destOrd="1" presId="urn:microsoft.com/office/officeart/2005/8/layout/hList1"/>
    <dgm:cxn modelId="{68A367B7-F12F-4FBD-B34C-F77A559A5740}" type="presParOf" srcId="{D23DEEE4-D742-45FC-B41B-B911EF43D7DE}" destId="{34AB06A5-93F0-41AA-A141-344B269F5988}" srcOrd="0" destOrd="0" presId="urn:microsoft.com/office/officeart/2005/8/layout/hList1"/>
    <dgm:cxn modelId="{6C1D0239-B78D-4B6F-958D-728D33175249}" type="presParOf" srcId="{34AB06A5-93F0-41AA-A141-344B269F5988}" destId="{9BAE9CCA-03F3-450E-908B-42EDC1389310}" srcOrd="0" destOrd="0" presId="urn:microsoft.com/office/officeart/2005/8/layout/hList1"/>
    <dgm:cxn modelId="{5DA1EE61-5ADE-43E0-84C8-D41F46360DED}" type="presParOf" srcId="{34AB06A5-93F0-41AA-A141-344B269F5988}" destId="{2D97A307-39E3-497D-8E32-4123E3A4C830}" srcOrd="1" destOrd="0" presId="urn:microsoft.com/office/officeart/2005/8/layout/hList1"/>
    <dgm:cxn modelId="{980350EF-48BC-4D0E-B16F-9DD8A33DD412}" type="presParOf" srcId="{D23DEEE4-D742-45FC-B41B-B911EF43D7DE}" destId="{BF5062B5-7410-43DF-B0F0-F869E09320C6}" srcOrd="1" destOrd="0" presId="urn:microsoft.com/office/officeart/2005/8/layout/hList1"/>
    <dgm:cxn modelId="{ACD28DF2-8438-4468-98E6-800E59BFDD37}" type="presParOf" srcId="{D23DEEE4-D742-45FC-B41B-B911EF43D7DE}" destId="{F7D9821C-69DB-42A5-8CDD-065EACA81793}" srcOrd="2" destOrd="0" presId="urn:microsoft.com/office/officeart/2005/8/layout/hList1"/>
    <dgm:cxn modelId="{B77F037C-08D6-4A61-9578-C35B179D4DE9}" type="presParOf" srcId="{F7D9821C-69DB-42A5-8CDD-065EACA81793}" destId="{AA01E69F-C0D2-408C-9857-E8E13211C22E}" srcOrd="0" destOrd="0" presId="urn:microsoft.com/office/officeart/2005/8/layout/hList1"/>
    <dgm:cxn modelId="{AEA2E0AB-509A-42C3-A7D5-F1C3F5AC1604}" type="presParOf" srcId="{F7D9821C-69DB-42A5-8CDD-065EACA81793}" destId="{039481C7-7682-4747-9002-4696CEEE154E}" srcOrd="1" destOrd="0" presId="urn:microsoft.com/office/officeart/2005/8/layout/hList1"/>
    <dgm:cxn modelId="{8705368D-D16B-48ED-9900-0E1E05F594A5}" type="presParOf" srcId="{D23DEEE4-D742-45FC-B41B-B911EF43D7DE}" destId="{5309ED26-2D78-40F0-A18A-2D81E9D918D2}" srcOrd="3" destOrd="0" presId="urn:microsoft.com/office/officeart/2005/8/layout/hList1"/>
    <dgm:cxn modelId="{4B1C65B0-E1AB-4982-8689-442500CB7D61}" type="presParOf" srcId="{D23DEEE4-D742-45FC-B41B-B911EF43D7DE}" destId="{388FF007-C182-4A35-995D-64C5332A6A1A}" srcOrd="4" destOrd="0" presId="urn:microsoft.com/office/officeart/2005/8/layout/hList1"/>
    <dgm:cxn modelId="{32440C4A-C58C-48F1-A7D0-2027A78E386D}" type="presParOf" srcId="{388FF007-C182-4A35-995D-64C5332A6A1A}" destId="{DCE28153-C335-4CE1-9DF7-337CA7764A5E}" srcOrd="0" destOrd="0" presId="urn:microsoft.com/office/officeart/2005/8/layout/hList1"/>
    <dgm:cxn modelId="{5BB8C1AA-ADDF-4331-9C3B-3DD97EC4F1E9}" type="presParOf" srcId="{388FF007-C182-4A35-995D-64C5332A6A1A}" destId="{AFF35701-70CC-4EFD-AC11-59880291D4AA}" srcOrd="1" destOrd="0" presId="urn:microsoft.com/office/officeart/2005/8/layout/hList1"/>
    <dgm:cxn modelId="{040D2B2E-9860-46BC-BC5E-89FE7A775A0C}" type="presParOf" srcId="{D23DEEE4-D742-45FC-B41B-B911EF43D7DE}" destId="{1E338003-46FF-48AA-B718-0B6C2BA5F77B}" srcOrd="5" destOrd="0" presId="urn:microsoft.com/office/officeart/2005/8/layout/hList1"/>
    <dgm:cxn modelId="{6DF66E42-4B32-4747-9B5E-2DA1BA88A027}" type="presParOf" srcId="{D23DEEE4-D742-45FC-B41B-B911EF43D7DE}" destId="{543B76DB-4B46-4C64-871E-DD723AAE4C83}" srcOrd="6" destOrd="0" presId="urn:microsoft.com/office/officeart/2005/8/layout/hList1"/>
    <dgm:cxn modelId="{9417E933-D98C-4936-9C6B-1F1A1C49DB6A}" type="presParOf" srcId="{543B76DB-4B46-4C64-871E-DD723AAE4C83}" destId="{B516D501-9226-43FF-ABF1-4058A8F84869}" srcOrd="0" destOrd="0" presId="urn:microsoft.com/office/officeart/2005/8/layout/hList1"/>
    <dgm:cxn modelId="{17332602-605E-442D-A95B-C15587788DCA}" type="presParOf" srcId="{543B76DB-4B46-4C64-871E-DD723AAE4C83}" destId="{093F6AB9-4504-4869-9E21-BCDED7275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4A66F-BF0C-4BD3-8102-D6F4FF776BF1}">
      <dsp:nvSpPr>
        <dsp:cNvPr id="0" name=""/>
        <dsp:cNvSpPr/>
      </dsp:nvSpPr>
      <dsp:spPr>
        <a:xfrm>
          <a:off x="3626" y="41134"/>
          <a:ext cx="35357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SACHARIDY</a:t>
          </a:r>
        </a:p>
      </dsp:txBody>
      <dsp:txXfrm>
        <a:off x="3626" y="41134"/>
        <a:ext cx="3535791" cy="662400"/>
      </dsp:txXfrm>
    </dsp:sp>
    <dsp:sp modelId="{4E58096F-56CF-4E3E-A4E8-C9937B4CC2BC}">
      <dsp:nvSpPr>
        <dsp:cNvPr id="0" name=""/>
        <dsp:cNvSpPr/>
      </dsp:nvSpPr>
      <dsp:spPr>
        <a:xfrm>
          <a:off x="3626" y="703534"/>
          <a:ext cx="3535791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Snadno </a:t>
          </a:r>
          <a:r>
            <a:rPr lang="cs-CZ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metabolizovatelné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Štěpeny na glukózu –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transport krví do všech tkání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Nezpracovaná je uložena ve svalech a játrech–ve formě glykogenu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80–100g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se </a:t>
          </a:r>
          <a:r>
            <a:rPr lang="cs-CZ" sz="18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nalézá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v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játrech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–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tzv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jaterní</a:t>
          </a:r>
          <a:r>
            <a:rPr lang="en-GB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glykogen</a:t>
          </a: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- u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držování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stálé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hladiny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glukózy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v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krvi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300 g je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ve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svalových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buňkách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–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tzv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svalový</a:t>
          </a:r>
          <a:r>
            <a:rPr lang="en-GB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glykogen</a:t>
          </a:r>
          <a:r>
            <a:rPr lang="cs-CZ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– interní energetická zásoba pro svalovou práci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Cca 50g připadá na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ostatní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lidského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těla</a:t>
          </a:r>
          <a:endParaRPr lang="cs-CZ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Omezené zásoby – ovlivnění výkonu</a:t>
          </a:r>
        </a:p>
      </dsp:txBody>
      <dsp:txXfrm>
        <a:off x="3626" y="703534"/>
        <a:ext cx="3535791" cy="4671989"/>
      </dsp:txXfrm>
    </dsp:sp>
    <dsp:sp modelId="{0AE3FC95-259D-4820-8DB4-90AEBB80C4C3}">
      <dsp:nvSpPr>
        <dsp:cNvPr id="0" name=""/>
        <dsp:cNvSpPr/>
      </dsp:nvSpPr>
      <dsp:spPr>
        <a:xfrm>
          <a:off x="4034428" y="41134"/>
          <a:ext cx="35357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LIPIDY</a:t>
          </a:r>
        </a:p>
      </dsp:txBody>
      <dsp:txXfrm>
        <a:off x="4034428" y="41134"/>
        <a:ext cx="3535791" cy="662400"/>
      </dsp:txXfrm>
    </dsp:sp>
    <dsp:sp modelId="{6233164F-1073-4802-89BF-DDDCBCA98DA8}">
      <dsp:nvSpPr>
        <dsp:cNvPr id="0" name=""/>
        <dsp:cNvSpPr/>
      </dsp:nvSpPr>
      <dsp:spPr>
        <a:xfrm>
          <a:off x="4034428" y="703534"/>
          <a:ext cx="3535791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Výrazný zdroje energie pro dlouhodobou aktivitu nižší intenzity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Náročnější metabolismus – rozklad komplexního triacylglycerolu na základní komponenty – glycerol a volné mastné kyseliny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Tuk je jako zdroj energie omezen rychlostí uvolňování energie </a:t>
          </a:r>
        </a:p>
      </dsp:txBody>
      <dsp:txXfrm>
        <a:off x="4034428" y="703534"/>
        <a:ext cx="3535791" cy="4671989"/>
      </dsp:txXfrm>
    </dsp:sp>
    <dsp:sp modelId="{CDBB69A1-8894-4D5F-ADBF-A72A919BBA10}">
      <dsp:nvSpPr>
        <dsp:cNvPr id="0" name=""/>
        <dsp:cNvSpPr/>
      </dsp:nvSpPr>
      <dsp:spPr>
        <a:xfrm>
          <a:off x="8065230" y="41134"/>
          <a:ext cx="35357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PROTEINY</a:t>
          </a:r>
        </a:p>
      </dsp:txBody>
      <dsp:txXfrm>
        <a:off x="8065230" y="41134"/>
        <a:ext cx="3535791" cy="662400"/>
      </dsp:txXfrm>
    </dsp:sp>
    <dsp:sp modelId="{9BFFDD4A-5D0A-4A14-90C0-DCE3A09595E3}">
      <dsp:nvSpPr>
        <dsp:cNvPr id="0" name=""/>
        <dsp:cNvSpPr/>
      </dsp:nvSpPr>
      <dsp:spPr>
        <a:xfrm>
          <a:off x="8065230" y="703534"/>
          <a:ext cx="3535791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Možno využít jako zdroj energie – nejprve nutná přeměna na glukózu – glukoneogeneze (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z 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necukrových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substr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ů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, nap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ř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. </a:t>
          </a:r>
          <a:r>
            <a:rPr lang="en-GB" sz="2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aminokysel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i</a:t>
          </a:r>
          <a:r>
            <a:rPr lang="en-GB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n, </a:t>
          </a:r>
          <a:r>
            <a:rPr lang="cs-CZ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     glycerolu či laktátu)</a:t>
          </a:r>
        </a:p>
      </dsp:txBody>
      <dsp:txXfrm>
        <a:off x="8065230" y="703534"/>
        <a:ext cx="3535791" cy="4671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9CCA-03F3-450E-908B-42EDC1389310}">
      <dsp:nvSpPr>
        <dsp:cNvPr id="0" name=""/>
        <dsp:cNvSpPr/>
      </dsp:nvSpPr>
      <dsp:spPr>
        <a:xfrm>
          <a:off x="4539" y="221424"/>
          <a:ext cx="2729318" cy="915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FOSFAGENOVÝ SYSTÉM</a:t>
          </a:r>
          <a:endParaRPr lang="cs-CZ" sz="2000" b="0" kern="1200" dirty="0"/>
        </a:p>
      </dsp:txBody>
      <dsp:txXfrm>
        <a:off x="4539" y="221424"/>
        <a:ext cx="2729318" cy="915453"/>
      </dsp:txXfrm>
    </dsp:sp>
    <dsp:sp modelId="{2D97A307-39E3-497D-8E32-4123E3A4C830}">
      <dsp:nvSpPr>
        <dsp:cNvPr id="0" name=""/>
        <dsp:cNvSpPr/>
      </dsp:nvSpPr>
      <dsp:spPr>
        <a:xfrm>
          <a:off x="8" y="1188440"/>
          <a:ext cx="2729318" cy="3827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Velmi krátká doba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Velmi vysoká intenzita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H</a:t>
          </a:r>
          <a:r>
            <a:rPr lang="en-GB" sz="2000" b="0" i="0" kern="1200" dirty="0" err="1"/>
            <a:t>ydrolýz</a:t>
          </a:r>
          <a:r>
            <a:rPr lang="cs-CZ" sz="2000" b="0" i="0" kern="1200" dirty="0"/>
            <a:t>a</a:t>
          </a:r>
          <a:r>
            <a:rPr lang="en-GB" sz="2000" b="0" i="0" kern="1200" dirty="0"/>
            <a:t> </a:t>
          </a:r>
          <a:r>
            <a:rPr lang="en-GB" sz="2000" b="0" i="0" kern="1200" dirty="0" err="1"/>
            <a:t>zásob</a:t>
          </a:r>
          <a:r>
            <a:rPr lang="en-GB" sz="2000" b="0" i="0" kern="1200" dirty="0"/>
            <a:t> ATP a </a:t>
          </a:r>
          <a:r>
            <a:rPr lang="en-GB" sz="2000" b="0" i="0" kern="1200" dirty="0" err="1"/>
            <a:t>rozklad</a:t>
          </a:r>
          <a:r>
            <a:rPr lang="en-GB" sz="2000" b="0" i="0" kern="1200" dirty="0"/>
            <a:t> CP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Sarkoplasma svalových buněk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Nevyžadují přítomnost kyslíku</a:t>
          </a:r>
        </a:p>
      </dsp:txBody>
      <dsp:txXfrm>
        <a:off x="8" y="1188440"/>
        <a:ext cx="2729318" cy="3827988"/>
      </dsp:txXfrm>
    </dsp:sp>
    <dsp:sp modelId="{AA01E69F-C0D2-408C-9857-E8E13211C22E}">
      <dsp:nvSpPr>
        <dsp:cNvPr id="0" name=""/>
        <dsp:cNvSpPr/>
      </dsp:nvSpPr>
      <dsp:spPr>
        <a:xfrm>
          <a:off x="3115961" y="221424"/>
          <a:ext cx="2729318" cy="915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ANAEROBNÍ GLYKOLÝZA</a:t>
          </a:r>
        </a:p>
      </dsp:txBody>
      <dsp:txXfrm>
        <a:off x="3115961" y="221424"/>
        <a:ext cx="2729318" cy="915453"/>
      </dsp:txXfrm>
    </dsp:sp>
    <dsp:sp modelId="{039481C7-7682-4747-9002-4696CEEE154E}">
      <dsp:nvSpPr>
        <dsp:cNvPr id="0" name=""/>
        <dsp:cNvSpPr/>
      </dsp:nvSpPr>
      <dsp:spPr>
        <a:xfrm>
          <a:off x="3115961" y="1136877"/>
          <a:ext cx="2729318" cy="3827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Sacharid jako zdroj ATP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Vysoká intenzita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Konečným produktem pyruvát - laktát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Sarkoplasma svalových buněk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Nevyžadují přítomnost kyslíku</a:t>
          </a:r>
        </a:p>
      </dsp:txBody>
      <dsp:txXfrm>
        <a:off x="3115961" y="1136877"/>
        <a:ext cx="2729318" cy="3827988"/>
      </dsp:txXfrm>
    </dsp:sp>
    <dsp:sp modelId="{DCE28153-C335-4CE1-9DF7-337CA7764A5E}">
      <dsp:nvSpPr>
        <dsp:cNvPr id="0" name=""/>
        <dsp:cNvSpPr/>
      </dsp:nvSpPr>
      <dsp:spPr>
        <a:xfrm>
          <a:off x="6227384" y="221424"/>
          <a:ext cx="2729318" cy="915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OXIDATIVNÍ FOSFORYLACE  </a:t>
          </a:r>
          <a:r>
            <a:rPr lang="cs-CZ" sz="1800" kern="1200" dirty="0"/>
            <a:t>glykogen</a:t>
          </a:r>
        </a:p>
      </dsp:txBody>
      <dsp:txXfrm>
        <a:off x="6227384" y="221424"/>
        <a:ext cx="2729318" cy="915453"/>
      </dsp:txXfrm>
    </dsp:sp>
    <dsp:sp modelId="{AFF35701-70CC-4EFD-AC11-59880291D4AA}">
      <dsp:nvSpPr>
        <dsp:cNvPr id="0" name=""/>
        <dsp:cNvSpPr/>
      </dsp:nvSpPr>
      <dsp:spPr>
        <a:xfrm>
          <a:off x="6227384" y="1136877"/>
          <a:ext cx="2729318" cy="3827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Sacharid jako zdroj ATP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Nízká až střední intenzita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Pyruvát transportován do </a:t>
          </a:r>
          <a:r>
            <a:rPr lang="cs-CZ" sz="2000" kern="1200" dirty="0" err="1"/>
            <a:t>mytochondrií</a:t>
          </a:r>
          <a:r>
            <a:rPr lang="cs-CZ" sz="2000" kern="1200" dirty="0"/>
            <a:t> - </a:t>
          </a:r>
          <a:r>
            <a:rPr lang="en-GB" sz="2000" b="0" i="0" kern="1200" dirty="0" err="1"/>
            <a:t>Krebsův</a:t>
          </a:r>
          <a:r>
            <a:rPr lang="en-GB" sz="2000" b="0" i="0" kern="1200" dirty="0"/>
            <a:t> </a:t>
          </a:r>
          <a:r>
            <a:rPr lang="en-GB" sz="2000" b="0" i="0" kern="1200" dirty="0" err="1"/>
            <a:t>cyklus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/>
            <a:t>My</a:t>
          </a:r>
          <a:r>
            <a:rPr lang="en-GB" sz="2000" b="0" i="0" kern="1200"/>
            <a:t>tochondri</a:t>
          </a:r>
          <a:r>
            <a:rPr lang="cs-CZ" sz="2000" b="0" i="0" kern="1200"/>
            <a:t>e </a:t>
          </a:r>
          <a:r>
            <a:rPr lang="en-GB" sz="2000" b="0" i="0" kern="1200"/>
            <a:t>svalových buněk</a:t>
          </a:r>
          <a:endParaRPr lang="cs-CZ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Za přítomnosti kyslíku – dostatečné množství</a:t>
          </a:r>
          <a:endParaRPr lang="cs-CZ" sz="2000" b="0" kern="1200" dirty="0"/>
        </a:p>
      </dsp:txBody>
      <dsp:txXfrm>
        <a:off x="6227384" y="1136877"/>
        <a:ext cx="2729318" cy="3827988"/>
      </dsp:txXfrm>
    </dsp:sp>
    <dsp:sp modelId="{B516D501-9226-43FF-ABF1-4058A8F84869}">
      <dsp:nvSpPr>
        <dsp:cNvPr id="0" name=""/>
        <dsp:cNvSpPr/>
      </dsp:nvSpPr>
      <dsp:spPr>
        <a:xfrm>
          <a:off x="9338806" y="221424"/>
          <a:ext cx="2729318" cy="915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OXIDATIVNÍ FOSFORYLACE      </a:t>
          </a:r>
          <a:r>
            <a:rPr lang="cs-CZ" sz="1800" kern="1200" dirty="0"/>
            <a:t>volné mastné kyseliny</a:t>
          </a:r>
        </a:p>
      </dsp:txBody>
      <dsp:txXfrm>
        <a:off x="9338806" y="221424"/>
        <a:ext cx="2729318" cy="915453"/>
      </dsp:txXfrm>
    </dsp:sp>
    <dsp:sp modelId="{093F6AB9-4504-4869-9E21-BCDED727531F}">
      <dsp:nvSpPr>
        <dsp:cNvPr id="0" name=""/>
        <dsp:cNvSpPr/>
      </dsp:nvSpPr>
      <dsp:spPr>
        <a:xfrm>
          <a:off x="9343345" y="1202336"/>
          <a:ext cx="2729318" cy="3827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T</a:t>
          </a:r>
          <a:r>
            <a:rPr lang="en-GB" sz="2000" b="0" i="0" kern="1200" dirty="0" err="1"/>
            <a:t>uky</a:t>
          </a:r>
          <a:r>
            <a:rPr lang="en-GB" sz="2000" b="0" i="0" kern="1200" dirty="0"/>
            <a:t> </a:t>
          </a:r>
          <a:r>
            <a:rPr lang="en-GB" sz="2000" b="0" i="0" kern="1200" dirty="0" err="1"/>
            <a:t>jako</a:t>
          </a:r>
          <a:r>
            <a:rPr lang="en-GB" sz="2000" b="0" i="0" kern="1200" dirty="0"/>
            <a:t> </a:t>
          </a:r>
          <a:r>
            <a:rPr lang="en-GB" sz="2000" b="0" i="0" kern="1200" dirty="0" err="1"/>
            <a:t>substrát</a:t>
          </a:r>
          <a:r>
            <a:rPr lang="en-GB" sz="2000" b="0" i="0" kern="1200" dirty="0"/>
            <a:t> pro </a:t>
          </a:r>
          <a:r>
            <a:rPr lang="en-GB" sz="2000" b="0" i="0" kern="1200" dirty="0" err="1"/>
            <a:t>tvorbu</a:t>
          </a:r>
          <a:r>
            <a:rPr lang="en-GB" sz="2000" b="0" i="0" kern="1200" dirty="0"/>
            <a:t> ATP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M</a:t>
          </a:r>
          <a:r>
            <a:rPr lang="en-GB" sz="2000" b="0" i="0" kern="1200" dirty="0" err="1"/>
            <a:t>írn</a:t>
          </a:r>
          <a:r>
            <a:rPr lang="cs-CZ" sz="2000" b="0" i="0" kern="1200" dirty="0"/>
            <a:t>á</a:t>
          </a:r>
          <a:r>
            <a:rPr lang="en-GB" sz="2000" b="0" i="0" kern="1200" dirty="0"/>
            <a:t> </a:t>
          </a:r>
          <a:r>
            <a:rPr lang="en-GB" sz="2000" b="0" i="0" kern="1200" dirty="0" err="1"/>
            <a:t>intenzit</a:t>
          </a:r>
          <a:r>
            <a:rPr lang="cs-CZ" sz="2000" b="0" i="0" kern="1200" dirty="0"/>
            <a:t>a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VMK přímo do Krebsova cyklu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kern="1200" dirty="0"/>
            <a:t>Za přítomnosti kyslíku – dostatečné množství</a:t>
          </a:r>
          <a:endParaRPr lang="cs-CZ" sz="2000" kern="1200" dirty="0"/>
        </a:p>
      </dsp:txBody>
      <dsp:txXfrm>
        <a:off x="9343345" y="1202336"/>
        <a:ext cx="2729318" cy="382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12.10.2023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khanacademy.org/science/biology/cellular-respiration-and-fermentation/glycolysis/v/glycolysis-overview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khanacademy.org/science/biology/cellular-respiration-and-fermentation/pyruvate-oxidation-and-the-citric-acid-cycle/v/krebs-citric-acid-cycle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hanacademy.org/science/biology/energy-and-enzymes/atp-reaction-coupling/v/adenosine-triphospha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404664"/>
            <a:ext cx="4245639" cy="2592288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500" dirty="0"/>
              <a:t>METABOLISMUS A ZÁKLADNÍ ENEREGTICKÉ SYSTEMY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5CF3B-DA01-4E1A-AF67-B28342B7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POTRAVA JAKO ZDROJ ENERGIE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091751-370B-43DB-A3E3-1878BF1DF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t="30440" r="7735" b="43298"/>
          <a:stretch/>
        </p:blipFill>
        <p:spPr>
          <a:xfrm>
            <a:off x="130857" y="2306291"/>
            <a:ext cx="1193028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4AB1E9C-E71D-4857-AE33-B1A9D379760E}"/>
              </a:ext>
            </a:extLst>
          </p:cNvPr>
          <p:cNvCxnSpPr>
            <a:cxnSpLocks/>
          </p:cNvCxnSpPr>
          <p:nvPr/>
        </p:nvCxnSpPr>
        <p:spPr>
          <a:xfrm flipH="1">
            <a:off x="9283700" y="4706332"/>
            <a:ext cx="402869" cy="1471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A3D25B6A-68C5-4767-A2CF-53E2691B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60351"/>
            <a:ext cx="8569325" cy="5746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/>
              <a:t>ENERGETICKÉ SYSTÉMY SVALU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CE5651-1653-45A0-BD0A-D8BF52EFB74E}"/>
              </a:ext>
            </a:extLst>
          </p:cNvPr>
          <p:cNvSpPr txBox="1">
            <a:spLocks noChangeArrowheads="1"/>
          </p:cNvSpPr>
          <p:nvPr/>
        </p:nvSpPr>
        <p:spPr>
          <a:xfrm>
            <a:off x="1619249" y="1653321"/>
            <a:ext cx="3130551" cy="802943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/>
              <a:t>ANAEROBNÍ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37699A7-1F1F-4EC4-AFF8-97477A635B54}"/>
              </a:ext>
            </a:extLst>
          </p:cNvPr>
          <p:cNvSpPr txBox="1">
            <a:spLocks noChangeArrowheads="1"/>
          </p:cNvSpPr>
          <p:nvPr/>
        </p:nvSpPr>
        <p:spPr>
          <a:xfrm>
            <a:off x="7442200" y="1647921"/>
            <a:ext cx="3022600" cy="802943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/>
              <a:t>AEROBNÍ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8AF1C7-14D0-41F6-B848-7260789EF6D9}"/>
              </a:ext>
            </a:extLst>
          </p:cNvPr>
          <p:cNvSpPr txBox="1"/>
          <p:nvPr/>
        </p:nvSpPr>
        <p:spPr>
          <a:xfrm>
            <a:off x="10464800" y="1066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00B0F0"/>
                </a:solidFill>
              </a:rPr>
              <a:t>O</a:t>
            </a:r>
            <a:r>
              <a:rPr lang="cs-CZ" sz="4000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5451DE-BF6A-4AE3-B47D-92B12F03AA51}"/>
              </a:ext>
            </a:extLst>
          </p:cNvPr>
          <p:cNvSpPr txBox="1"/>
          <p:nvPr/>
        </p:nvSpPr>
        <p:spPr>
          <a:xfrm>
            <a:off x="4509373" y="1066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O</a:t>
            </a:r>
            <a:r>
              <a:rPr lang="cs-CZ" sz="4000" baseline="-25000" dirty="0"/>
              <a:t>2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4E29310-68A4-47F5-8CA0-0ADD728B16FB}"/>
              </a:ext>
            </a:extLst>
          </p:cNvPr>
          <p:cNvCxnSpPr/>
          <p:nvPr/>
        </p:nvCxnSpPr>
        <p:spPr>
          <a:xfrm flipV="1">
            <a:off x="4533900" y="1233986"/>
            <a:ext cx="495300" cy="401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36E690A-2901-4488-9E4C-7DEE322761CA}"/>
              </a:ext>
            </a:extLst>
          </p:cNvPr>
          <p:cNvCxnSpPr>
            <a:cxnSpLocks/>
          </p:cNvCxnSpPr>
          <p:nvPr/>
        </p:nvCxnSpPr>
        <p:spPr>
          <a:xfrm>
            <a:off x="4554259" y="1216122"/>
            <a:ext cx="520700" cy="409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AC091F0-EE02-4A07-A793-526BB87CF05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92300" y="2476195"/>
            <a:ext cx="1123950" cy="9528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3BCD651-F454-4CB0-9D11-2D8B960ECCDA}"/>
              </a:ext>
            </a:extLst>
          </p:cNvPr>
          <p:cNvCxnSpPr>
            <a:cxnSpLocks/>
          </p:cNvCxnSpPr>
          <p:nvPr/>
        </p:nvCxnSpPr>
        <p:spPr>
          <a:xfrm>
            <a:off x="3016250" y="2476195"/>
            <a:ext cx="2520950" cy="912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E755E0D8-42E8-4B6F-97E0-E39DEAF0EDB6}"/>
              </a:ext>
            </a:extLst>
          </p:cNvPr>
          <p:cNvSpPr txBox="1">
            <a:spLocks noChangeArrowheads="1"/>
          </p:cNvSpPr>
          <p:nvPr/>
        </p:nvSpPr>
        <p:spPr>
          <a:xfrm>
            <a:off x="165100" y="3429000"/>
            <a:ext cx="3454400" cy="124014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/>
              <a:t>ATP-CP</a:t>
            </a:r>
          </a:p>
          <a:p>
            <a:pPr algn="ctr"/>
            <a:r>
              <a:rPr lang="cs-CZ" altLang="cs-CZ" dirty="0"/>
              <a:t>systém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3A0A73C-15F2-449E-9E66-B7957B8BE138}"/>
              </a:ext>
            </a:extLst>
          </p:cNvPr>
          <p:cNvSpPr txBox="1">
            <a:spLocks noChangeArrowheads="1"/>
          </p:cNvSpPr>
          <p:nvPr/>
        </p:nvSpPr>
        <p:spPr>
          <a:xfrm>
            <a:off x="3841750" y="3428669"/>
            <a:ext cx="3454400" cy="1240142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/>
              <a:t>LAKTÁTOVÝ systém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3091663-3A42-4A81-8598-5D295AA88D0E}"/>
              </a:ext>
            </a:extLst>
          </p:cNvPr>
          <p:cNvSpPr txBox="1">
            <a:spLocks noChangeArrowheads="1"/>
          </p:cNvSpPr>
          <p:nvPr/>
        </p:nvSpPr>
        <p:spPr>
          <a:xfrm>
            <a:off x="8166100" y="3428669"/>
            <a:ext cx="3454400" cy="124014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dirty="0"/>
              <a:t>OXIDATIVNÍ systém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9CC8A76-83E5-48B6-9D78-132FEA50159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279597"/>
            <a:ext cx="1123950" cy="67978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ATP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42B2554-1349-4EF5-A191-2DEC6C8ED8DB}"/>
              </a:ext>
            </a:extLst>
          </p:cNvPr>
          <p:cNvSpPr txBox="1">
            <a:spLocks noChangeArrowheads="1"/>
          </p:cNvSpPr>
          <p:nvPr/>
        </p:nvSpPr>
        <p:spPr>
          <a:xfrm>
            <a:off x="1892300" y="5275994"/>
            <a:ext cx="1123950" cy="67978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CP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85D2BF1-66EC-47B7-BA85-5728EB76DA82}"/>
              </a:ext>
            </a:extLst>
          </p:cNvPr>
          <p:cNvSpPr txBox="1">
            <a:spLocks noChangeArrowheads="1"/>
          </p:cNvSpPr>
          <p:nvPr/>
        </p:nvSpPr>
        <p:spPr>
          <a:xfrm>
            <a:off x="3354388" y="5284123"/>
            <a:ext cx="2705100" cy="679781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GLYKOGEN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18F70D9-AE2B-4986-9356-A9BA1A70B1AF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5301325"/>
            <a:ext cx="2705100" cy="67978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GLYKOGEN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C4569B8-5878-45DE-A765-42F6442FBA51}"/>
              </a:ext>
            </a:extLst>
          </p:cNvPr>
          <p:cNvSpPr txBox="1">
            <a:spLocks noChangeArrowheads="1"/>
          </p:cNvSpPr>
          <p:nvPr/>
        </p:nvSpPr>
        <p:spPr>
          <a:xfrm>
            <a:off x="9142412" y="5279597"/>
            <a:ext cx="3049588" cy="67978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TRIGLYCERIDY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C76F0DF-1613-465E-B138-5C2BE22B54A4}"/>
              </a:ext>
            </a:extLst>
          </p:cNvPr>
          <p:cNvCxnSpPr>
            <a:cxnSpLocks/>
          </p:cNvCxnSpPr>
          <p:nvPr/>
        </p:nvCxnSpPr>
        <p:spPr>
          <a:xfrm>
            <a:off x="8930481" y="2476195"/>
            <a:ext cx="861219" cy="912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E3B139D-6C48-49E3-AA71-C95E6D45878C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42975" y="4706332"/>
            <a:ext cx="831851" cy="57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4028991-8759-40AC-891D-5FB0C5F2BA50}"/>
              </a:ext>
            </a:extLst>
          </p:cNvPr>
          <p:cNvCxnSpPr>
            <a:cxnSpLocks/>
          </p:cNvCxnSpPr>
          <p:nvPr/>
        </p:nvCxnSpPr>
        <p:spPr>
          <a:xfrm flipH="1">
            <a:off x="4554259" y="4706332"/>
            <a:ext cx="855941" cy="569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D098B52-07D3-4105-B053-30D5AF6EF873}"/>
              </a:ext>
            </a:extLst>
          </p:cNvPr>
          <p:cNvCxnSpPr>
            <a:cxnSpLocks/>
          </p:cNvCxnSpPr>
          <p:nvPr/>
        </p:nvCxnSpPr>
        <p:spPr>
          <a:xfrm flipH="1">
            <a:off x="8166100" y="4709084"/>
            <a:ext cx="1528763" cy="566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6D37CE2-D1B0-4E3F-9AD0-E24CBAAE380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686569" y="4706332"/>
            <a:ext cx="980637" cy="573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>
            <a:extLst>
              <a:ext uri="{FF2B5EF4-FFF2-40B4-BE49-F238E27FC236}">
                <a16:creationId xmlns:a16="http://schemas.microsoft.com/office/drawing/2014/main" id="{939081F0-309A-45AD-87D5-5FB4C242B21C}"/>
              </a:ext>
            </a:extLst>
          </p:cNvPr>
          <p:cNvSpPr txBox="1">
            <a:spLocks noChangeArrowheads="1"/>
          </p:cNvSpPr>
          <p:nvPr/>
        </p:nvSpPr>
        <p:spPr>
          <a:xfrm>
            <a:off x="7779186" y="6178219"/>
            <a:ext cx="3573397" cy="67978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/>
              <a:t>AMINOKYSELINY</a:t>
            </a: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E49C3DC-E084-4E3F-96E6-88052D314C54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774826" y="4706332"/>
            <a:ext cx="679449" cy="569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899DF9C-17EB-4B5D-A8A4-04B48F89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7" t="10082" r="8066" b="14282"/>
          <a:stretch/>
        </p:blipFill>
        <p:spPr>
          <a:xfrm>
            <a:off x="1006010" y="0"/>
            <a:ext cx="10274568" cy="6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775B0-D99F-4730-A21D-84E7D650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BIOLOGICKÉ ENERGETICKÉ SYSTÉMY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EB01FD8-1C1D-45F2-9947-44AAFFE63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69201"/>
              </p:ext>
            </p:extLst>
          </p:nvPr>
        </p:nvGraphicFramePr>
        <p:xfrm>
          <a:off x="119336" y="1556792"/>
          <a:ext cx="12072664" cy="518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0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DF27A0-3EF2-485F-A524-A02EC9E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245" y="4572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0" dirty="0"/>
              <a:t>ATP-CP SYSTÉM</a:t>
            </a:r>
            <a:br>
              <a:rPr lang="cs-CZ" b="1" i="0" dirty="0"/>
            </a:br>
            <a:r>
              <a:rPr lang="cs-CZ" b="1" i="0" dirty="0"/>
              <a:t>(</a:t>
            </a:r>
            <a:r>
              <a:rPr lang="en-GB" b="1" i="0" dirty="0" err="1"/>
              <a:t>fosfagenový</a:t>
            </a:r>
            <a:r>
              <a:rPr lang="en-GB" b="1" i="0" dirty="0"/>
              <a:t> </a:t>
            </a:r>
            <a:r>
              <a:rPr lang="en-GB" b="1" i="0" dirty="0" err="1"/>
              <a:t>systém</a:t>
            </a:r>
            <a:r>
              <a:rPr lang="cs-CZ" b="1" i="0" dirty="0"/>
              <a:t>)</a:t>
            </a:r>
            <a:br>
              <a:rPr lang="cs-CZ" dirty="0"/>
            </a:b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3D0412-679E-415E-B602-B202BF43D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124" y="2209799"/>
            <a:ext cx="3932237" cy="41909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 přístupu kyslíku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1 mol </a:t>
            </a:r>
            <a:r>
              <a:rPr lang="cs-CZ" dirty="0" err="1"/>
              <a:t>fosfokreatinu</a:t>
            </a:r>
            <a:r>
              <a:rPr lang="cs-CZ" dirty="0"/>
              <a:t> (</a:t>
            </a:r>
            <a:r>
              <a:rPr lang="cs-CZ" dirty="0" err="1"/>
              <a:t>PCr</a:t>
            </a:r>
            <a:r>
              <a:rPr lang="cs-CZ" dirty="0"/>
              <a:t>) se vyrobí 1 mol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Energie z rozpadu </a:t>
            </a:r>
            <a:r>
              <a:rPr lang="cs-CZ" dirty="0" err="1"/>
              <a:t>PCr</a:t>
            </a:r>
            <a:r>
              <a:rPr lang="cs-CZ" dirty="0"/>
              <a:t> není využívána pro buněčnou práci, ale pouze pro regeneraci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PCr</a:t>
            </a:r>
            <a:r>
              <a:rPr lang="cs-CZ" dirty="0"/>
              <a:t> je skladováno ve svalech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Zásoby ATP v těle - cca 1-2 sec </a:t>
            </a:r>
            <a:r>
              <a:rPr lang="cs-CZ" dirty="0" err="1"/>
              <a:t>vysokointenzivní</a:t>
            </a:r>
            <a:r>
              <a:rPr lang="cs-CZ" dirty="0"/>
              <a:t> aktivity 	    obnova -pomocí </a:t>
            </a:r>
            <a:r>
              <a:rPr lang="cs-CZ" dirty="0" err="1"/>
              <a:t>PCr</a:t>
            </a:r>
            <a:r>
              <a:rPr lang="cs-CZ" dirty="0"/>
              <a:t> (cca 5-8 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Resyntéza</a:t>
            </a:r>
            <a:r>
              <a:rPr lang="cs-CZ" dirty="0"/>
              <a:t> ATP-CP 2-3min</a:t>
            </a:r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3451AA5-6569-49A1-9095-CBC2381D8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519" r="4247" b="20517"/>
          <a:stretch/>
        </p:blipFill>
        <p:spPr bwMode="auto">
          <a:xfrm>
            <a:off x="0" y="26503"/>
            <a:ext cx="7008913" cy="110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81AC514-AB2A-4A1D-B9EE-95232FFB5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r="6876" b="22471"/>
          <a:stretch/>
        </p:blipFill>
        <p:spPr bwMode="auto">
          <a:xfrm>
            <a:off x="0" y="1765529"/>
            <a:ext cx="7008913" cy="11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B911762-7BF5-4A14-ABF6-BC5335CA7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26543" r="2737" b="29908"/>
          <a:stretch/>
        </p:blipFill>
        <p:spPr bwMode="auto">
          <a:xfrm>
            <a:off x="-26055" y="4090004"/>
            <a:ext cx="7008913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154F831-0CBB-491D-A41E-2A3E07BAC4B2}"/>
              </a:ext>
            </a:extLst>
          </p:cNvPr>
          <p:cNvSpPr txBox="1"/>
          <p:nvPr/>
        </p:nvSpPr>
        <p:spPr>
          <a:xfrm>
            <a:off x="1055440" y="1259971"/>
            <a:ext cx="566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cs-CZ" altLang="cs-CZ" dirty="0"/>
              <a:t>ATP 	    	     ADP + P + energie pro sval. stah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9ECEB7F-42C4-4D0E-93A7-FAE6CF68B411}"/>
              </a:ext>
            </a:extLst>
          </p:cNvPr>
          <p:cNvCxnSpPr/>
          <p:nvPr/>
        </p:nvCxnSpPr>
        <p:spPr>
          <a:xfrm>
            <a:off x="1929106" y="1392319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82D76F3-5092-47D9-BB46-A174B49F561D}"/>
              </a:ext>
            </a:extLst>
          </p:cNvPr>
          <p:cNvCxnSpPr/>
          <p:nvPr/>
        </p:nvCxnSpPr>
        <p:spPr>
          <a:xfrm flipH="1">
            <a:off x="1936922" y="146947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7589539-D284-48B7-A380-B4A20A408F36}"/>
              </a:ext>
            </a:extLst>
          </p:cNvPr>
          <p:cNvSpPr txBox="1"/>
          <p:nvPr/>
        </p:nvSpPr>
        <p:spPr>
          <a:xfrm>
            <a:off x="1621062" y="5598029"/>
            <a:ext cx="3766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cs-CZ" altLang="cs-CZ" dirty="0"/>
              <a:t>2 ADP		      ATP + AMP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E35AB77-4E1D-40AE-983D-74133B40FB34}"/>
              </a:ext>
            </a:extLst>
          </p:cNvPr>
          <p:cNvCxnSpPr/>
          <p:nvPr/>
        </p:nvCxnSpPr>
        <p:spPr>
          <a:xfrm>
            <a:off x="10272464" y="5013176"/>
            <a:ext cx="34793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83B40D1-B7B9-4AEA-A428-314A28F5DFB8}"/>
              </a:ext>
            </a:extLst>
          </p:cNvPr>
          <p:cNvSpPr txBox="1"/>
          <p:nvPr/>
        </p:nvSpPr>
        <p:spPr>
          <a:xfrm>
            <a:off x="1341855" y="3338901"/>
            <a:ext cx="4754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cs-CZ" altLang="cs-CZ" dirty="0"/>
              <a:t>CP + ADP		 C + ATP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348BC7C-C231-4CFF-BA49-98E62700DE8E}"/>
              </a:ext>
            </a:extLst>
          </p:cNvPr>
          <p:cNvCxnSpPr/>
          <p:nvPr/>
        </p:nvCxnSpPr>
        <p:spPr>
          <a:xfrm>
            <a:off x="2821705" y="349243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5EC26F9-1777-4D22-8EE9-D39EB6C7D163}"/>
              </a:ext>
            </a:extLst>
          </p:cNvPr>
          <p:cNvCxnSpPr/>
          <p:nvPr/>
        </p:nvCxnSpPr>
        <p:spPr>
          <a:xfrm flipH="1">
            <a:off x="2795651" y="3577893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6E45000-E194-4C85-95A9-C26033F64D78}"/>
              </a:ext>
            </a:extLst>
          </p:cNvPr>
          <p:cNvCxnSpPr/>
          <p:nvPr/>
        </p:nvCxnSpPr>
        <p:spPr>
          <a:xfrm>
            <a:off x="2640360" y="5782695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BCFDC14-A400-4F83-92CC-B3F192DA10ED}"/>
              </a:ext>
            </a:extLst>
          </p:cNvPr>
          <p:cNvCxnSpPr/>
          <p:nvPr/>
        </p:nvCxnSpPr>
        <p:spPr>
          <a:xfrm flipH="1">
            <a:off x="2614306" y="5868150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5417EC-FA88-490C-BA03-149985E014DB}"/>
              </a:ext>
            </a:extLst>
          </p:cNvPr>
          <p:cNvSpPr txBox="1"/>
          <p:nvPr/>
        </p:nvSpPr>
        <p:spPr>
          <a:xfrm>
            <a:off x="121426" y="6356759"/>
            <a:ext cx="671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PCr</a:t>
            </a:r>
            <a:r>
              <a:rPr lang="cs-CZ" sz="1200" dirty="0"/>
              <a:t> (</a:t>
            </a:r>
            <a:r>
              <a:rPr lang="cs-CZ" sz="1200" dirty="0" err="1"/>
              <a:t>fosfokreatin</a:t>
            </a:r>
            <a:r>
              <a:rPr lang="cs-CZ" sz="1200" dirty="0"/>
              <a:t>) = CP (</a:t>
            </a:r>
            <a:r>
              <a:rPr lang="cs-CZ" sz="1200" dirty="0" err="1"/>
              <a:t>kreatinfosfát</a:t>
            </a:r>
            <a:r>
              <a:rPr lang="cs-CZ" sz="1200" dirty="0"/>
              <a:t>)</a:t>
            </a:r>
          </a:p>
          <a:p>
            <a:r>
              <a:rPr lang="cs-CZ" sz="1200" dirty="0"/>
              <a:t>ATP…adenosintrifosfát, ADP…</a:t>
            </a:r>
            <a:r>
              <a:rPr lang="cs-CZ" sz="1200" dirty="0" err="1"/>
              <a:t>adednosindifosfát</a:t>
            </a:r>
            <a:r>
              <a:rPr lang="cs-CZ" sz="1200" dirty="0"/>
              <a:t>, AMP…adenosinmonofosfát</a:t>
            </a:r>
          </a:p>
        </p:txBody>
      </p:sp>
    </p:spTree>
    <p:extLst>
      <p:ext uri="{BB962C8B-B14F-4D97-AF65-F5344CB8AC3E}">
        <p14:creationId xmlns:p14="http://schemas.microsoft.com/office/powerpoint/2010/main" val="17094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BF7EE0C-1625-44AA-99F5-965BBCF1C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30040" r="8657" b="18486"/>
          <a:stretch/>
        </p:blipFill>
        <p:spPr>
          <a:xfrm>
            <a:off x="926854" y="1016732"/>
            <a:ext cx="103382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9E73ED-2E56-4C09-891D-5CAF08F9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702" y="481629"/>
            <a:ext cx="3932237" cy="1189310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ANAEROBNÍ GLYKOLÝZA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1D4FF56-D8F3-4DD2-B96A-13A7A934A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3701" y="1886963"/>
            <a:ext cx="3932237" cy="4429670"/>
          </a:xfrm>
        </p:spPr>
        <p:txBody>
          <a:bodyPr>
            <a:normAutofit/>
          </a:bodyPr>
          <a:lstStyle/>
          <a:p>
            <a:r>
              <a:rPr lang="cs-CZ" dirty="0"/>
              <a:t>Glukóza → 2 molekuly pyruvátu</a:t>
            </a:r>
          </a:p>
          <a:p>
            <a:r>
              <a:rPr lang="cs-CZ" dirty="0"/>
              <a:t>Anaerobní podmínky (buňka nemá mitochondrie nebo dostatek kyslíku – např. pracující sval): pyruvát → laktát → postupné vyloučení do krve → pokles pH</a:t>
            </a:r>
          </a:p>
          <a:p>
            <a:r>
              <a:rPr lang="cs-CZ" dirty="0"/>
              <a:t>Aerobní podmínky (buňka má dostatek kyslíku a mitochondrií): vstup do mitochondrií → oxidační dekarboxylace</a:t>
            </a:r>
          </a:p>
          <a:p>
            <a:r>
              <a:rPr lang="cs-CZ" dirty="0"/>
              <a:t>Poměrně vysoká intenzita, převládá 30sec – 2min</a:t>
            </a:r>
          </a:p>
          <a:p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https://www.khanacademy.org/science/biology/cellular-respiration-and-fermentation/glycolysis/v/glycolysis-overview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4F9E78B-7D87-45C8-B671-29B893791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" r="1720"/>
          <a:stretch/>
        </p:blipFill>
        <p:spPr>
          <a:xfrm>
            <a:off x="47706" y="1845138"/>
            <a:ext cx="6933711" cy="314623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FA34D93-B6F2-4205-A9ED-AE7632E4D018}"/>
              </a:ext>
            </a:extLst>
          </p:cNvPr>
          <p:cNvSpPr txBox="1">
            <a:spLocks noChangeArrowheads="1"/>
          </p:cNvSpPr>
          <p:nvPr/>
        </p:nvSpPr>
        <p:spPr>
          <a:xfrm>
            <a:off x="28462" y="216166"/>
            <a:ext cx="7104112" cy="1670798"/>
          </a:xfrm>
          <a:prstGeom prst="rect">
            <a:avLst/>
          </a:prstGeom>
        </p:spPr>
        <p:txBody>
          <a:bodyPr vert="horz" lIns="91440" tIns="4572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/>
              <a:t>GLYKOGEN          GLUKÓZA+2P+2ADP          PYRUÁT          2 mol. LAKTÁT	</a:t>
            </a:r>
            <a:r>
              <a:rPr lang="cs-CZ" altLang="cs-CZ" sz="1600" dirty="0">
                <a:solidFill>
                  <a:srgbClr val="FF0066"/>
                </a:solidFill>
              </a:rPr>
              <a:t>  	             2ATP</a:t>
            </a:r>
            <a:endParaRPr lang="cs-CZ" altLang="cs-CZ" sz="1600" dirty="0"/>
          </a:p>
          <a:p>
            <a:pPr>
              <a:buFontTx/>
              <a:buNone/>
            </a:pPr>
            <a:r>
              <a:rPr lang="cs-CZ" altLang="cs-CZ" sz="1400" dirty="0"/>
              <a:t>LAKTÁT = sůl kyseliny mléčné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5AAE2D-689C-4D9C-A763-31643A27DDFA}"/>
              </a:ext>
            </a:extLst>
          </p:cNvPr>
          <p:cNvCxnSpPr>
            <a:cxnSpLocks/>
          </p:cNvCxnSpPr>
          <p:nvPr/>
        </p:nvCxnSpPr>
        <p:spPr>
          <a:xfrm>
            <a:off x="1371934" y="806843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7530A3C-0A46-4F93-862C-F86913CBCD44}"/>
              </a:ext>
            </a:extLst>
          </p:cNvPr>
          <p:cNvCxnSpPr>
            <a:cxnSpLocks/>
          </p:cNvCxnSpPr>
          <p:nvPr/>
        </p:nvCxnSpPr>
        <p:spPr>
          <a:xfrm>
            <a:off x="3748198" y="791736"/>
            <a:ext cx="360040" cy="25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A820C2C-4CEF-4FF4-993E-9525995C1FF8}"/>
              </a:ext>
            </a:extLst>
          </p:cNvPr>
          <p:cNvCxnSpPr>
            <a:cxnSpLocks/>
          </p:cNvCxnSpPr>
          <p:nvPr/>
        </p:nvCxnSpPr>
        <p:spPr>
          <a:xfrm>
            <a:off x="4900326" y="80421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895CDB03-0717-4C96-BC5A-932142656DBA}"/>
              </a:ext>
            </a:extLst>
          </p:cNvPr>
          <p:cNvCxnSpPr>
            <a:cxnSpLocks/>
          </p:cNvCxnSpPr>
          <p:nvPr/>
        </p:nvCxnSpPr>
        <p:spPr>
          <a:xfrm>
            <a:off x="3744694" y="79173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593B221E-2A08-4A7B-917B-9C449B7E5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54777"/>
              </p:ext>
            </p:extLst>
          </p:nvPr>
        </p:nvGraphicFramePr>
        <p:xfrm>
          <a:off x="28462" y="5003833"/>
          <a:ext cx="6933710" cy="152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058">
                  <a:extLst>
                    <a:ext uri="{9D8B030D-6E8A-4147-A177-3AD203B41FA5}">
                      <a16:colId xmlns:a16="http://schemas.microsoft.com/office/drawing/2014/main" val="1297539417"/>
                    </a:ext>
                  </a:extLst>
                </a:gridCol>
                <a:gridCol w="1836239">
                  <a:extLst>
                    <a:ext uri="{9D8B030D-6E8A-4147-A177-3AD203B41FA5}">
                      <a16:colId xmlns:a16="http://schemas.microsoft.com/office/drawing/2014/main" val="2720445941"/>
                    </a:ext>
                  </a:extLst>
                </a:gridCol>
                <a:gridCol w="3350413">
                  <a:extLst>
                    <a:ext uri="{9D8B030D-6E8A-4147-A177-3AD203B41FA5}">
                      <a16:colId xmlns:a16="http://schemas.microsoft.com/office/drawing/2014/main" val="344280581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METABOLICKÁ DRÁHA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MÍSTO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PŘEMĚNA Z                           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7355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GLYKOGENOLÝZA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játra, sval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GLYKOGEN                         GLUKÓZA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59156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GLYKOLÝZA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sval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GLUKÓZA                            PYRUÁT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3307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GLYKOGENEZE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játra, svaly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GLUKÓZA                            GLYKOGEN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5507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GLUKONEOGENEZE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játra, kůra nadledvin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GLYCEROL, AK, LAKTÁT	       GLUKÓZA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362105"/>
                  </a:ext>
                </a:extLst>
              </a:tr>
            </a:tbl>
          </a:graphicData>
        </a:graphic>
      </p:graphicFrame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156E0B2-CC5A-4469-A576-1C4CC181F8D0}"/>
              </a:ext>
            </a:extLst>
          </p:cNvPr>
          <p:cNvCxnSpPr>
            <a:cxnSpLocks/>
          </p:cNvCxnSpPr>
          <p:nvPr/>
        </p:nvCxnSpPr>
        <p:spPr>
          <a:xfrm>
            <a:off x="5452998" y="5301208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1DC2DE2-21D1-4E8E-B65B-A236DC52140D}"/>
              </a:ext>
            </a:extLst>
          </p:cNvPr>
          <p:cNvCxnSpPr>
            <a:cxnSpLocks/>
          </p:cNvCxnSpPr>
          <p:nvPr/>
        </p:nvCxnSpPr>
        <p:spPr>
          <a:xfrm>
            <a:off x="5197132" y="544522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8AB898A-90F2-48CD-A3E7-3D81BB9966E9}"/>
              </a:ext>
            </a:extLst>
          </p:cNvPr>
          <p:cNvCxnSpPr>
            <a:cxnSpLocks/>
          </p:cNvCxnSpPr>
          <p:nvPr/>
        </p:nvCxnSpPr>
        <p:spPr>
          <a:xfrm>
            <a:off x="5140007" y="616530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F850A12-5EA0-4561-A6A4-F4EFA5DE7F2B}"/>
              </a:ext>
            </a:extLst>
          </p:cNvPr>
          <p:cNvCxnSpPr>
            <a:cxnSpLocks/>
          </p:cNvCxnSpPr>
          <p:nvPr/>
        </p:nvCxnSpPr>
        <p:spPr>
          <a:xfrm>
            <a:off x="5140007" y="594928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8F915DF-01D1-4C54-ADA0-F434A29284DF}"/>
              </a:ext>
            </a:extLst>
          </p:cNvPr>
          <p:cNvCxnSpPr>
            <a:cxnSpLocks/>
          </p:cNvCxnSpPr>
          <p:nvPr/>
        </p:nvCxnSpPr>
        <p:spPr>
          <a:xfrm>
            <a:off x="5140007" y="566124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8A0EF77E-D455-4151-99A3-0425B9960B7B}"/>
              </a:ext>
            </a:extLst>
          </p:cNvPr>
          <p:cNvCxnSpPr>
            <a:cxnSpLocks/>
          </p:cNvCxnSpPr>
          <p:nvPr/>
        </p:nvCxnSpPr>
        <p:spPr>
          <a:xfrm>
            <a:off x="5648419" y="6381328"/>
            <a:ext cx="30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5B1F4-D8A7-4D55-94D3-CAA0FC3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128" y="548680"/>
            <a:ext cx="4680519" cy="1368152"/>
          </a:xfrm>
        </p:spPr>
        <p:txBody>
          <a:bodyPr>
            <a:normAutofit/>
          </a:bodyPr>
          <a:lstStyle/>
          <a:p>
            <a:pPr algn="ctr"/>
            <a:r>
              <a:rPr lang="cs-CZ" sz="2900" dirty="0"/>
              <a:t>OXIDATIVNÍ ZPŮSOB</a:t>
            </a:r>
            <a:br>
              <a:rPr lang="cs-CZ" sz="2900" dirty="0"/>
            </a:br>
            <a:r>
              <a:rPr lang="cs-CZ" sz="2900" dirty="0"/>
              <a:t>(OXIDATIVNÍ FOSFORYLACE)</a:t>
            </a:r>
            <a:br>
              <a:rPr lang="cs-CZ" sz="2900" dirty="0"/>
            </a:br>
            <a:endParaRPr lang="cs-CZ" sz="29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ED963-222A-4B9D-A329-43DBDA752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2132857"/>
            <a:ext cx="3932237" cy="427099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Aerobní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Nedochází k tvorbě laktátu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500" dirty="0"/>
              <a:t>Aerobní glykolýza </a:t>
            </a:r>
            <a:r>
              <a:rPr lang="en-US" altLang="cs-CZ" sz="2500" dirty="0"/>
              <a:t>—</a:t>
            </a:r>
            <a:r>
              <a:rPr lang="en-US" altLang="cs-CZ" sz="2500" dirty="0" err="1"/>
              <a:t>cytopl</a:t>
            </a:r>
            <a:r>
              <a:rPr lang="cs-CZ" altLang="cs-CZ" sz="2500" dirty="0" err="1"/>
              <a:t>asma</a:t>
            </a:r>
            <a:endParaRPr lang="cs-CZ" altLang="cs-CZ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Krebsův cyklus – mitochondrie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Elektronový transportní řetězec – mitochondrie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Převládá při výkonu nad 5 min</a:t>
            </a:r>
          </a:p>
          <a:p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https://www.khanacademy.org/science/biology/cellular-respiration-and-fermentation/pyruvate-oxidation-and-the-citric-acid-cycle/v/krebs-citric-acid-cycle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880632-CBC8-4C03-B3E3-C85EE6E034A9}"/>
              </a:ext>
            </a:extLst>
          </p:cNvPr>
          <p:cNvSpPr txBox="1"/>
          <p:nvPr/>
        </p:nvSpPr>
        <p:spPr>
          <a:xfrm>
            <a:off x="0" y="764704"/>
            <a:ext cx="7176119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700" dirty="0"/>
              <a:t>GLYKOGEN + 34P + 38ADP + 6O</a:t>
            </a:r>
            <a:r>
              <a:rPr lang="cs-CZ" altLang="cs-CZ" sz="1700" baseline="-25000" dirty="0"/>
              <a:t>2	           </a:t>
            </a:r>
            <a:r>
              <a:rPr lang="cs-CZ" altLang="cs-CZ" sz="1700" dirty="0"/>
              <a:t>6CO</a:t>
            </a:r>
            <a:r>
              <a:rPr lang="cs-CZ" altLang="cs-CZ" sz="1700" baseline="-25000" dirty="0"/>
              <a:t>2</a:t>
            </a:r>
            <a:r>
              <a:rPr lang="cs-CZ" altLang="cs-CZ" sz="1700" dirty="0"/>
              <a:t> + 44H</a:t>
            </a:r>
            <a:r>
              <a:rPr lang="cs-CZ" altLang="cs-CZ" sz="1700" baseline="-25000" dirty="0"/>
              <a:t>2</a:t>
            </a:r>
            <a:r>
              <a:rPr lang="cs-CZ" altLang="cs-CZ" sz="1700" dirty="0"/>
              <a:t>O + </a:t>
            </a:r>
            <a:r>
              <a:rPr lang="cs-CZ" altLang="cs-CZ" sz="1700" dirty="0">
                <a:solidFill>
                  <a:srgbClr val="FF0066"/>
                </a:solidFill>
              </a:rPr>
              <a:t>34ATP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6E063A-2B49-428D-886A-A23580D99BE4}"/>
              </a:ext>
            </a:extLst>
          </p:cNvPr>
          <p:cNvSpPr txBox="1"/>
          <p:nvPr/>
        </p:nvSpPr>
        <p:spPr>
          <a:xfrm>
            <a:off x="126249" y="1301018"/>
            <a:ext cx="7028166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700" dirty="0"/>
              <a:t>VMK + 130P + 130ADP + 23O</a:t>
            </a:r>
            <a:r>
              <a:rPr lang="cs-CZ" altLang="cs-CZ" sz="1700" baseline="-25000" dirty="0"/>
              <a:t>2	            </a:t>
            </a:r>
            <a:r>
              <a:rPr lang="cs-CZ" altLang="cs-CZ" sz="1700" dirty="0"/>
              <a:t>16CO</a:t>
            </a:r>
            <a:r>
              <a:rPr lang="cs-CZ" altLang="cs-CZ" sz="1700" baseline="-25000" dirty="0"/>
              <a:t>2</a:t>
            </a:r>
            <a:r>
              <a:rPr lang="cs-CZ" altLang="cs-CZ" sz="1700" dirty="0"/>
              <a:t> + 146H</a:t>
            </a:r>
            <a:r>
              <a:rPr lang="cs-CZ" altLang="cs-CZ" sz="1700" baseline="-25000" dirty="0"/>
              <a:t>2</a:t>
            </a:r>
            <a:r>
              <a:rPr lang="cs-CZ" altLang="cs-CZ" sz="1700" dirty="0"/>
              <a:t>O + </a:t>
            </a:r>
            <a:r>
              <a:rPr lang="cs-CZ" altLang="cs-CZ" sz="1700" dirty="0">
                <a:solidFill>
                  <a:srgbClr val="FF0066"/>
                </a:solidFill>
              </a:rPr>
              <a:t>130ATP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740F59-E42D-480C-A2A6-77CA9AF2F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/>
          <a:stretch/>
        </p:blipFill>
        <p:spPr>
          <a:xfrm>
            <a:off x="0" y="1948575"/>
            <a:ext cx="6998608" cy="4954261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7546DBB-2A28-41E9-B54B-E1F8750C6488}"/>
              </a:ext>
            </a:extLst>
          </p:cNvPr>
          <p:cNvCxnSpPr>
            <a:cxnSpLocks/>
          </p:cNvCxnSpPr>
          <p:nvPr/>
        </p:nvCxnSpPr>
        <p:spPr>
          <a:xfrm>
            <a:off x="3484524" y="928595"/>
            <a:ext cx="489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109E1F3-A15D-4711-B6D8-04E235C01C0A}"/>
              </a:ext>
            </a:extLst>
          </p:cNvPr>
          <p:cNvCxnSpPr/>
          <p:nvPr/>
        </p:nvCxnSpPr>
        <p:spPr>
          <a:xfrm>
            <a:off x="3484524" y="1464909"/>
            <a:ext cx="470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8D84C95-510C-421D-9920-6DBB799F6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8777" r="1817" b="1705"/>
          <a:stretch/>
        </p:blipFill>
        <p:spPr bwMode="auto">
          <a:xfrm>
            <a:off x="850130" y="0"/>
            <a:ext cx="10491740" cy="685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3AFE3BF-93F1-4720-8D31-9679846C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395"/>
            <a:ext cx="6883400" cy="68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A40E1-D03C-45B2-B043-E3BDF30C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SVALY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CEA21A-8484-4375-830A-674745A8BD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9297" y="1916832"/>
            <a:ext cx="9144000" cy="2071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cs-CZ" sz="1900" dirty="0"/>
              <a:t>TYPY SVALOVÉ TKÁNĚ</a:t>
            </a:r>
          </a:p>
          <a:p>
            <a:pPr>
              <a:lnSpc>
                <a:spcPct val="70000"/>
              </a:lnSpc>
            </a:pPr>
            <a:r>
              <a:rPr lang="cs-CZ" sz="14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https://www.khanacademy.org/science/in-in-class-11-biology-india/x9d1157914247c627:locomotion-and-movement/x9d1157914247c627:the-musculoskeletal-system/v/three-types-of-muscle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sz="1900" dirty="0"/>
              <a:t>SVALOVÁ KONTRAKCE – CROSS BRIDGE CYCLE </a:t>
            </a:r>
          </a:p>
          <a:p>
            <a:pPr>
              <a:lnSpc>
                <a:spcPct val="70000"/>
              </a:lnSpc>
            </a:pPr>
            <a:r>
              <a:rPr lang="cs-CZ" sz="14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https://www.youtube.com/watch?v=7O_ZHyPeIIA</a:t>
            </a:r>
          </a:p>
          <a:p>
            <a:pPr marL="0" indent="0">
              <a:buNone/>
            </a:pP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4" y="0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A5E3D8-AF4D-4E4F-9DBE-C4CF9DD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ZAPOJENÍ ENERGETICKÝCH SYSTÉMŮ V ČASE 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825C49-0D26-4A51-B723-C3475A0E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2687" r="6885" b="37394"/>
          <a:stretch/>
        </p:blipFill>
        <p:spPr>
          <a:xfrm>
            <a:off x="0" y="1916832"/>
            <a:ext cx="12192000" cy="4101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8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CD4621-3AE5-3CD6-8ADB-9754FCC4F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5" t="17435" r="36416" b="22687"/>
          <a:stretch/>
        </p:blipFill>
        <p:spPr>
          <a:xfrm>
            <a:off x="419058" y="58316"/>
            <a:ext cx="1135388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D73FE81-BE27-46B5-A9CD-630A5CC3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" y="388106"/>
            <a:ext cx="12108214" cy="61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E94BED-A07E-4AE5-B73B-00D6C860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AKTIVITA – ENERGETICKÉ SYSTÉMY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CCD85A-8BF8-4BB3-A6B2-F877EAF4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592CE8C-A20C-42E6-B000-D629C2628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2597"/>
              </p:ext>
            </p:extLst>
          </p:nvPr>
        </p:nvGraphicFramePr>
        <p:xfrm>
          <a:off x="0" y="1700808"/>
          <a:ext cx="12192000" cy="516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824">
                  <a:extLst>
                    <a:ext uri="{9D8B030D-6E8A-4147-A177-3AD203B41FA5}">
                      <a16:colId xmlns:a16="http://schemas.microsoft.com/office/drawing/2014/main" val="2541220816"/>
                    </a:ext>
                  </a:extLst>
                </a:gridCol>
                <a:gridCol w="1544426">
                  <a:extLst>
                    <a:ext uri="{9D8B030D-6E8A-4147-A177-3AD203B41FA5}">
                      <a16:colId xmlns:a16="http://schemas.microsoft.com/office/drawing/2014/main" val="1939406716"/>
                    </a:ext>
                  </a:extLst>
                </a:gridCol>
                <a:gridCol w="1889568">
                  <a:extLst>
                    <a:ext uri="{9D8B030D-6E8A-4147-A177-3AD203B41FA5}">
                      <a16:colId xmlns:a16="http://schemas.microsoft.com/office/drawing/2014/main" val="3163861649"/>
                    </a:ext>
                  </a:extLst>
                </a:gridCol>
                <a:gridCol w="1542063">
                  <a:extLst>
                    <a:ext uri="{9D8B030D-6E8A-4147-A177-3AD203B41FA5}">
                      <a16:colId xmlns:a16="http://schemas.microsoft.com/office/drawing/2014/main" val="4099431151"/>
                    </a:ext>
                  </a:extLst>
                </a:gridCol>
                <a:gridCol w="1498624">
                  <a:extLst>
                    <a:ext uri="{9D8B030D-6E8A-4147-A177-3AD203B41FA5}">
                      <a16:colId xmlns:a16="http://schemas.microsoft.com/office/drawing/2014/main" val="247370176"/>
                    </a:ext>
                  </a:extLst>
                </a:gridCol>
                <a:gridCol w="1399340">
                  <a:extLst>
                    <a:ext uri="{9D8B030D-6E8A-4147-A177-3AD203B41FA5}">
                      <a16:colId xmlns:a16="http://schemas.microsoft.com/office/drawing/2014/main" val="3828416481"/>
                    </a:ext>
                  </a:extLst>
                </a:gridCol>
                <a:gridCol w="1497078">
                  <a:extLst>
                    <a:ext uri="{9D8B030D-6E8A-4147-A177-3AD203B41FA5}">
                      <a16:colId xmlns:a16="http://schemas.microsoft.com/office/drawing/2014/main" val="254302530"/>
                    </a:ext>
                  </a:extLst>
                </a:gridCol>
                <a:gridCol w="1497077">
                  <a:extLst>
                    <a:ext uri="{9D8B030D-6E8A-4147-A177-3AD203B41FA5}">
                      <a16:colId xmlns:a16="http://schemas.microsoft.com/office/drawing/2014/main" val="2972385158"/>
                    </a:ext>
                  </a:extLst>
                </a:gridCol>
              </a:tblGrid>
              <a:tr h="13660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BĚŽECKÁ DISCIPLÍNA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ČAS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DOMINANTNÍ ENERGETICKÝ SYSTÉM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AEROBNÍ/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ANAEROBNÍ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ZDROJ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ENERGIE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ENZYMY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POČET VZNIKLÝCH MOLEKUL</a:t>
                      </a:r>
                    </a:p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ATP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KDE VE SVALU DOCHÁZÍ K RESYNTÉZE ATP</a:t>
                      </a:r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693866305"/>
                  </a:ext>
                </a:extLst>
              </a:tr>
              <a:tr h="463204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100 m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4120457157"/>
                  </a:ext>
                </a:extLst>
              </a:tr>
              <a:tr h="4632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3346322267"/>
                  </a:ext>
                </a:extLst>
              </a:tr>
              <a:tr h="9264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400 m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115037815"/>
                  </a:ext>
                </a:extLst>
              </a:tr>
              <a:tr h="9264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1 500 m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1180980280"/>
                  </a:ext>
                </a:extLst>
              </a:tr>
              <a:tr h="9264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10 km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301882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8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7FE35F1-5F80-D373-4A61-16D30AA96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5" t="17435" r="37006" b="32141"/>
          <a:stretch/>
        </p:blipFill>
        <p:spPr>
          <a:xfrm>
            <a:off x="335360" y="656692"/>
            <a:ext cx="11472524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ECDF80C-660C-4EE9-8C53-BE824F1B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69862"/>
            <a:ext cx="11936538" cy="24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47998A1-3858-4405-A690-005515A2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2615972"/>
            <a:ext cx="11936538" cy="41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B0CFDB5-5CEF-1319-6234-06729949B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17435" r="37597" b="17435"/>
          <a:stretch/>
        </p:blipFill>
        <p:spPr>
          <a:xfrm>
            <a:off x="931347" y="-30298"/>
            <a:ext cx="10329305" cy="68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9AACB578-FE3F-43EB-A37B-2D4171767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70" y="-843757"/>
            <a:ext cx="6857771" cy="854528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2099A12-1BBD-4026-8F71-9BBCAF7523D0}"/>
              </a:ext>
            </a:extLst>
          </p:cNvPr>
          <p:cNvSpPr txBox="1"/>
          <p:nvPr/>
        </p:nvSpPr>
        <p:spPr>
          <a:xfrm>
            <a:off x="407368" y="2636912"/>
            <a:ext cx="348114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5400000" lon="0" rev="0"/>
              </a:camera>
              <a:lightRig rig="threePt" dir="t"/>
            </a:scene3d>
          </a:bodyPr>
          <a:lstStyle/>
          <a:p>
            <a:r>
              <a:rPr lang="cs-CZ" dirty="0"/>
              <a:t>ANAEROBNÍ ENERGETICKÉ KRYTÍ</a:t>
            </a:r>
          </a:p>
        </p:txBody>
      </p:sp>
    </p:spTree>
    <p:extLst>
      <p:ext uri="{BB962C8B-B14F-4D97-AF65-F5344CB8AC3E}">
        <p14:creationId xmlns:p14="http://schemas.microsoft.com/office/powerpoint/2010/main" val="37671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340C24-BF65-48D1-8D1A-8197A90F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AKTIVITA - ENERGETICKÝ PROFIL SPORTOVCE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36C14B-9EE0-40AF-AF5D-169F4C58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/>
          </a:bodyPr>
          <a:lstStyle/>
          <a:p>
            <a:r>
              <a:rPr lang="cs-CZ" dirty="0"/>
              <a:t>příprava 5 min</a:t>
            </a:r>
          </a:p>
          <a:p>
            <a:r>
              <a:rPr lang="cs-CZ" dirty="0"/>
              <a:t>SPORT (disciplína), jaké energetické systémy a zdroje energie využívám, při kterých aktivitách (dovednostech) ve svém sportu při soutěži, An/A.</a:t>
            </a:r>
          </a:p>
          <a:p>
            <a:pPr marL="0" indent="0">
              <a:buNone/>
            </a:pPr>
            <a:r>
              <a:rPr lang="cs-CZ" dirty="0"/>
              <a:t>Např. BADMINTON – využívám všechny energetické systémy, při rychlých krátkých výměnách ATP-CP systém, při delších výměnách i LA systém, v pauze mezi výměnami především oxidativní fosforylace; hlavním zdroje které využívám: ATP, CP a glykogen. Výkon je především anaerobní.</a:t>
            </a:r>
          </a:p>
          <a:p>
            <a:r>
              <a:rPr lang="cs-CZ" dirty="0"/>
              <a:t>přednést ostatním (max. 1 min)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5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2E1E8-01E8-418E-9D24-DB4A26A8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OPAKOVÁNÍ</a:t>
            </a:r>
            <a:r>
              <a:rPr lang="cs-CZ" sz="1400" dirty="0"/>
              <a:t> </a:t>
            </a:r>
            <a:r>
              <a:rPr lang="cs-CZ" dirty="0"/>
              <a:t>SVALY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ABCFD5-CC9D-40D9-8F02-D8ADBD84B27D}"/>
              </a:ext>
            </a:extLst>
          </p:cNvPr>
          <p:cNvSpPr txBox="1"/>
          <p:nvPr/>
        </p:nvSpPr>
        <p:spPr>
          <a:xfrm>
            <a:off x="893275" y="6446338"/>
            <a:ext cx="1197379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SARKOMERA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419A1C-31C4-487F-BE55-EF8227F6CB87}"/>
              </a:ext>
            </a:extLst>
          </p:cNvPr>
          <p:cNvSpPr txBox="1"/>
          <p:nvPr/>
        </p:nvSpPr>
        <p:spPr>
          <a:xfrm>
            <a:off x="319103" y="2635260"/>
            <a:ext cx="1470211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AKTIN A MYOZIN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1BA6A1-9F91-4B60-8403-0BA7B36713A9}"/>
              </a:ext>
            </a:extLst>
          </p:cNvPr>
          <p:cNvSpPr txBox="1"/>
          <p:nvPr/>
        </p:nvSpPr>
        <p:spPr>
          <a:xfrm>
            <a:off x="165975" y="3429000"/>
            <a:ext cx="1470211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KONCENTRICKÁ KONTRAKCE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925FC4-C6B7-44BB-B5A2-9C8A893A0A17}"/>
              </a:ext>
            </a:extLst>
          </p:cNvPr>
          <p:cNvSpPr txBox="1"/>
          <p:nvPr/>
        </p:nvSpPr>
        <p:spPr>
          <a:xfrm>
            <a:off x="8720215" y="6269334"/>
            <a:ext cx="3268824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PROTEINOVÁ FILAMENTA ZODPOVĚDNÁ ZA SVALOVOU KONTRAKCI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B342F2-1606-404B-B15E-94094CC7887D}"/>
              </a:ext>
            </a:extLst>
          </p:cNvPr>
          <p:cNvSpPr txBox="1"/>
          <p:nvPr/>
        </p:nvSpPr>
        <p:spPr>
          <a:xfrm>
            <a:off x="10298085" y="2202130"/>
            <a:ext cx="1798121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DÉLKA SE ZKRACUJE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92ED15-4EAC-435E-95A0-D9EDBF3B149F}"/>
              </a:ext>
            </a:extLst>
          </p:cNvPr>
          <p:cNvSpPr txBox="1"/>
          <p:nvPr/>
        </p:nvSpPr>
        <p:spPr>
          <a:xfrm>
            <a:off x="545564" y="1591901"/>
            <a:ext cx="168960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EXCENTRICKÁ KONTRAKCE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AD707D-E937-400E-A2F6-FC88A0DB75D0}"/>
              </a:ext>
            </a:extLst>
          </p:cNvPr>
          <p:cNvSpPr txBox="1"/>
          <p:nvPr/>
        </p:nvSpPr>
        <p:spPr>
          <a:xfrm>
            <a:off x="9949494" y="4881035"/>
            <a:ext cx="1489126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SVALOVÁ BUŇKA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997720D-6CD4-4043-8EDE-E63B10A2287C}"/>
              </a:ext>
            </a:extLst>
          </p:cNvPr>
          <p:cNvSpPr txBox="1"/>
          <p:nvPr/>
        </p:nvSpPr>
        <p:spPr>
          <a:xfrm>
            <a:off x="8952848" y="2952861"/>
            <a:ext cx="3219874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NEJMENŠÍ FČNÍ JEDNOTKA SVALU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59649A2-0C8A-4060-A65F-72BC1A5BBFB6}"/>
              </a:ext>
            </a:extLst>
          </p:cNvPr>
          <p:cNvSpPr txBox="1"/>
          <p:nvPr/>
        </p:nvSpPr>
        <p:spPr>
          <a:xfrm>
            <a:off x="305229" y="5618014"/>
            <a:ext cx="1562864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SVALOVÉ VLÁKNO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ADC256-14B7-4012-9E19-9062CB552F7F}"/>
              </a:ext>
            </a:extLst>
          </p:cNvPr>
          <p:cNvSpPr txBox="1"/>
          <p:nvPr/>
        </p:nvSpPr>
        <p:spPr>
          <a:xfrm>
            <a:off x="9668639" y="3311632"/>
            <a:ext cx="2028290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DÉLKA SE PRODLUŽUJE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3AC4789-169B-4121-9D48-B322C18304DF}"/>
              </a:ext>
            </a:extLst>
          </p:cNvPr>
          <p:cNvSpPr txBox="1"/>
          <p:nvPr/>
        </p:nvSpPr>
        <p:spPr>
          <a:xfrm>
            <a:off x="6996744" y="1672724"/>
            <a:ext cx="1401346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MĚNÍ SE DÉLKA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432BABE-A22D-491D-BF9F-E18DCF1E9B64}"/>
              </a:ext>
            </a:extLst>
          </p:cNvPr>
          <p:cNvSpPr txBox="1"/>
          <p:nvPr/>
        </p:nvSpPr>
        <p:spPr>
          <a:xfrm>
            <a:off x="3602556" y="1576343"/>
            <a:ext cx="1266159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IZOMETRICKÁ KONTRAKCE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B5DDF58-60A5-4667-AF88-9437959179BB}"/>
              </a:ext>
            </a:extLst>
          </p:cNvPr>
          <p:cNvSpPr txBox="1"/>
          <p:nvPr/>
        </p:nvSpPr>
        <p:spPr>
          <a:xfrm>
            <a:off x="252995" y="4512767"/>
            <a:ext cx="152567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IZOTONICKÁ KONTRAKCE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4511EB2-0558-4630-B862-EFAC1E0D8D30}"/>
              </a:ext>
            </a:extLst>
          </p:cNvPr>
          <p:cNvSpPr txBox="1"/>
          <p:nvPr/>
        </p:nvSpPr>
        <p:spPr>
          <a:xfrm>
            <a:off x="7061703" y="6416277"/>
            <a:ext cx="1443024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MĚNÍ SE NAPĚTÍ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F5A8B13-2460-4A80-B1C5-2A662D8354AF}"/>
              </a:ext>
            </a:extLst>
          </p:cNvPr>
          <p:cNvSpPr txBox="1"/>
          <p:nvPr/>
        </p:nvSpPr>
        <p:spPr>
          <a:xfrm>
            <a:off x="2167765" y="6407404"/>
            <a:ext cx="1171731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SARKOLEMA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E6FCFE-6396-40AC-BB07-5719BACC5E47}"/>
              </a:ext>
            </a:extLst>
          </p:cNvPr>
          <p:cNvSpPr txBox="1"/>
          <p:nvPr/>
        </p:nvSpPr>
        <p:spPr>
          <a:xfrm>
            <a:off x="8783240" y="1592557"/>
            <a:ext cx="282036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PLAZMATICKÁ MEMBRÁNA OHRANIČUJÍCÍ SVALOVÉ VLÁKNO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E5ECA4F-61D9-4922-A129-CEFB9C010344}"/>
              </a:ext>
            </a:extLst>
          </p:cNvPr>
          <p:cNvSpPr txBox="1"/>
          <p:nvPr/>
        </p:nvSpPr>
        <p:spPr>
          <a:xfrm>
            <a:off x="2386002" y="1607549"/>
            <a:ext cx="1146917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MYOFIBRILA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E3E4B3E-B2D4-4656-A3A9-9614F9E047EF}"/>
              </a:ext>
            </a:extLst>
          </p:cNvPr>
          <p:cNvSpPr txBox="1"/>
          <p:nvPr/>
        </p:nvSpPr>
        <p:spPr>
          <a:xfrm>
            <a:off x="5386965" y="6279849"/>
            <a:ext cx="159969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KONTRAKTILNÍ JEDNOTKA SVALU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A26F5F-8CE2-4EFC-8423-4FBA59344B6A}"/>
              </a:ext>
            </a:extLst>
          </p:cNvPr>
          <p:cNvSpPr txBox="1"/>
          <p:nvPr/>
        </p:nvSpPr>
        <p:spPr>
          <a:xfrm>
            <a:off x="393919" y="2196678"/>
            <a:ext cx="1359090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ACETYLCHOLIN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3379D0-1DF4-4729-B168-64C5D21BCDE5}"/>
              </a:ext>
            </a:extLst>
          </p:cNvPr>
          <p:cNvSpPr txBox="1"/>
          <p:nvPr/>
        </p:nvSpPr>
        <p:spPr>
          <a:xfrm>
            <a:off x="9826519" y="4302237"/>
            <a:ext cx="2276276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MEDIÁTOR V NERVOSVALOVÉ PLOTÉNCE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356E8DF-0921-4435-B301-A21A3AC14776}"/>
              </a:ext>
            </a:extLst>
          </p:cNvPr>
          <p:cNvSpPr txBox="1"/>
          <p:nvPr/>
        </p:nvSpPr>
        <p:spPr>
          <a:xfrm>
            <a:off x="26910" y="6032176"/>
            <a:ext cx="1551963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NERVOVÝ IMPULZ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65D353C-27FC-459F-A574-7CA25D9CEECD}"/>
              </a:ext>
            </a:extLst>
          </p:cNvPr>
          <p:cNvSpPr txBox="1"/>
          <p:nvPr/>
        </p:nvSpPr>
        <p:spPr>
          <a:xfrm>
            <a:off x="9238679" y="2584742"/>
            <a:ext cx="2474864" cy="305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ZAHAJUJE SVALOVOU PRÁCI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2D70571-CAEB-4784-A0D3-167D3C523BD0}"/>
              </a:ext>
            </a:extLst>
          </p:cNvPr>
          <p:cNvSpPr txBox="1"/>
          <p:nvPr/>
        </p:nvSpPr>
        <p:spPr>
          <a:xfrm>
            <a:off x="9222230" y="5680849"/>
            <a:ext cx="2864451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NÁVRAT Ca</a:t>
            </a:r>
            <a:r>
              <a:rPr lang="cs-CZ" sz="1400" baseline="30000" dirty="0"/>
              <a:t>+</a:t>
            </a:r>
            <a:r>
              <a:rPr lang="cs-CZ" sz="1400" dirty="0"/>
              <a:t> DO SARKOPLAZMATICKÉHO RETIKULA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F2A6922-055E-417D-81B2-D25705EABE44}"/>
              </a:ext>
            </a:extLst>
          </p:cNvPr>
          <p:cNvSpPr txBox="1"/>
          <p:nvPr/>
        </p:nvSpPr>
        <p:spPr>
          <a:xfrm>
            <a:off x="95971" y="5190304"/>
            <a:ext cx="2039276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KONEC SVALOVÉ PRÁCE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9CE2906-691C-4D0D-8A7A-63ACBBE92477}"/>
              </a:ext>
            </a:extLst>
          </p:cNvPr>
          <p:cNvSpPr txBox="1"/>
          <p:nvPr/>
        </p:nvSpPr>
        <p:spPr>
          <a:xfrm>
            <a:off x="4951757" y="1601994"/>
            <a:ext cx="190529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HLAVNÍ VYKONAVATEL POHYBU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CB6EC38-4FFC-4E8E-B199-6B30D8E70A6E}"/>
              </a:ext>
            </a:extLst>
          </p:cNvPr>
          <p:cNvSpPr txBox="1"/>
          <p:nvPr/>
        </p:nvSpPr>
        <p:spPr>
          <a:xfrm>
            <a:off x="175780" y="4103719"/>
            <a:ext cx="974369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AGONISTA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131CB98-F961-4710-A2C4-2B1F003FC1F2}"/>
              </a:ext>
            </a:extLst>
          </p:cNvPr>
          <p:cNvSpPr txBox="1"/>
          <p:nvPr/>
        </p:nvSpPr>
        <p:spPr>
          <a:xfrm>
            <a:off x="8813775" y="5274209"/>
            <a:ext cx="3207481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VYKONÁVÁ POHYB V OPAČNÉM SMĚRU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92B521D-5287-4426-84F3-72DAFB6B35F5}"/>
              </a:ext>
            </a:extLst>
          </p:cNvPr>
          <p:cNvSpPr txBox="1"/>
          <p:nvPr/>
        </p:nvSpPr>
        <p:spPr>
          <a:xfrm>
            <a:off x="177987" y="3001289"/>
            <a:ext cx="1277657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ANTAGONISTA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B5FD3F62-A4E2-4B14-96EF-58C8995755A7}"/>
              </a:ext>
            </a:extLst>
          </p:cNvPr>
          <p:cNvSpPr txBox="1"/>
          <p:nvPr/>
        </p:nvSpPr>
        <p:spPr>
          <a:xfrm>
            <a:off x="9262554" y="3684306"/>
            <a:ext cx="2739504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PŘENOS VZRUCHŮ Z NEURONU NA VLÁKNO KOSTERNÍHO SVALU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55A40F6-BA29-479D-92E6-264E3F92279D}"/>
              </a:ext>
            </a:extLst>
          </p:cNvPr>
          <p:cNvSpPr txBox="1"/>
          <p:nvPr/>
        </p:nvSpPr>
        <p:spPr>
          <a:xfrm>
            <a:off x="3426225" y="6273225"/>
            <a:ext cx="1843583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NEUROMOTORICKÁ PLOTÉNKA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43AA69BB-414D-4288-A8E4-DE3F5C02ADD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619737" y="3106750"/>
            <a:ext cx="7333111" cy="335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5348FD51-C152-4BEC-8460-2FD45EB60FB9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1753009" y="2350567"/>
            <a:ext cx="8073510" cy="221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CA65965A-05AD-4602-9F9B-23E241050D29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2235167" y="1853511"/>
            <a:ext cx="7433472" cy="161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095ABB5-9B95-496A-B048-FB061CEBC0F5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1150149" y="2125214"/>
            <a:ext cx="4754255" cy="213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73C75A62-F444-421C-84A5-DDB1FA1A10C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753631" y="1874727"/>
            <a:ext cx="6043695" cy="453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36E2213C-0EBD-4B1B-B28B-7150596E4FA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1789314" y="2789149"/>
            <a:ext cx="6930901" cy="374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36918472-C150-4A73-A338-5C26BB1D0BDF}"/>
              </a:ext>
            </a:extLst>
          </p:cNvPr>
          <p:cNvCxnSpPr>
            <a:cxnSpLocks/>
          </p:cNvCxnSpPr>
          <p:nvPr/>
        </p:nvCxnSpPr>
        <p:spPr>
          <a:xfrm>
            <a:off x="1425109" y="3210336"/>
            <a:ext cx="7358131" cy="227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7D5D7980-86D9-4201-A2D3-3EFE6022C262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1868093" y="5034924"/>
            <a:ext cx="8081401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DF64C4EA-4892-4779-9998-77E911276C01}"/>
              </a:ext>
            </a:extLst>
          </p:cNvPr>
          <p:cNvCxnSpPr>
            <a:cxnSpLocks/>
            <a:stCxn id="17" idx="3"/>
            <a:endCxn id="15" idx="2"/>
          </p:cNvCxnSpPr>
          <p:nvPr/>
        </p:nvCxnSpPr>
        <p:spPr>
          <a:xfrm flipV="1">
            <a:off x="1778668" y="1980501"/>
            <a:ext cx="5918749" cy="279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C93D35C7-EFFD-49A8-B86C-7177ADE609BC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1636186" y="2356019"/>
            <a:ext cx="8661899" cy="133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C974403B-1929-493C-AAD4-9583485D1A73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4235636" y="2099563"/>
            <a:ext cx="3547579" cy="431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368005E4-8C89-4E13-AC9A-0A6BF8DB7D67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4348017" y="3945916"/>
            <a:ext cx="4914537" cy="232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1B74A655-B3C0-4664-87DD-DBA25461C69B}"/>
              </a:ext>
            </a:extLst>
          </p:cNvPr>
          <p:cNvCxnSpPr>
            <a:cxnSpLocks/>
            <a:stCxn id="28" idx="3"/>
            <a:endCxn id="27" idx="1"/>
          </p:cNvCxnSpPr>
          <p:nvPr/>
        </p:nvCxnSpPr>
        <p:spPr>
          <a:xfrm>
            <a:off x="2135247" y="5344193"/>
            <a:ext cx="7086983" cy="59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697D0A2F-9266-4576-93AE-976B2D83D8E3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1578873" y="2737705"/>
            <a:ext cx="7659806" cy="344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3ED87971-4146-4AB3-B567-8436E280C092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959461" y="1915326"/>
            <a:ext cx="3143862" cy="433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628801"/>
            <a:ext cx="11365904" cy="5129979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cs-CZ" dirty="0"/>
              <a:t>Mnoho forem</a:t>
            </a:r>
          </a:p>
          <a:p>
            <a:pPr lvl="1"/>
            <a:r>
              <a:rPr lang="cs-CZ" dirty="0"/>
              <a:t>Chemická</a:t>
            </a:r>
          </a:p>
          <a:p>
            <a:pPr lvl="1"/>
            <a:r>
              <a:rPr lang="cs-CZ" dirty="0"/>
              <a:t>Elektrická</a:t>
            </a:r>
          </a:p>
          <a:p>
            <a:pPr lvl="1"/>
            <a:r>
              <a:rPr lang="cs-CZ" dirty="0"/>
              <a:t>elektromagnetická</a:t>
            </a:r>
          </a:p>
          <a:p>
            <a:pPr lvl="1"/>
            <a:r>
              <a:rPr lang="cs-CZ" dirty="0"/>
              <a:t>Tepelná</a:t>
            </a:r>
          </a:p>
          <a:p>
            <a:pPr lvl="1"/>
            <a:r>
              <a:rPr lang="cs-CZ" dirty="0"/>
              <a:t>Mechanická</a:t>
            </a:r>
          </a:p>
          <a:p>
            <a:pPr lvl="1"/>
            <a:r>
              <a:rPr lang="cs-CZ" dirty="0"/>
              <a:t>Jaderná</a:t>
            </a:r>
          </a:p>
          <a:p>
            <a:r>
              <a:rPr lang="cs-CZ" dirty="0"/>
              <a:t>Je měnitelná na jiný typ, např. chemická → elektrickou - baterie → mechanickou - auto </a:t>
            </a:r>
          </a:p>
          <a:p>
            <a:r>
              <a:rPr lang="cs-CZ" dirty="0"/>
              <a:t>Energie v biologických systémech se měří v kaloriích (</a:t>
            </a:r>
            <a:r>
              <a:rPr lang="cs-CZ" dirty="0" err="1"/>
              <a:t>cal</a:t>
            </a:r>
            <a:r>
              <a:rPr lang="cs-CZ" dirty="0"/>
              <a:t>) –</a:t>
            </a:r>
            <a:r>
              <a:rPr lang="pl-PL" dirty="0"/>
              <a:t>1 g vody o 1 °C ze 14,5 °C na 15,5 °C </a:t>
            </a:r>
          </a:p>
          <a:p>
            <a:pPr lvl="1"/>
            <a:r>
              <a:rPr lang="pl-PL" dirty="0"/>
              <a:t> </a:t>
            </a:r>
            <a:r>
              <a:rPr lang="cs-CZ" dirty="0"/>
              <a:t>kilokalorie (kcal)</a:t>
            </a:r>
          </a:p>
          <a:p>
            <a:r>
              <a:rPr lang="cs-CZ" dirty="0"/>
              <a:t>Degradační změny se vznikem tepla – 60-70% energetického výdeje lidského organismu je přeměněno v teplo</a:t>
            </a:r>
          </a:p>
          <a:p>
            <a:pPr lvl="1"/>
            <a:r>
              <a:rPr lang="cs-CZ" dirty="0"/>
              <a:t>Zbytek na svalovou práci a buněčné procesy</a:t>
            </a:r>
          </a:p>
          <a:p>
            <a:r>
              <a:rPr lang="cs-CZ" dirty="0"/>
              <a:t>Slunce – rostliny – zvířata/člověk </a:t>
            </a:r>
          </a:p>
          <a:p>
            <a:pPr lvl="1"/>
            <a:r>
              <a:rPr lang="cs-CZ" dirty="0"/>
              <a:t>Sacharidy/ proteiny/ tuky → ATP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7251A-C616-4CFD-A7E0-A9A85011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ENERGGIE PRO BUNĚČNOU AKTIVITU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2632F-D3E3-41AA-9F7C-386F4B19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oprava </a:t>
            </a:r>
          </a:p>
          <a:p>
            <a:pPr lvl="1"/>
            <a:r>
              <a:rPr lang="cs-CZ" dirty="0"/>
              <a:t>Výstavba svalové tkáně – hypertrofie</a:t>
            </a:r>
          </a:p>
          <a:p>
            <a:pPr lvl="1"/>
            <a:r>
              <a:rPr lang="cs-CZ" dirty="0"/>
              <a:t>Oprava drobných poškození -  </a:t>
            </a:r>
            <a:r>
              <a:rPr lang="cs-CZ" dirty="0" err="1"/>
              <a:t>mikrotraumata</a:t>
            </a:r>
            <a:endParaRPr lang="cs-CZ" dirty="0"/>
          </a:p>
          <a:p>
            <a:pPr lvl="1"/>
            <a:r>
              <a:rPr lang="cs-CZ" dirty="0"/>
              <a:t>Poškození vzniklá zraněním a jinými stresory</a:t>
            </a:r>
          </a:p>
          <a:p>
            <a:r>
              <a:rPr lang="cs-CZ" dirty="0"/>
              <a:t>Aktivní transport buněčnou membránou </a:t>
            </a:r>
          </a:p>
          <a:p>
            <a:pPr lvl="1"/>
            <a:r>
              <a:rPr lang="cs-CZ" dirty="0"/>
              <a:t>Glukóza</a:t>
            </a:r>
          </a:p>
          <a:p>
            <a:pPr lvl="1"/>
            <a:r>
              <a:rPr lang="cs-CZ" dirty="0"/>
              <a:t>Kalcium</a:t>
            </a:r>
          </a:p>
          <a:p>
            <a:r>
              <a:rPr lang="cs-CZ" dirty="0"/>
              <a:t>Pohyb v myofibrile </a:t>
            </a:r>
          </a:p>
          <a:p>
            <a:pPr lvl="1"/>
            <a:r>
              <a:rPr lang="cs-CZ" dirty="0"/>
              <a:t>Klouzavý pohyb aktinových a myozinových filament – pohyb svalu a generovaní síly</a:t>
            </a:r>
          </a:p>
        </p:txBody>
      </p:sp>
    </p:spTree>
    <p:extLst>
      <p:ext uri="{BB962C8B-B14F-4D97-AF65-F5344CB8AC3E}">
        <p14:creationId xmlns:p14="http://schemas.microsoft.com/office/powerpoint/2010/main" val="5749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191A77D-72A2-484E-8CCC-C5207A98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ZDROJE ENERGIE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A12746-EE8D-4877-9AB6-363AA552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97" y="1916832"/>
            <a:ext cx="9453711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MAKROERGNÍ FOSFÁTY</a:t>
            </a:r>
          </a:p>
          <a:p>
            <a:pPr marL="0" indent="0">
              <a:buNone/>
            </a:pPr>
            <a:r>
              <a:rPr lang="cs-CZ" dirty="0"/>
              <a:t>- ATP, ADP, CP</a:t>
            </a:r>
          </a:p>
          <a:p>
            <a:pPr marL="0" indent="0">
              <a:buNone/>
            </a:pPr>
            <a:r>
              <a:rPr lang="cs-CZ" dirty="0"/>
              <a:t>ATP - </a:t>
            </a:r>
            <a:r>
              <a:rPr lang="en-US" dirty="0" err="1"/>
              <a:t>Adenosintrifosfát</a:t>
            </a:r>
            <a:endParaRPr lang="cs-CZ" dirty="0"/>
          </a:p>
          <a:p>
            <a:pPr lvl="1"/>
            <a:r>
              <a:rPr lang="cs-CZ" dirty="0"/>
              <a:t>A</a:t>
            </a:r>
            <a:r>
              <a:rPr lang="en-US" dirty="0" err="1"/>
              <a:t>denosin</a:t>
            </a:r>
            <a:r>
              <a:rPr lang="en-US" dirty="0"/>
              <a:t> a </a:t>
            </a:r>
            <a:r>
              <a:rPr lang="en-US" dirty="0" err="1"/>
              <a:t>trojice</a:t>
            </a:r>
            <a:r>
              <a:rPr lang="en-US" dirty="0"/>
              <a:t> </a:t>
            </a:r>
            <a:r>
              <a:rPr lang="en-US" dirty="0" err="1"/>
              <a:t>fosfátů</a:t>
            </a:r>
            <a:endParaRPr lang="cs-CZ" dirty="0"/>
          </a:p>
          <a:p>
            <a:pPr lvl="1"/>
            <a:r>
              <a:rPr lang="cs-CZ" dirty="0"/>
              <a:t>Z</a:t>
            </a:r>
            <a:r>
              <a:rPr lang="en-US" dirty="0" err="1"/>
              <a:t>ásadní</a:t>
            </a:r>
            <a:r>
              <a:rPr lang="en-US" dirty="0"/>
              <a:t> pro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známých</a:t>
            </a:r>
            <a:r>
              <a:rPr lang="en-US" dirty="0"/>
              <a:t> </a:t>
            </a:r>
            <a:r>
              <a:rPr lang="en-US" dirty="0" err="1"/>
              <a:t>buněk</a:t>
            </a:r>
            <a:endParaRPr lang="cs-CZ" dirty="0"/>
          </a:p>
          <a:p>
            <a:pPr lvl="1"/>
            <a:r>
              <a:rPr lang="cs-CZ" dirty="0"/>
              <a:t>ATP je vysoce energetická sloučenina uložená v našich buňkách </a:t>
            </a:r>
          </a:p>
          <a:p>
            <a:pPr lvl="2"/>
            <a:r>
              <a:rPr lang="cs-CZ" dirty="0"/>
              <a:t> je zdrojem veškeré energie používané v klidu a během cvičení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MAKROERGNÍ SUBSTRÁTY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altLang="cs-CZ" sz="2500" dirty="0"/>
              <a:t>Sacharidy, tuky, proteiny</a:t>
            </a:r>
            <a:endParaRPr lang="cs-CZ" dirty="0"/>
          </a:p>
          <a:p>
            <a:pPr marL="0" indent="0">
              <a:buNone/>
            </a:pP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https://www.khanacademy.org/science/biology/energy-and-enzymes/atp-reaction-coupling/v/adenosine-triphosphate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6E40D5-8CAB-4BA1-9B18-ED814118A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498873"/>
            <a:ext cx="4630191" cy="27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F4CF3D7-9446-6380-4108-CB2FBB857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2" t="10081" r="28738" b="25838"/>
          <a:stretch/>
        </p:blipFill>
        <p:spPr>
          <a:xfrm>
            <a:off x="1559496" y="0"/>
            <a:ext cx="9073008" cy="68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C2208-41B0-4739-9A3D-5902902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 ENERGIE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EC82F4E-4A98-447E-9263-505CF2F46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47913"/>
              </p:ext>
            </p:extLst>
          </p:nvPr>
        </p:nvGraphicFramePr>
        <p:xfrm>
          <a:off x="293676" y="1556792"/>
          <a:ext cx="11604648" cy="541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4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C6B65D2-980C-4854-94DC-0DF095958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6165" r="16106" b="3425"/>
          <a:stretch/>
        </p:blipFill>
        <p:spPr>
          <a:xfrm>
            <a:off x="407368" y="404664"/>
            <a:ext cx="6192688" cy="610026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E19DD9-CC2A-4CA6-9C32-9B4D265D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8168" y="548680"/>
            <a:ext cx="3932237" cy="223224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/>
              <a:t>Zásoby svalového a jaterního glykogenu jsou limitovány cca 2000Kcal energie = energie potřebná pro 32 km běhu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dirty="0"/>
              <a:t>Tukové zásoby odpovídají 70000Kcal energie = 1130km běh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1090</TotalTime>
  <Words>1111</Words>
  <Application>Microsoft Office PowerPoint</Application>
  <PresentationFormat>Širokoúhlá obrazovka</PresentationFormat>
  <Paragraphs>202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Franklin Gothic Medium</vt:lpstr>
      <vt:lpstr>Zdravotnická tématika 16x9</vt:lpstr>
      <vt:lpstr>METABOLISMUS A ZÁKLADNÍ ENEREGTICKÉ SYSTEMY</vt:lpstr>
      <vt:lpstr>OPAKOVÁNÍ SVALY</vt:lpstr>
      <vt:lpstr>OPAKOVÁNÍ SVALY</vt:lpstr>
      <vt:lpstr>ENERGIE</vt:lpstr>
      <vt:lpstr>ENERGGIE PRO BUNĚČNOU AKTIVITU </vt:lpstr>
      <vt:lpstr>ZDROJE ENERGIE </vt:lpstr>
      <vt:lpstr>Prezentace aplikace PowerPoint</vt:lpstr>
      <vt:lpstr>ZDROJE ENERGIE </vt:lpstr>
      <vt:lpstr>Prezentace aplikace PowerPoint</vt:lpstr>
      <vt:lpstr>POTRAVA JAKO ZDROJ ENERGIE</vt:lpstr>
      <vt:lpstr>Prezentace aplikace PowerPoint</vt:lpstr>
      <vt:lpstr>Prezentace aplikace PowerPoint</vt:lpstr>
      <vt:lpstr>BIOLOGICKÉ ENERGETICKÉ SYSTÉMY</vt:lpstr>
      <vt:lpstr>ATP-CP SYSTÉM (fosfagenový systém) </vt:lpstr>
      <vt:lpstr>Prezentace aplikace PowerPoint</vt:lpstr>
      <vt:lpstr>ANAEROBNÍ GLYKOLÝZA</vt:lpstr>
      <vt:lpstr>OXIDATIVNÍ ZPŮSOB (OXIDATIVNÍ FOSFORYLACE) </vt:lpstr>
      <vt:lpstr>Prezentace aplikace PowerPoint</vt:lpstr>
      <vt:lpstr>Prezentace aplikace PowerPoint</vt:lpstr>
      <vt:lpstr>Prezentace aplikace PowerPoint</vt:lpstr>
      <vt:lpstr>ZAPOJENÍ ENERGETICKÝCH SYSTÉMŮ V ČASE </vt:lpstr>
      <vt:lpstr>Prezentace aplikace PowerPoint</vt:lpstr>
      <vt:lpstr>Prezentace aplikace PowerPoint</vt:lpstr>
      <vt:lpstr>AKTIVITA – ENERGETICKÉ SYSTÉMY</vt:lpstr>
      <vt:lpstr>Prezentace aplikace PowerPoint</vt:lpstr>
      <vt:lpstr>Prezentace aplikace PowerPoint</vt:lpstr>
      <vt:lpstr>Prezentace aplikace PowerPoint</vt:lpstr>
      <vt:lpstr>Prezentace aplikace PowerPoint</vt:lpstr>
      <vt:lpstr>AKTIVITA - ENERGETICKÝ PROFIL SPORTOVCE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Katka Strasilova</dc:creator>
  <cp:lastModifiedBy>Vojtěch Grün</cp:lastModifiedBy>
  <cp:revision>13</cp:revision>
  <dcterms:created xsi:type="dcterms:W3CDTF">2021-09-23T19:56:41Z</dcterms:created>
  <dcterms:modified xsi:type="dcterms:W3CDTF">2023-10-12T14:28:15Z</dcterms:modified>
</cp:coreProperties>
</file>