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2" r:id="rId3"/>
    <p:sldId id="293" r:id="rId4"/>
    <p:sldId id="296" r:id="rId5"/>
    <p:sldId id="294" r:id="rId6"/>
    <p:sldId id="297" r:id="rId7"/>
    <p:sldId id="257" r:id="rId8"/>
    <p:sldId id="258" r:id="rId9"/>
    <p:sldId id="259" r:id="rId10"/>
    <p:sldId id="262" r:id="rId11"/>
    <p:sldId id="265" r:id="rId12"/>
    <p:sldId id="301" r:id="rId13"/>
    <p:sldId id="302" r:id="rId14"/>
    <p:sldId id="267" r:id="rId15"/>
    <p:sldId id="299" r:id="rId16"/>
    <p:sldId id="300" r:id="rId17"/>
    <p:sldId id="271" r:id="rId18"/>
    <p:sldId id="270" r:id="rId19"/>
    <p:sldId id="274" r:id="rId20"/>
    <p:sldId id="272" r:id="rId21"/>
    <p:sldId id="269" r:id="rId22"/>
    <p:sldId id="275" r:id="rId23"/>
    <p:sldId id="276" r:id="rId24"/>
    <p:sldId id="277" r:id="rId25"/>
    <p:sldId id="279" r:id="rId26"/>
    <p:sldId id="280" r:id="rId27"/>
    <p:sldId id="281" r:id="rId28"/>
    <p:sldId id="288" r:id="rId29"/>
    <p:sldId id="287" r:id="rId30"/>
    <p:sldId id="278" r:id="rId31"/>
    <p:sldId id="290" r:id="rId32"/>
    <p:sldId id="291" r:id="rId33"/>
    <p:sldId id="289" r:id="rId34"/>
    <p:sldId id="303" r:id="rId35"/>
    <p:sldId id="282" r:id="rId36"/>
    <p:sldId id="283" r:id="rId37"/>
    <p:sldId id="284" r:id="rId38"/>
    <p:sldId id="285" r:id="rId39"/>
    <p:sldId id="304" r:id="rId40"/>
    <p:sldId id="305" r:id="rId41"/>
    <p:sldId id="306" r:id="rId42"/>
    <p:sldId id="308" r:id="rId43"/>
    <p:sldId id="309" r:id="rId44"/>
    <p:sldId id="307" r:id="rId4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>
      <p:cViewPr varScale="1">
        <p:scale>
          <a:sx n="77" d="100"/>
          <a:sy n="77" d="100"/>
        </p:scale>
        <p:origin x="835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5405F-D603-43FA-919A-01F6F3BD17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F178BE-B81D-46BF-8C7F-69CDA6942392}">
      <dgm:prSet phldrT="[Text]"/>
      <dgm:spPr/>
      <dgm:t>
        <a:bodyPr/>
        <a:lstStyle/>
        <a:p>
          <a:r>
            <a:rPr lang="cs-CZ" altLang="en-US" dirty="0"/>
            <a:t>TEPNY = ARTERIE</a:t>
          </a:r>
          <a:endParaRPr lang="cs-CZ" dirty="0"/>
        </a:p>
      </dgm:t>
    </dgm:pt>
    <dgm:pt modelId="{92671AF0-8C96-4653-90CA-938225D92725}" type="parTrans" cxnId="{6632336C-ACDD-4EB7-9AB7-9171D9657551}">
      <dgm:prSet/>
      <dgm:spPr/>
      <dgm:t>
        <a:bodyPr/>
        <a:lstStyle/>
        <a:p>
          <a:endParaRPr lang="cs-CZ"/>
        </a:p>
      </dgm:t>
    </dgm:pt>
    <dgm:pt modelId="{2FC2C9B4-EE86-4E0F-B4DE-50592E7E59BB}" type="sibTrans" cxnId="{6632336C-ACDD-4EB7-9AB7-9171D9657551}">
      <dgm:prSet/>
      <dgm:spPr/>
      <dgm:t>
        <a:bodyPr/>
        <a:lstStyle/>
        <a:p>
          <a:endParaRPr lang="cs-CZ"/>
        </a:p>
      </dgm:t>
    </dgm:pt>
    <dgm:pt modelId="{EABA5A55-BA19-40EE-922E-767F14E9DA0B}">
      <dgm:prSet phldrT="[Text]" custT="1"/>
      <dgm:spPr/>
      <dgm:t>
        <a:bodyPr/>
        <a:lstStyle/>
        <a:p>
          <a:r>
            <a:rPr lang="cs-CZ" altLang="en-US" sz="1600" dirty="0"/>
            <a:t>dávají krevnímu oběhu pružnost (15-5mm)</a:t>
          </a:r>
          <a:endParaRPr lang="cs-CZ" sz="1600" dirty="0"/>
        </a:p>
      </dgm:t>
    </dgm:pt>
    <dgm:pt modelId="{6CA7B8B3-7F63-4B8C-AB02-EE196E7DEAAB}" type="parTrans" cxnId="{40ABB9BB-7574-4089-9AFB-0A1FD00D2C3B}">
      <dgm:prSet/>
      <dgm:spPr/>
      <dgm:t>
        <a:bodyPr/>
        <a:lstStyle/>
        <a:p>
          <a:endParaRPr lang="cs-CZ"/>
        </a:p>
      </dgm:t>
    </dgm:pt>
    <dgm:pt modelId="{1E9FBE21-7F15-435B-9E4B-FA018509A8B6}" type="sibTrans" cxnId="{40ABB9BB-7574-4089-9AFB-0A1FD00D2C3B}">
      <dgm:prSet/>
      <dgm:spPr/>
      <dgm:t>
        <a:bodyPr/>
        <a:lstStyle/>
        <a:p>
          <a:endParaRPr lang="cs-CZ"/>
        </a:p>
      </dgm:t>
    </dgm:pt>
    <dgm:pt modelId="{5CAD86E3-8279-4086-A219-13D0B8B82B08}">
      <dgm:prSet phldrT="[Text]"/>
      <dgm:spPr/>
      <dgm:t>
        <a:bodyPr/>
        <a:lstStyle/>
        <a:p>
          <a:r>
            <a:rPr lang="cs-CZ" altLang="en-US" dirty="0"/>
            <a:t>TEPÉNKY = ARTERIOLY</a:t>
          </a:r>
          <a:endParaRPr lang="cs-CZ" dirty="0"/>
        </a:p>
      </dgm:t>
    </dgm:pt>
    <dgm:pt modelId="{3D889303-F6C6-49B7-B834-738C0EABD0D4}" type="parTrans" cxnId="{003A33E4-C745-42CD-A0AF-B7F374783294}">
      <dgm:prSet/>
      <dgm:spPr/>
      <dgm:t>
        <a:bodyPr/>
        <a:lstStyle/>
        <a:p>
          <a:endParaRPr lang="cs-CZ"/>
        </a:p>
      </dgm:t>
    </dgm:pt>
    <dgm:pt modelId="{858B61E6-DDA0-49B4-98D0-89E028521689}" type="sibTrans" cxnId="{003A33E4-C745-42CD-A0AF-B7F374783294}">
      <dgm:prSet/>
      <dgm:spPr/>
      <dgm:t>
        <a:bodyPr/>
        <a:lstStyle/>
        <a:p>
          <a:endParaRPr lang="cs-CZ"/>
        </a:p>
      </dgm:t>
    </dgm:pt>
    <dgm:pt modelId="{29C0A87A-6236-414D-9D7B-89E312A5963D}">
      <dgm:prSet phldrT="[Text]"/>
      <dgm:spPr/>
      <dgm:t>
        <a:bodyPr/>
        <a:lstStyle/>
        <a:p>
          <a:r>
            <a:rPr lang="cs-CZ" altLang="en-US" dirty="0"/>
            <a:t>ŽÍLY = VENY </a:t>
          </a:r>
          <a:endParaRPr lang="cs-CZ" dirty="0"/>
        </a:p>
      </dgm:t>
    </dgm:pt>
    <dgm:pt modelId="{5C8919C1-7F5D-4440-8334-B48D760D54AF}" type="parTrans" cxnId="{0BBE35D6-3866-47C3-97D1-E282A7FBFCC3}">
      <dgm:prSet/>
      <dgm:spPr/>
      <dgm:t>
        <a:bodyPr/>
        <a:lstStyle/>
        <a:p>
          <a:endParaRPr lang="cs-CZ"/>
        </a:p>
      </dgm:t>
    </dgm:pt>
    <dgm:pt modelId="{268D8D43-8173-4463-966D-C340863B1D04}" type="sibTrans" cxnId="{0BBE35D6-3866-47C3-97D1-E282A7FBFCC3}">
      <dgm:prSet/>
      <dgm:spPr/>
      <dgm:t>
        <a:bodyPr/>
        <a:lstStyle/>
        <a:p>
          <a:endParaRPr lang="cs-CZ"/>
        </a:p>
      </dgm:t>
    </dgm:pt>
    <dgm:pt modelId="{8981739A-F49B-4F81-B7ED-D665AFCEF757}">
      <dgm:prSet phldrT="[Text]"/>
      <dgm:spPr/>
      <dgm:t>
        <a:bodyPr/>
        <a:lstStyle/>
        <a:p>
          <a:r>
            <a:rPr lang="cs-CZ" altLang="en-US" dirty="0"/>
            <a:t>navrací krev zpátky do srdce (5-15mm)</a:t>
          </a:r>
          <a:endParaRPr lang="cs-CZ" dirty="0"/>
        </a:p>
      </dgm:t>
    </dgm:pt>
    <dgm:pt modelId="{EED4EF3C-350C-492E-96BB-FBA61034F3D9}" type="parTrans" cxnId="{00DBE232-4C6A-4F35-B88D-E1D82BB61DAB}">
      <dgm:prSet/>
      <dgm:spPr/>
      <dgm:t>
        <a:bodyPr/>
        <a:lstStyle/>
        <a:p>
          <a:endParaRPr lang="cs-CZ"/>
        </a:p>
      </dgm:t>
    </dgm:pt>
    <dgm:pt modelId="{97E22039-E70C-4341-8DC3-599059823A06}" type="sibTrans" cxnId="{00DBE232-4C6A-4F35-B88D-E1D82BB61DAB}">
      <dgm:prSet/>
      <dgm:spPr/>
      <dgm:t>
        <a:bodyPr/>
        <a:lstStyle/>
        <a:p>
          <a:endParaRPr lang="cs-CZ"/>
        </a:p>
      </dgm:t>
    </dgm:pt>
    <dgm:pt modelId="{D5F2552C-1962-4BD6-BD30-B1D37764BB33}">
      <dgm:prSet phldrT="[Text]"/>
      <dgm:spPr/>
      <dgm:t>
        <a:bodyPr/>
        <a:lstStyle/>
        <a:p>
          <a:r>
            <a:rPr lang="cs-CZ" altLang="en-US" dirty="0"/>
            <a:t>ŽILKY = VENULY</a:t>
          </a:r>
          <a:endParaRPr lang="cs-CZ" dirty="0"/>
        </a:p>
      </dgm:t>
    </dgm:pt>
    <dgm:pt modelId="{F8EAE279-D640-461E-9EBE-75C0F6F80EB4}" type="parTrans" cxnId="{85F50F03-24F1-46BE-A18F-3122009500D0}">
      <dgm:prSet/>
      <dgm:spPr/>
      <dgm:t>
        <a:bodyPr/>
        <a:lstStyle/>
        <a:p>
          <a:endParaRPr lang="cs-CZ"/>
        </a:p>
      </dgm:t>
    </dgm:pt>
    <dgm:pt modelId="{F31348C8-D01B-4CE7-89C9-4D57BD1CF851}" type="sibTrans" cxnId="{85F50F03-24F1-46BE-A18F-3122009500D0}">
      <dgm:prSet/>
      <dgm:spPr/>
      <dgm:t>
        <a:bodyPr/>
        <a:lstStyle/>
        <a:p>
          <a:endParaRPr lang="cs-CZ"/>
        </a:p>
      </dgm:t>
    </dgm:pt>
    <dgm:pt modelId="{1F0385FE-BD9C-4D6A-9FC9-AE8129535A2C}">
      <dgm:prSet phldrT="[Text]"/>
      <dgm:spPr/>
      <dgm:t>
        <a:bodyPr/>
        <a:lstStyle/>
        <a:p>
          <a:r>
            <a:rPr lang="cs-CZ" altLang="en-US" dirty="0"/>
            <a:t>dávají krevnímu oběhu odpor (0,3mm)</a:t>
          </a:r>
          <a:endParaRPr lang="cs-CZ" dirty="0"/>
        </a:p>
      </dgm:t>
    </dgm:pt>
    <dgm:pt modelId="{1706D7CC-4F7B-4726-AFF8-5A6D9D5213E0}" type="parTrans" cxnId="{90C4C7AB-AB8F-4BFF-A5B4-9AE4DF37BEBC}">
      <dgm:prSet/>
      <dgm:spPr/>
      <dgm:t>
        <a:bodyPr/>
        <a:lstStyle/>
        <a:p>
          <a:endParaRPr lang="cs-CZ"/>
        </a:p>
      </dgm:t>
    </dgm:pt>
    <dgm:pt modelId="{98BA6E39-CA76-4719-B322-E963F98F0CE0}" type="sibTrans" cxnId="{90C4C7AB-AB8F-4BFF-A5B4-9AE4DF37BEBC}">
      <dgm:prSet/>
      <dgm:spPr/>
      <dgm:t>
        <a:bodyPr/>
        <a:lstStyle/>
        <a:p>
          <a:endParaRPr lang="cs-CZ"/>
        </a:p>
      </dgm:t>
    </dgm:pt>
    <dgm:pt modelId="{D91087B7-8ED8-4483-B9E6-9831EB27A47F}">
      <dgm:prSet phldrT="[Text]"/>
      <dgm:spPr/>
      <dgm:t>
        <a:bodyPr/>
        <a:lstStyle/>
        <a:p>
          <a:r>
            <a:rPr lang="cs-CZ" altLang="en-US" dirty="0"/>
            <a:t>dochází zde k výměně O</a:t>
          </a:r>
          <a:r>
            <a:rPr lang="cs-CZ" altLang="en-US" baseline="-25000" dirty="0"/>
            <a:t>2</a:t>
          </a:r>
          <a:r>
            <a:rPr lang="cs-CZ" altLang="en-US" dirty="0"/>
            <a:t> a CO</a:t>
          </a:r>
          <a:r>
            <a:rPr lang="cs-CZ" altLang="en-US" baseline="-25000" dirty="0"/>
            <a:t>2</a:t>
          </a:r>
          <a:endParaRPr lang="cs-CZ" dirty="0"/>
        </a:p>
      </dgm:t>
    </dgm:pt>
    <dgm:pt modelId="{428327E0-E0C5-4AA9-895A-A79DDA7938EB}" type="parTrans" cxnId="{22CFECF3-9E5A-4A27-B3CA-F36A87617380}">
      <dgm:prSet/>
      <dgm:spPr/>
      <dgm:t>
        <a:bodyPr/>
        <a:lstStyle/>
        <a:p>
          <a:endParaRPr lang="cs-CZ"/>
        </a:p>
      </dgm:t>
    </dgm:pt>
    <dgm:pt modelId="{3003D398-EE4E-4F11-A636-4DF61B908FF9}" type="sibTrans" cxnId="{22CFECF3-9E5A-4A27-B3CA-F36A87617380}">
      <dgm:prSet/>
      <dgm:spPr/>
      <dgm:t>
        <a:bodyPr/>
        <a:lstStyle/>
        <a:p>
          <a:endParaRPr lang="cs-CZ"/>
        </a:p>
      </dgm:t>
    </dgm:pt>
    <dgm:pt modelId="{F4B5CC7D-87F5-4C72-BFC6-E36BD7E0A39D}">
      <dgm:prSet phldrT="[Text]"/>
      <dgm:spPr/>
      <dgm:t>
        <a:bodyPr/>
        <a:lstStyle/>
        <a:p>
          <a:r>
            <a:rPr lang="cs-CZ" altLang="en-US" dirty="0"/>
            <a:t>VLÁSEČNICE = KAPILÁRY</a:t>
          </a:r>
          <a:endParaRPr lang="cs-CZ" dirty="0"/>
        </a:p>
      </dgm:t>
    </dgm:pt>
    <dgm:pt modelId="{C60C0C54-86B9-4BC4-8A94-7948F22898A9}" type="parTrans" cxnId="{440212BC-3B1D-41DE-9DD8-BFA2031C6B38}">
      <dgm:prSet/>
      <dgm:spPr/>
      <dgm:t>
        <a:bodyPr/>
        <a:lstStyle/>
        <a:p>
          <a:endParaRPr lang="cs-CZ"/>
        </a:p>
      </dgm:t>
    </dgm:pt>
    <dgm:pt modelId="{94F7DC36-E2A7-4C8E-9920-6D269359380E}" type="sibTrans" cxnId="{440212BC-3B1D-41DE-9DD8-BFA2031C6B38}">
      <dgm:prSet/>
      <dgm:spPr/>
      <dgm:t>
        <a:bodyPr/>
        <a:lstStyle/>
        <a:p>
          <a:endParaRPr lang="cs-CZ"/>
        </a:p>
      </dgm:t>
    </dgm:pt>
    <dgm:pt modelId="{B5C40AE8-F731-44E9-8840-C92786E999EA}">
      <dgm:prSet/>
      <dgm:spPr/>
      <dgm:t>
        <a:bodyPr/>
        <a:lstStyle/>
        <a:p>
          <a:r>
            <a:rPr lang="cs-CZ" altLang="en-US" dirty="0"/>
            <a:t>pomáhají regulovat tělesnou teplotu</a:t>
          </a:r>
        </a:p>
      </dgm:t>
    </dgm:pt>
    <dgm:pt modelId="{4EA5C21F-C6B0-4F81-81CA-48A53978829C}" type="parTrans" cxnId="{462A2F00-A018-4332-B9DD-CECD7360B198}">
      <dgm:prSet/>
      <dgm:spPr/>
      <dgm:t>
        <a:bodyPr/>
        <a:lstStyle/>
        <a:p>
          <a:endParaRPr lang="cs-CZ"/>
        </a:p>
      </dgm:t>
    </dgm:pt>
    <dgm:pt modelId="{87EE16F4-A45E-460E-8D00-2A6090430C7A}" type="sibTrans" cxnId="{462A2F00-A018-4332-B9DD-CECD7360B198}">
      <dgm:prSet/>
      <dgm:spPr/>
      <dgm:t>
        <a:bodyPr/>
        <a:lstStyle/>
        <a:p>
          <a:endParaRPr lang="cs-CZ"/>
        </a:p>
      </dgm:t>
    </dgm:pt>
    <dgm:pt modelId="{2A51AC7D-8255-47DF-82FD-1997A1924B7A}">
      <dgm:prSet phldrT="[Text]" custT="1"/>
      <dgm:spPr/>
      <dgm:t>
        <a:bodyPr/>
        <a:lstStyle/>
        <a:p>
          <a:r>
            <a:rPr lang="cs-CZ" sz="1600" dirty="0"/>
            <a:t>SRDEČNICE (30mm)</a:t>
          </a:r>
        </a:p>
      </dgm:t>
    </dgm:pt>
    <dgm:pt modelId="{8D9CCBD0-722C-47D1-A208-413C9805DCF5}" type="parTrans" cxnId="{8E14886D-B0DE-42F5-AB89-AA37F4572F21}">
      <dgm:prSet/>
      <dgm:spPr/>
      <dgm:t>
        <a:bodyPr/>
        <a:lstStyle/>
        <a:p>
          <a:endParaRPr lang="cs-CZ"/>
        </a:p>
      </dgm:t>
    </dgm:pt>
    <dgm:pt modelId="{CFEF70D9-2900-4082-8A12-00219E4BA2DC}" type="sibTrans" cxnId="{8E14886D-B0DE-42F5-AB89-AA37F4572F21}">
      <dgm:prSet/>
      <dgm:spPr/>
      <dgm:t>
        <a:bodyPr/>
        <a:lstStyle/>
        <a:p>
          <a:endParaRPr lang="cs-CZ"/>
        </a:p>
      </dgm:t>
    </dgm:pt>
    <dgm:pt modelId="{BA92C2B0-6BC5-40A7-8716-F44A0E2D75EB}">
      <dgm:prSet phldrT="[Text]"/>
      <dgm:spPr/>
      <dgm:t>
        <a:bodyPr/>
        <a:lstStyle/>
        <a:p>
          <a:r>
            <a:rPr lang="cs-CZ" dirty="0"/>
            <a:t>Přítomnost chlopní (brání zpětnému toku krve, zejména DK)</a:t>
          </a:r>
        </a:p>
      </dgm:t>
    </dgm:pt>
    <dgm:pt modelId="{66421B48-0A71-4287-B2EF-DB6F8405337C}" type="parTrans" cxnId="{07B9CA1C-DB42-40DA-85F4-B1FEE1EEFC73}">
      <dgm:prSet/>
      <dgm:spPr/>
      <dgm:t>
        <a:bodyPr/>
        <a:lstStyle/>
        <a:p>
          <a:endParaRPr lang="cs-CZ"/>
        </a:p>
      </dgm:t>
    </dgm:pt>
    <dgm:pt modelId="{2987ADAA-2F61-4E1C-8229-68F581B3BF36}" type="sibTrans" cxnId="{07B9CA1C-DB42-40DA-85F4-B1FEE1EEFC73}">
      <dgm:prSet/>
      <dgm:spPr/>
      <dgm:t>
        <a:bodyPr/>
        <a:lstStyle/>
        <a:p>
          <a:endParaRPr lang="cs-CZ"/>
        </a:p>
      </dgm:t>
    </dgm:pt>
    <dgm:pt modelId="{CA9C000C-FBB3-49CB-BE97-0AF533EBE449}" type="pres">
      <dgm:prSet presAssocID="{6EC5405F-D603-43FA-919A-01F6F3BD17E1}" presName="linear" presStyleCnt="0">
        <dgm:presLayoutVars>
          <dgm:animLvl val="lvl"/>
          <dgm:resizeHandles val="exact"/>
        </dgm:presLayoutVars>
      </dgm:prSet>
      <dgm:spPr/>
    </dgm:pt>
    <dgm:pt modelId="{BF8326E4-37FF-4CAE-9F83-DCF40C5041D7}" type="pres">
      <dgm:prSet presAssocID="{E5F178BE-B81D-46BF-8C7F-69CDA69423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B9693A-1691-4F6B-96F3-7AE2071B2C90}" type="pres">
      <dgm:prSet presAssocID="{E5F178BE-B81D-46BF-8C7F-69CDA6942392}" presName="childText" presStyleLbl="revTx" presStyleIdx="0" presStyleCnt="4">
        <dgm:presLayoutVars>
          <dgm:bulletEnabled val="1"/>
        </dgm:presLayoutVars>
      </dgm:prSet>
      <dgm:spPr/>
    </dgm:pt>
    <dgm:pt modelId="{3E38F52A-832D-4EB0-ADC5-CC30DFD3DC82}" type="pres">
      <dgm:prSet presAssocID="{5CAD86E3-8279-4086-A219-13D0B8B82B08}" presName="parentText" presStyleLbl="node1" presStyleIdx="1" presStyleCnt="5" custLinFactNeighborX="-704" custLinFactNeighborY="-6012">
        <dgm:presLayoutVars>
          <dgm:chMax val="0"/>
          <dgm:bulletEnabled val="1"/>
        </dgm:presLayoutVars>
      </dgm:prSet>
      <dgm:spPr/>
    </dgm:pt>
    <dgm:pt modelId="{F1081D3F-23B7-412D-8BAD-F75547FDF03D}" type="pres">
      <dgm:prSet presAssocID="{5CAD86E3-8279-4086-A219-13D0B8B82B08}" presName="childText" presStyleLbl="revTx" presStyleIdx="1" presStyleCnt="4">
        <dgm:presLayoutVars>
          <dgm:bulletEnabled val="1"/>
        </dgm:presLayoutVars>
      </dgm:prSet>
      <dgm:spPr/>
    </dgm:pt>
    <dgm:pt modelId="{67204AD2-3487-42AC-9345-B7DF84DC2043}" type="pres">
      <dgm:prSet presAssocID="{F4B5CC7D-87F5-4C72-BFC6-E36BD7E0A3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F75CD0-C209-4F64-8A2E-CD0A7A5A480A}" type="pres">
      <dgm:prSet presAssocID="{F4B5CC7D-87F5-4C72-BFC6-E36BD7E0A39D}" presName="childText" presStyleLbl="revTx" presStyleIdx="2" presStyleCnt="4">
        <dgm:presLayoutVars>
          <dgm:bulletEnabled val="1"/>
        </dgm:presLayoutVars>
      </dgm:prSet>
      <dgm:spPr/>
    </dgm:pt>
    <dgm:pt modelId="{E26B49D1-8648-463D-816E-7A2A7F0034F1}" type="pres">
      <dgm:prSet presAssocID="{D5F2552C-1962-4BD6-BD30-B1D37764BB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87E01F-29AD-4D7C-80F1-F7B622230206}" type="pres">
      <dgm:prSet presAssocID="{F31348C8-D01B-4CE7-89C9-4D57BD1CF851}" presName="spacer" presStyleCnt="0"/>
      <dgm:spPr/>
    </dgm:pt>
    <dgm:pt modelId="{E85FA792-5CB7-4536-A326-6F040AE1A284}" type="pres">
      <dgm:prSet presAssocID="{29C0A87A-6236-414D-9D7B-89E312A5963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8AE233B-3042-445B-9468-2B39CBE63176}" type="pres">
      <dgm:prSet presAssocID="{29C0A87A-6236-414D-9D7B-89E312A5963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62A2F00-A018-4332-B9DD-CECD7360B198}" srcId="{F4B5CC7D-87F5-4C72-BFC6-E36BD7E0A39D}" destId="{B5C40AE8-F731-44E9-8840-C92786E999EA}" srcOrd="1" destOrd="0" parTransId="{4EA5C21F-C6B0-4F81-81CA-48A53978829C}" sibTransId="{87EE16F4-A45E-460E-8D00-2A6090430C7A}"/>
    <dgm:cxn modelId="{1517EB00-648D-449C-8219-85A39BBCAD38}" type="presOf" srcId="{BA92C2B0-6BC5-40A7-8716-F44A0E2D75EB}" destId="{08AE233B-3042-445B-9468-2B39CBE63176}" srcOrd="0" destOrd="1" presId="urn:microsoft.com/office/officeart/2005/8/layout/vList2"/>
    <dgm:cxn modelId="{85F50F03-24F1-46BE-A18F-3122009500D0}" srcId="{6EC5405F-D603-43FA-919A-01F6F3BD17E1}" destId="{D5F2552C-1962-4BD6-BD30-B1D37764BB33}" srcOrd="3" destOrd="0" parTransId="{F8EAE279-D640-461E-9EBE-75C0F6F80EB4}" sibTransId="{F31348C8-D01B-4CE7-89C9-4D57BD1CF851}"/>
    <dgm:cxn modelId="{15898B13-B1B5-4BF7-AAA4-8884C38E4BA1}" type="presOf" srcId="{D91087B7-8ED8-4483-B9E6-9831EB27A47F}" destId="{2DF75CD0-C209-4F64-8A2E-CD0A7A5A480A}" srcOrd="0" destOrd="0" presId="urn:microsoft.com/office/officeart/2005/8/layout/vList2"/>
    <dgm:cxn modelId="{07B9CA1C-DB42-40DA-85F4-B1FEE1EEFC73}" srcId="{29C0A87A-6236-414D-9D7B-89E312A5963D}" destId="{BA92C2B0-6BC5-40A7-8716-F44A0E2D75EB}" srcOrd="1" destOrd="0" parTransId="{66421B48-0A71-4287-B2EF-DB6F8405337C}" sibTransId="{2987ADAA-2F61-4E1C-8229-68F581B3BF36}"/>
    <dgm:cxn modelId="{00DBE232-4C6A-4F35-B88D-E1D82BB61DAB}" srcId="{29C0A87A-6236-414D-9D7B-89E312A5963D}" destId="{8981739A-F49B-4F81-B7ED-D665AFCEF757}" srcOrd="0" destOrd="0" parTransId="{EED4EF3C-350C-492E-96BB-FBA61034F3D9}" sibTransId="{97E22039-E70C-4341-8DC3-599059823A06}"/>
    <dgm:cxn modelId="{C39AB53D-6DDE-4F63-8837-A0B6E18D9B6A}" type="presOf" srcId="{EABA5A55-BA19-40EE-922E-767F14E9DA0B}" destId="{D4B9693A-1691-4F6B-96F3-7AE2071B2C90}" srcOrd="0" destOrd="0" presId="urn:microsoft.com/office/officeart/2005/8/layout/vList2"/>
    <dgm:cxn modelId="{5006A65B-8A2C-4270-A3B1-417807E99259}" type="presOf" srcId="{D5F2552C-1962-4BD6-BD30-B1D37764BB33}" destId="{E26B49D1-8648-463D-816E-7A2A7F0034F1}" srcOrd="0" destOrd="0" presId="urn:microsoft.com/office/officeart/2005/8/layout/vList2"/>
    <dgm:cxn modelId="{BBD84962-9430-4BF2-9579-43CB18444BBC}" type="presOf" srcId="{1F0385FE-BD9C-4D6A-9FC9-AE8129535A2C}" destId="{F1081D3F-23B7-412D-8BAD-F75547FDF03D}" srcOrd="0" destOrd="0" presId="urn:microsoft.com/office/officeart/2005/8/layout/vList2"/>
    <dgm:cxn modelId="{F9238A62-D370-4B70-B4E2-7A8546E37203}" type="presOf" srcId="{29C0A87A-6236-414D-9D7B-89E312A5963D}" destId="{E85FA792-5CB7-4536-A326-6F040AE1A284}" srcOrd="0" destOrd="0" presId="urn:microsoft.com/office/officeart/2005/8/layout/vList2"/>
    <dgm:cxn modelId="{01603D48-B55A-4B22-B789-214445BA1D9A}" type="presOf" srcId="{6EC5405F-D603-43FA-919A-01F6F3BD17E1}" destId="{CA9C000C-FBB3-49CB-BE97-0AF533EBE449}" srcOrd="0" destOrd="0" presId="urn:microsoft.com/office/officeart/2005/8/layout/vList2"/>
    <dgm:cxn modelId="{6632336C-ACDD-4EB7-9AB7-9171D9657551}" srcId="{6EC5405F-D603-43FA-919A-01F6F3BD17E1}" destId="{E5F178BE-B81D-46BF-8C7F-69CDA6942392}" srcOrd="0" destOrd="0" parTransId="{92671AF0-8C96-4653-90CA-938225D92725}" sibTransId="{2FC2C9B4-EE86-4E0F-B4DE-50592E7E59BB}"/>
    <dgm:cxn modelId="{8E14886D-B0DE-42F5-AB89-AA37F4572F21}" srcId="{E5F178BE-B81D-46BF-8C7F-69CDA6942392}" destId="{2A51AC7D-8255-47DF-82FD-1997A1924B7A}" srcOrd="1" destOrd="0" parTransId="{8D9CCBD0-722C-47D1-A208-413C9805DCF5}" sibTransId="{CFEF70D9-2900-4082-8A12-00219E4BA2DC}"/>
    <dgm:cxn modelId="{6FB8F258-B168-4C3A-BFC0-B9208F57D2B9}" type="presOf" srcId="{5CAD86E3-8279-4086-A219-13D0B8B82B08}" destId="{3E38F52A-832D-4EB0-ADC5-CC30DFD3DC82}" srcOrd="0" destOrd="0" presId="urn:microsoft.com/office/officeart/2005/8/layout/vList2"/>
    <dgm:cxn modelId="{90C4C7AB-AB8F-4BFF-A5B4-9AE4DF37BEBC}" srcId="{5CAD86E3-8279-4086-A219-13D0B8B82B08}" destId="{1F0385FE-BD9C-4D6A-9FC9-AE8129535A2C}" srcOrd="0" destOrd="0" parTransId="{1706D7CC-4F7B-4726-AFF8-5A6D9D5213E0}" sibTransId="{98BA6E39-CA76-4719-B322-E963F98F0CE0}"/>
    <dgm:cxn modelId="{40ABB9BB-7574-4089-9AFB-0A1FD00D2C3B}" srcId="{E5F178BE-B81D-46BF-8C7F-69CDA6942392}" destId="{EABA5A55-BA19-40EE-922E-767F14E9DA0B}" srcOrd="0" destOrd="0" parTransId="{6CA7B8B3-7F63-4B8C-AB02-EE196E7DEAAB}" sibTransId="{1E9FBE21-7F15-435B-9E4B-FA018509A8B6}"/>
    <dgm:cxn modelId="{440212BC-3B1D-41DE-9DD8-BFA2031C6B38}" srcId="{6EC5405F-D603-43FA-919A-01F6F3BD17E1}" destId="{F4B5CC7D-87F5-4C72-BFC6-E36BD7E0A39D}" srcOrd="2" destOrd="0" parTransId="{C60C0C54-86B9-4BC4-8A94-7948F22898A9}" sibTransId="{94F7DC36-E2A7-4C8E-9920-6D269359380E}"/>
    <dgm:cxn modelId="{23668EC9-E262-450E-855A-9836CCA5E907}" type="presOf" srcId="{2A51AC7D-8255-47DF-82FD-1997A1924B7A}" destId="{D4B9693A-1691-4F6B-96F3-7AE2071B2C90}" srcOrd="0" destOrd="1" presId="urn:microsoft.com/office/officeart/2005/8/layout/vList2"/>
    <dgm:cxn modelId="{C5A7C3D2-A538-4511-8DE8-7BC060599652}" type="presOf" srcId="{E5F178BE-B81D-46BF-8C7F-69CDA6942392}" destId="{BF8326E4-37FF-4CAE-9F83-DCF40C5041D7}" srcOrd="0" destOrd="0" presId="urn:microsoft.com/office/officeart/2005/8/layout/vList2"/>
    <dgm:cxn modelId="{CB3AFDD2-9489-44B9-9BF6-F5298963F545}" type="presOf" srcId="{8981739A-F49B-4F81-B7ED-D665AFCEF757}" destId="{08AE233B-3042-445B-9468-2B39CBE63176}" srcOrd="0" destOrd="0" presId="urn:microsoft.com/office/officeart/2005/8/layout/vList2"/>
    <dgm:cxn modelId="{0BBE35D6-3866-47C3-97D1-E282A7FBFCC3}" srcId="{6EC5405F-D603-43FA-919A-01F6F3BD17E1}" destId="{29C0A87A-6236-414D-9D7B-89E312A5963D}" srcOrd="4" destOrd="0" parTransId="{5C8919C1-7F5D-4440-8334-B48D760D54AF}" sibTransId="{268D8D43-8173-4463-966D-C340863B1D04}"/>
    <dgm:cxn modelId="{003A33E4-C745-42CD-A0AF-B7F374783294}" srcId="{6EC5405F-D603-43FA-919A-01F6F3BD17E1}" destId="{5CAD86E3-8279-4086-A219-13D0B8B82B08}" srcOrd="1" destOrd="0" parTransId="{3D889303-F6C6-49B7-B834-738C0EABD0D4}" sibTransId="{858B61E6-DDA0-49B4-98D0-89E028521689}"/>
    <dgm:cxn modelId="{B6A009E6-F294-4889-9FBA-BDC3FBCC3AFE}" type="presOf" srcId="{F4B5CC7D-87F5-4C72-BFC6-E36BD7E0A39D}" destId="{67204AD2-3487-42AC-9345-B7DF84DC2043}" srcOrd="0" destOrd="0" presId="urn:microsoft.com/office/officeart/2005/8/layout/vList2"/>
    <dgm:cxn modelId="{6E9679EF-FE7D-4F18-B853-55BCD54F14D5}" type="presOf" srcId="{B5C40AE8-F731-44E9-8840-C92786E999EA}" destId="{2DF75CD0-C209-4F64-8A2E-CD0A7A5A480A}" srcOrd="0" destOrd="1" presId="urn:microsoft.com/office/officeart/2005/8/layout/vList2"/>
    <dgm:cxn modelId="{22CFECF3-9E5A-4A27-B3CA-F36A87617380}" srcId="{F4B5CC7D-87F5-4C72-BFC6-E36BD7E0A39D}" destId="{D91087B7-8ED8-4483-B9E6-9831EB27A47F}" srcOrd="0" destOrd="0" parTransId="{428327E0-E0C5-4AA9-895A-A79DDA7938EB}" sibTransId="{3003D398-EE4E-4F11-A636-4DF61B908FF9}"/>
    <dgm:cxn modelId="{84B35040-CA0C-4B3A-9F9D-D2AD87E1D288}" type="presParOf" srcId="{CA9C000C-FBB3-49CB-BE97-0AF533EBE449}" destId="{BF8326E4-37FF-4CAE-9F83-DCF40C5041D7}" srcOrd="0" destOrd="0" presId="urn:microsoft.com/office/officeart/2005/8/layout/vList2"/>
    <dgm:cxn modelId="{CCFAC1E1-7C4F-4560-8BB3-CFB4FF9AD476}" type="presParOf" srcId="{CA9C000C-FBB3-49CB-BE97-0AF533EBE449}" destId="{D4B9693A-1691-4F6B-96F3-7AE2071B2C90}" srcOrd="1" destOrd="0" presId="urn:microsoft.com/office/officeart/2005/8/layout/vList2"/>
    <dgm:cxn modelId="{2B338071-980F-4BDD-8360-0CD31CE324A8}" type="presParOf" srcId="{CA9C000C-FBB3-49CB-BE97-0AF533EBE449}" destId="{3E38F52A-832D-4EB0-ADC5-CC30DFD3DC82}" srcOrd="2" destOrd="0" presId="urn:microsoft.com/office/officeart/2005/8/layout/vList2"/>
    <dgm:cxn modelId="{441CD3CA-3398-430E-B85B-8213A27DBEC6}" type="presParOf" srcId="{CA9C000C-FBB3-49CB-BE97-0AF533EBE449}" destId="{F1081D3F-23B7-412D-8BAD-F75547FDF03D}" srcOrd="3" destOrd="0" presId="urn:microsoft.com/office/officeart/2005/8/layout/vList2"/>
    <dgm:cxn modelId="{1E97FDE4-55D8-46F7-93E2-3E55CD2AE032}" type="presParOf" srcId="{CA9C000C-FBB3-49CB-BE97-0AF533EBE449}" destId="{67204AD2-3487-42AC-9345-B7DF84DC2043}" srcOrd="4" destOrd="0" presId="urn:microsoft.com/office/officeart/2005/8/layout/vList2"/>
    <dgm:cxn modelId="{61AB91BC-DDEF-4C52-83C8-7FABE0CFF456}" type="presParOf" srcId="{CA9C000C-FBB3-49CB-BE97-0AF533EBE449}" destId="{2DF75CD0-C209-4F64-8A2E-CD0A7A5A480A}" srcOrd="5" destOrd="0" presId="urn:microsoft.com/office/officeart/2005/8/layout/vList2"/>
    <dgm:cxn modelId="{D4087A60-3929-4A08-A4AC-6963E00E94A1}" type="presParOf" srcId="{CA9C000C-FBB3-49CB-BE97-0AF533EBE449}" destId="{E26B49D1-8648-463D-816E-7A2A7F0034F1}" srcOrd="6" destOrd="0" presId="urn:microsoft.com/office/officeart/2005/8/layout/vList2"/>
    <dgm:cxn modelId="{38A004F2-E24F-4747-99B3-4AC7AD74DD97}" type="presParOf" srcId="{CA9C000C-FBB3-49CB-BE97-0AF533EBE449}" destId="{3087E01F-29AD-4D7C-80F1-F7B622230206}" srcOrd="7" destOrd="0" presId="urn:microsoft.com/office/officeart/2005/8/layout/vList2"/>
    <dgm:cxn modelId="{44D93C99-EAB4-489C-B73A-0A229BE5D2F8}" type="presParOf" srcId="{CA9C000C-FBB3-49CB-BE97-0AF533EBE449}" destId="{E85FA792-5CB7-4536-A326-6F040AE1A284}" srcOrd="8" destOrd="0" presId="urn:microsoft.com/office/officeart/2005/8/layout/vList2"/>
    <dgm:cxn modelId="{81756950-704F-4692-8D56-3F36E15EBB3E}" type="presParOf" srcId="{CA9C000C-FBB3-49CB-BE97-0AF533EBE449}" destId="{08AE233B-3042-445B-9468-2B39CBE6317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DC04-9FAD-4885-AA8E-F753F725B37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E4C55B0-6AA7-4E55-8F69-4A359D2E3B1A}">
      <dgm:prSet phldrT="[Text]"/>
      <dgm:spPr/>
      <dgm:t>
        <a:bodyPr/>
        <a:lstStyle/>
        <a:p>
          <a:r>
            <a:rPr lang="cs-CZ" dirty="0"/>
            <a:t>HLADKÁ</a:t>
          </a:r>
        </a:p>
      </dgm:t>
    </dgm:pt>
    <dgm:pt modelId="{A53EAE6E-7E14-4B5C-A444-E4EC26F23B9D}" type="parTrans" cxnId="{D7586B4B-6060-44FE-91B3-50FB17234A42}">
      <dgm:prSet/>
      <dgm:spPr/>
      <dgm:t>
        <a:bodyPr/>
        <a:lstStyle/>
        <a:p>
          <a:endParaRPr lang="cs-CZ"/>
        </a:p>
      </dgm:t>
    </dgm:pt>
    <dgm:pt modelId="{F0807469-F318-470F-AFB8-E30E5379BEB9}" type="sibTrans" cxnId="{D7586B4B-6060-44FE-91B3-50FB17234A42}">
      <dgm:prSet/>
      <dgm:spPr/>
      <dgm:t>
        <a:bodyPr/>
        <a:lstStyle/>
        <a:p>
          <a:endParaRPr lang="cs-CZ"/>
        </a:p>
      </dgm:t>
    </dgm:pt>
    <dgm:pt modelId="{027FB8F5-9055-4192-A0C0-EA39B0D28A4B}">
      <dgm:prSet phldrT="[Text]" custT="1"/>
      <dgm:spPr/>
      <dgm:t>
        <a:bodyPr/>
        <a:lstStyle/>
        <a:p>
          <a:r>
            <a:rPr lang="cs-CZ" sz="2000" dirty="0"/>
            <a:t>Není ovládaná vůlí – inervace vegetativními nervy</a:t>
          </a:r>
        </a:p>
      </dgm:t>
    </dgm:pt>
    <dgm:pt modelId="{E2DD7433-5EDA-4AFF-8FEF-057799D297DA}" type="parTrans" cxnId="{526FC5F8-07E0-4655-A17C-C5DC04D0FB85}">
      <dgm:prSet/>
      <dgm:spPr/>
      <dgm:t>
        <a:bodyPr/>
        <a:lstStyle/>
        <a:p>
          <a:endParaRPr lang="cs-CZ"/>
        </a:p>
      </dgm:t>
    </dgm:pt>
    <dgm:pt modelId="{95BFFCA7-9955-4182-867D-1FAD686C09FA}" type="sibTrans" cxnId="{526FC5F8-07E0-4655-A17C-C5DC04D0FB85}">
      <dgm:prSet/>
      <dgm:spPr/>
      <dgm:t>
        <a:bodyPr/>
        <a:lstStyle/>
        <a:p>
          <a:endParaRPr lang="cs-CZ"/>
        </a:p>
      </dgm:t>
    </dgm:pt>
    <dgm:pt modelId="{56530564-8A48-4B41-A69D-4DE08D685511}">
      <dgm:prSet phldrT="[Text]" custT="1"/>
      <dgm:spPr/>
      <dgm:t>
        <a:bodyPr/>
        <a:lstStyle/>
        <a:p>
          <a:r>
            <a:rPr lang="cs-CZ" sz="2000" dirty="0"/>
            <a:t>Žíly, orgány (žaludek, močový měchýř, děloha)</a:t>
          </a:r>
        </a:p>
      </dgm:t>
    </dgm:pt>
    <dgm:pt modelId="{B91388FD-6207-4D5B-BA26-098F522541C3}" type="parTrans" cxnId="{48C9DC98-A406-4AC5-A7D6-DA06F96F290F}">
      <dgm:prSet/>
      <dgm:spPr/>
      <dgm:t>
        <a:bodyPr/>
        <a:lstStyle/>
        <a:p>
          <a:endParaRPr lang="cs-CZ"/>
        </a:p>
      </dgm:t>
    </dgm:pt>
    <dgm:pt modelId="{AD8DDF6E-6B00-4C24-88CB-30FF55EDB432}" type="sibTrans" cxnId="{48C9DC98-A406-4AC5-A7D6-DA06F96F290F}">
      <dgm:prSet/>
      <dgm:spPr/>
      <dgm:t>
        <a:bodyPr/>
        <a:lstStyle/>
        <a:p>
          <a:endParaRPr lang="cs-CZ"/>
        </a:p>
      </dgm:t>
    </dgm:pt>
    <dgm:pt modelId="{557F88CA-020E-4BB1-8DE2-346FD7E0029F}">
      <dgm:prSet phldrT="[Text]"/>
      <dgm:spPr/>
      <dgm:t>
        <a:bodyPr/>
        <a:lstStyle/>
        <a:p>
          <a:r>
            <a:rPr lang="cs-CZ" dirty="0"/>
            <a:t>SRDEČNÍ</a:t>
          </a:r>
        </a:p>
      </dgm:t>
    </dgm:pt>
    <dgm:pt modelId="{E6E302E9-857D-4E6A-AD0F-F322E7337F38}" type="parTrans" cxnId="{2F5A52B0-CA9E-417E-89A0-E93D8A7FA595}">
      <dgm:prSet/>
      <dgm:spPr/>
      <dgm:t>
        <a:bodyPr/>
        <a:lstStyle/>
        <a:p>
          <a:endParaRPr lang="cs-CZ"/>
        </a:p>
      </dgm:t>
    </dgm:pt>
    <dgm:pt modelId="{330F7B06-38FE-461F-B0B1-2B81E63750D5}" type="sibTrans" cxnId="{2F5A52B0-CA9E-417E-89A0-E93D8A7FA595}">
      <dgm:prSet/>
      <dgm:spPr/>
      <dgm:t>
        <a:bodyPr/>
        <a:lstStyle/>
        <a:p>
          <a:endParaRPr lang="cs-CZ"/>
        </a:p>
      </dgm:t>
    </dgm:pt>
    <dgm:pt modelId="{21DD833A-DF9D-403F-A06E-F932A7297A2B}">
      <dgm:prSet phldrT="[Text]" custT="1"/>
      <dgm:spPr/>
      <dgm:t>
        <a:bodyPr/>
        <a:lstStyle/>
        <a:p>
          <a:r>
            <a:rPr lang="cs-CZ" sz="2000" dirty="0"/>
            <a:t>Některé rysy společné příčně pruhované</a:t>
          </a:r>
        </a:p>
      </dgm:t>
    </dgm:pt>
    <dgm:pt modelId="{80A901FD-CDD4-49A1-8DDD-FDF57F01672F}" type="parTrans" cxnId="{414A76FE-8431-420B-84BE-F8FE2B75737A}">
      <dgm:prSet/>
      <dgm:spPr/>
      <dgm:t>
        <a:bodyPr/>
        <a:lstStyle/>
        <a:p>
          <a:endParaRPr lang="cs-CZ"/>
        </a:p>
      </dgm:t>
    </dgm:pt>
    <dgm:pt modelId="{F665A4D8-214D-4EEF-8DA2-CF6E42392AF5}" type="sibTrans" cxnId="{414A76FE-8431-420B-84BE-F8FE2B75737A}">
      <dgm:prSet/>
      <dgm:spPr/>
      <dgm:t>
        <a:bodyPr/>
        <a:lstStyle/>
        <a:p>
          <a:endParaRPr lang="cs-CZ"/>
        </a:p>
      </dgm:t>
    </dgm:pt>
    <dgm:pt modelId="{2D93EDBA-1225-417C-A420-FDB3B4F49B18}">
      <dgm:prSet phldrT="[Text]"/>
      <dgm:spPr/>
      <dgm:t>
        <a:bodyPr/>
        <a:lstStyle/>
        <a:p>
          <a:r>
            <a:rPr lang="cs-CZ" dirty="0"/>
            <a:t>PŘÍČNĚ PRUHOVANÁ</a:t>
          </a:r>
        </a:p>
      </dgm:t>
    </dgm:pt>
    <dgm:pt modelId="{BF2F23D3-598F-42B4-AFC0-4ADB495182E3}" type="parTrans" cxnId="{CB076C9E-7F34-4781-B0B6-1C54EF7CB4E6}">
      <dgm:prSet/>
      <dgm:spPr/>
      <dgm:t>
        <a:bodyPr/>
        <a:lstStyle/>
        <a:p>
          <a:endParaRPr lang="cs-CZ"/>
        </a:p>
      </dgm:t>
    </dgm:pt>
    <dgm:pt modelId="{785816C7-599E-46F1-8937-8EE507F741F1}" type="sibTrans" cxnId="{CB076C9E-7F34-4781-B0B6-1C54EF7CB4E6}">
      <dgm:prSet/>
      <dgm:spPr/>
      <dgm:t>
        <a:bodyPr/>
        <a:lstStyle/>
        <a:p>
          <a:endParaRPr lang="cs-CZ"/>
        </a:p>
      </dgm:t>
    </dgm:pt>
    <dgm:pt modelId="{E5EA5347-DB3D-4AE4-964C-966A23109A2C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– inervace mozkomíšními nervy</a:t>
          </a:r>
        </a:p>
      </dgm:t>
    </dgm:pt>
    <dgm:pt modelId="{0FEFF3E1-7FA1-4FCA-970A-247BCFC3D3CD}" type="parTrans" cxnId="{43CC1BAB-0195-4123-BF11-89622EBC9D1A}">
      <dgm:prSet/>
      <dgm:spPr/>
      <dgm:t>
        <a:bodyPr/>
        <a:lstStyle/>
        <a:p>
          <a:endParaRPr lang="cs-CZ"/>
        </a:p>
      </dgm:t>
    </dgm:pt>
    <dgm:pt modelId="{226CCB84-916D-4816-9D32-D9E6593FD02E}" type="sibTrans" cxnId="{43CC1BAB-0195-4123-BF11-89622EBC9D1A}">
      <dgm:prSet/>
      <dgm:spPr/>
      <dgm:t>
        <a:bodyPr/>
        <a:lstStyle/>
        <a:p>
          <a:endParaRPr lang="cs-CZ"/>
        </a:p>
      </dgm:t>
    </dgm:pt>
    <dgm:pt modelId="{084F4E6A-1EC9-4B8C-A3A1-F49D7C469058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74DF5DCF-F33A-46F0-9E42-2728C5767252}" type="parTrans" cxnId="{DC07DF4C-22E2-4D8F-B1EC-A64FC35A9449}">
      <dgm:prSet/>
      <dgm:spPr/>
      <dgm:t>
        <a:bodyPr/>
        <a:lstStyle/>
        <a:p>
          <a:endParaRPr lang="cs-CZ"/>
        </a:p>
      </dgm:t>
    </dgm:pt>
    <dgm:pt modelId="{F32C9946-CE54-42E4-A283-431ED88D7A93}" type="sibTrans" cxnId="{DC07DF4C-22E2-4D8F-B1EC-A64FC35A9449}">
      <dgm:prSet/>
      <dgm:spPr/>
      <dgm:t>
        <a:bodyPr/>
        <a:lstStyle/>
        <a:p>
          <a:endParaRPr lang="cs-CZ"/>
        </a:p>
      </dgm:t>
    </dgm:pt>
    <dgm:pt modelId="{36A5533E-FEA2-416F-8F96-71AAC828D02F}">
      <dgm:prSet phldrT="[Text]" custT="1"/>
      <dgm:spPr/>
      <dgm:t>
        <a:bodyPr/>
        <a:lstStyle/>
        <a:p>
          <a:r>
            <a:rPr lang="cs-CZ" sz="2000" dirty="0"/>
            <a:t>Není ovládaná vůlí - s</a:t>
          </a:r>
          <a:r>
            <a:rPr lang="cs-CZ" altLang="cs-CZ" sz="2000" dirty="0"/>
            <a:t>ignály pro stahy srdečních buněk vznikají přímo v srdci</a:t>
          </a:r>
          <a:endParaRPr lang="cs-CZ" sz="2000" dirty="0"/>
        </a:p>
      </dgm:t>
    </dgm:pt>
    <dgm:pt modelId="{F429B993-374B-4C5E-8C13-E16D0B322AFD}" type="parTrans" cxnId="{13BBD61E-411A-401C-9EC2-E5DA90BB3028}">
      <dgm:prSet/>
      <dgm:spPr/>
      <dgm:t>
        <a:bodyPr/>
        <a:lstStyle/>
        <a:p>
          <a:endParaRPr lang="cs-CZ"/>
        </a:p>
      </dgm:t>
    </dgm:pt>
    <dgm:pt modelId="{DD4F74FA-A021-4B5C-8E4F-C8F3B0AA116C}" type="sibTrans" cxnId="{13BBD61E-411A-401C-9EC2-E5DA90BB3028}">
      <dgm:prSet/>
      <dgm:spPr/>
      <dgm:t>
        <a:bodyPr/>
        <a:lstStyle/>
        <a:p>
          <a:endParaRPr lang="cs-CZ"/>
        </a:p>
      </dgm:t>
    </dgm:pt>
    <dgm:pt modelId="{6C70A7F5-7AC3-4269-BA54-04C3ED66E44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</dgm:t>
    </dgm:pt>
    <dgm:pt modelId="{2EEB73E4-F050-420E-B96B-636618588844}" type="parTrans" cxnId="{6A3D6A80-0437-4D0E-AA69-F76FCA772B60}">
      <dgm:prSet/>
      <dgm:spPr/>
      <dgm:t>
        <a:bodyPr/>
        <a:lstStyle/>
        <a:p>
          <a:endParaRPr lang="cs-CZ"/>
        </a:p>
      </dgm:t>
    </dgm:pt>
    <dgm:pt modelId="{356CE0F4-93B7-4DBD-86C2-3C1CB31A85B9}" type="sibTrans" cxnId="{6A3D6A80-0437-4D0E-AA69-F76FCA772B60}">
      <dgm:prSet/>
      <dgm:spPr/>
      <dgm:t>
        <a:bodyPr/>
        <a:lstStyle/>
        <a:p>
          <a:endParaRPr lang="cs-CZ"/>
        </a:p>
      </dgm:t>
    </dgm:pt>
    <dgm:pt modelId="{DE2F74EB-3768-455C-B805-35428DD376CF}">
      <dgm:prSet phldrT="[Text]" custT="1"/>
      <dgm:spPr/>
      <dgm:t>
        <a:bodyPr/>
        <a:lstStyle/>
        <a:p>
          <a:r>
            <a:rPr lang="cs-CZ" sz="2000" dirty="0"/>
            <a:t>3%  hmotnosti</a:t>
          </a:r>
        </a:p>
      </dgm:t>
    </dgm:pt>
    <dgm:pt modelId="{1D98A2BF-20B6-4FF8-91DB-192BD139CE9E}" type="parTrans" cxnId="{D6162AD3-F359-4042-9458-BF5C2F426B74}">
      <dgm:prSet/>
      <dgm:spPr/>
      <dgm:t>
        <a:bodyPr/>
        <a:lstStyle/>
        <a:p>
          <a:endParaRPr lang="cs-CZ"/>
        </a:p>
      </dgm:t>
    </dgm:pt>
    <dgm:pt modelId="{8BB7D0B6-C7ED-400F-9E49-520405981BD7}" type="sibTrans" cxnId="{D6162AD3-F359-4042-9458-BF5C2F426B74}">
      <dgm:prSet/>
      <dgm:spPr/>
      <dgm:t>
        <a:bodyPr/>
        <a:lstStyle/>
        <a:p>
          <a:endParaRPr lang="cs-CZ"/>
        </a:p>
      </dgm:t>
    </dgm:pt>
    <dgm:pt modelId="{5D7643E2-CB62-4418-9F27-93D6A107AF27}">
      <dgm:prSet phldrT="[Text]" custT="1"/>
      <dgm:spPr/>
      <dgm:t>
        <a:bodyPr/>
        <a:lstStyle/>
        <a:p>
          <a:r>
            <a:rPr lang="cs-CZ" sz="2000" dirty="0"/>
            <a:t>Buňky jednojaderné</a:t>
          </a:r>
        </a:p>
      </dgm:t>
    </dgm:pt>
    <dgm:pt modelId="{9EEAD9AF-E3D7-474E-9769-3634E719A0CF}" type="parTrans" cxnId="{69862739-10A2-4DCB-89EE-4346F86542BD}">
      <dgm:prSet/>
      <dgm:spPr/>
      <dgm:t>
        <a:bodyPr/>
        <a:lstStyle/>
        <a:p>
          <a:endParaRPr lang="cs-CZ"/>
        </a:p>
      </dgm:t>
    </dgm:pt>
    <dgm:pt modelId="{DE0A3F90-B01E-4C74-859E-968482A85ACD}" type="sibTrans" cxnId="{69862739-10A2-4DCB-89EE-4346F86542BD}">
      <dgm:prSet/>
      <dgm:spPr/>
      <dgm:t>
        <a:bodyPr/>
        <a:lstStyle/>
        <a:p>
          <a:endParaRPr lang="cs-CZ"/>
        </a:p>
      </dgm:t>
    </dgm:pt>
    <dgm:pt modelId="{BC29BCB0-B2FA-40E3-A8CB-D22AC91C1034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mnohojaderné</a:t>
          </a:r>
        </a:p>
      </dgm:t>
    </dgm:pt>
    <dgm:pt modelId="{85F05BB1-F7C5-46E6-8CE9-7DD265E92F32}" type="parTrans" cxnId="{22968756-A259-4A5D-9092-964D60B5AA9E}">
      <dgm:prSet/>
      <dgm:spPr/>
      <dgm:t>
        <a:bodyPr/>
        <a:lstStyle/>
        <a:p>
          <a:endParaRPr lang="cs-CZ"/>
        </a:p>
      </dgm:t>
    </dgm:pt>
    <dgm:pt modelId="{465A22AC-F78A-4105-B6A9-B8B94B6192F2}" type="sibTrans" cxnId="{22968756-A259-4A5D-9092-964D60B5AA9E}">
      <dgm:prSet/>
      <dgm:spPr/>
      <dgm:t>
        <a:bodyPr/>
        <a:lstStyle/>
        <a:p>
          <a:endParaRPr lang="cs-CZ"/>
        </a:p>
      </dgm:t>
    </dgm:pt>
    <dgm:pt modelId="{8EA3A9D1-4908-4B45-9E2F-95A7A2A5617F}">
      <dgm:prSet phldrT="[Text]" custT="1"/>
      <dgm:spPr/>
      <dgm:t>
        <a:bodyPr/>
        <a:lstStyle/>
        <a:p>
          <a:r>
            <a:rPr lang="cs-CZ" sz="2000" dirty="0"/>
            <a:t>Stálá a rytmická aktivita</a:t>
          </a:r>
        </a:p>
      </dgm:t>
    </dgm:pt>
    <dgm:pt modelId="{3E79CD0A-2B91-4A64-9105-AEFA14050CB7}" type="parTrans" cxnId="{69804CD1-0DC9-41B0-B24A-1CEB68C67E23}">
      <dgm:prSet/>
      <dgm:spPr/>
      <dgm:t>
        <a:bodyPr/>
        <a:lstStyle/>
        <a:p>
          <a:endParaRPr lang="cs-CZ"/>
        </a:p>
      </dgm:t>
    </dgm:pt>
    <dgm:pt modelId="{F9022E7C-C6EA-4505-BDBF-A8C3DAE63811}" type="sibTrans" cxnId="{69804CD1-0DC9-41B0-B24A-1CEB68C67E23}">
      <dgm:prSet/>
      <dgm:spPr/>
      <dgm:t>
        <a:bodyPr/>
        <a:lstStyle/>
        <a:p>
          <a:endParaRPr lang="cs-CZ"/>
        </a:p>
      </dgm:t>
    </dgm:pt>
    <dgm:pt modelId="{3F05FFB2-570D-460B-895E-E38FABDD05ED}" type="pres">
      <dgm:prSet presAssocID="{C4E8DC04-9FAD-4885-AA8E-F753F725B379}" presName="Name0" presStyleCnt="0">
        <dgm:presLayoutVars>
          <dgm:dir/>
          <dgm:animLvl val="lvl"/>
          <dgm:resizeHandles val="exact"/>
        </dgm:presLayoutVars>
      </dgm:prSet>
      <dgm:spPr/>
    </dgm:pt>
    <dgm:pt modelId="{B57E9006-1E58-4192-BFAD-D8624261A819}" type="pres">
      <dgm:prSet presAssocID="{0E4C55B0-6AA7-4E55-8F69-4A359D2E3B1A}" presName="composite" presStyleCnt="0"/>
      <dgm:spPr/>
    </dgm:pt>
    <dgm:pt modelId="{C213E19A-4139-4B76-BA5C-0C6F86DC0022}" type="pres">
      <dgm:prSet presAssocID="{0E4C55B0-6AA7-4E55-8F69-4A359D2E3B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BCE921-4D62-445B-900E-BD8ABCF90AEC}" type="pres">
      <dgm:prSet presAssocID="{0E4C55B0-6AA7-4E55-8F69-4A359D2E3B1A}" presName="desTx" presStyleLbl="alignAccFollowNode1" presStyleIdx="0" presStyleCnt="3">
        <dgm:presLayoutVars>
          <dgm:bulletEnabled val="1"/>
        </dgm:presLayoutVars>
      </dgm:prSet>
      <dgm:spPr/>
    </dgm:pt>
    <dgm:pt modelId="{8B65BAE4-3D95-4E1B-8E59-33C851DCF7EB}" type="pres">
      <dgm:prSet presAssocID="{F0807469-F318-470F-AFB8-E30E5379BEB9}" presName="space" presStyleCnt="0"/>
      <dgm:spPr/>
    </dgm:pt>
    <dgm:pt modelId="{3B7F9230-8822-4522-9994-17564257A908}" type="pres">
      <dgm:prSet presAssocID="{557F88CA-020E-4BB1-8DE2-346FD7E0029F}" presName="composite" presStyleCnt="0"/>
      <dgm:spPr/>
    </dgm:pt>
    <dgm:pt modelId="{58940EB4-CDA2-4DBA-8C32-5F5A7E0E1387}" type="pres">
      <dgm:prSet presAssocID="{557F88CA-020E-4BB1-8DE2-346FD7E002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92FC32-8A63-4658-A538-CC60EB010E26}" type="pres">
      <dgm:prSet presAssocID="{557F88CA-020E-4BB1-8DE2-346FD7E0029F}" presName="desTx" presStyleLbl="alignAccFollowNode1" presStyleIdx="1" presStyleCnt="3">
        <dgm:presLayoutVars>
          <dgm:bulletEnabled val="1"/>
        </dgm:presLayoutVars>
      </dgm:prSet>
      <dgm:spPr/>
    </dgm:pt>
    <dgm:pt modelId="{631F4941-50B8-44B5-901B-C0A64A92C351}" type="pres">
      <dgm:prSet presAssocID="{330F7B06-38FE-461F-B0B1-2B81E63750D5}" presName="space" presStyleCnt="0"/>
      <dgm:spPr/>
    </dgm:pt>
    <dgm:pt modelId="{847D11EA-1EA6-4B8E-B985-0E00F89E9DDF}" type="pres">
      <dgm:prSet presAssocID="{2D93EDBA-1225-417C-A420-FDB3B4F49B18}" presName="composite" presStyleCnt="0"/>
      <dgm:spPr/>
    </dgm:pt>
    <dgm:pt modelId="{370EAC66-D157-4293-B22B-903C2DD4DB1A}" type="pres">
      <dgm:prSet presAssocID="{2D93EDBA-1225-417C-A420-FDB3B4F49B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BB18C6E-D70F-4B2D-A340-FF4E7D9787B1}" type="pres">
      <dgm:prSet presAssocID="{2D93EDBA-1225-417C-A420-FDB3B4F49B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F7FF00-0C26-4993-A8DE-68CFB0560B25}" type="presOf" srcId="{557F88CA-020E-4BB1-8DE2-346FD7E0029F}" destId="{58940EB4-CDA2-4DBA-8C32-5F5A7E0E1387}" srcOrd="0" destOrd="0" presId="urn:microsoft.com/office/officeart/2005/8/layout/hList1"/>
    <dgm:cxn modelId="{13BBD61E-411A-401C-9EC2-E5DA90BB3028}" srcId="{557F88CA-020E-4BB1-8DE2-346FD7E0029F}" destId="{36A5533E-FEA2-416F-8F96-71AAC828D02F}" srcOrd="1" destOrd="0" parTransId="{F429B993-374B-4C5E-8C13-E16D0B322AFD}" sibTransId="{DD4F74FA-A021-4B5C-8E4F-C8F3B0AA116C}"/>
    <dgm:cxn modelId="{5E30A728-A536-4E7A-80AD-D5BB9735B755}" type="presOf" srcId="{DE2F74EB-3768-455C-B805-35428DD376CF}" destId="{7FBCE921-4D62-445B-900E-BD8ABCF90AEC}" srcOrd="0" destOrd="3" presId="urn:microsoft.com/office/officeart/2005/8/layout/hList1"/>
    <dgm:cxn modelId="{69862739-10A2-4DCB-89EE-4346F86542BD}" srcId="{0E4C55B0-6AA7-4E55-8F69-4A359D2E3B1A}" destId="{5D7643E2-CB62-4418-9F27-93D6A107AF27}" srcOrd="1" destOrd="0" parTransId="{9EEAD9AF-E3D7-474E-9769-3634E719A0CF}" sibTransId="{DE0A3F90-B01E-4C74-859E-968482A85ACD}"/>
    <dgm:cxn modelId="{F31F335D-EBEE-479D-BCEF-FB852032439A}" type="presOf" srcId="{084F4E6A-1EC9-4B8C-A3A1-F49D7C469058}" destId="{8BB18C6E-D70F-4B2D-A340-FF4E7D9787B1}" srcOrd="0" destOrd="3" presId="urn:microsoft.com/office/officeart/2005/8/layout/hList1"/>
    <dgm:cxn modelId="{F3CA9942-36B3-4ED2-AD3B-8546F626457D}" type="presOf" srcId="{2D93EDBA-1225-417C-A420-FDB3B4F49B18}" destId="{370EAC66-D157-4293-B22B-903C2DD4DB1A}" srcOrd="0" destOrd="0" presId="urn:microsoft.com/office/officeart/2005/8/layout/hList1"/>
    <dgm:cxn modelId="{D58F9F46-5F45-45D3-8E0D-8F9F07AF33DE}" type="presOf" srcId="{36A5533E-FEA2-416F-8F96-71AAC828D02F}" destId="{E992FC32-8A63-4658-A538-CC60EB010E26}" srcOrd="0" destOrd="1" presId="urn:microsoft.com/office/officeart/2005/8/layout/hList1"/>
    <dgm:cxn modelId="{A012EF6A-524E-4CDB-A7D4-19F53FCCA952}" type="presOf" srcId="{6C70A7F5-7AC3-4269-BA54-04C3ED66E442}" destId="{8BB18C6E-D70F-4B2D-A340-FF4E7D9787B1}" srcOrd="0" destOrd="2" presId="urn:microsoft.com/office/officeart/2005/8/layout/hList1"/>
    <dgm:cxn modelId="{D7586B4B-6060-44FE-91B3-50FB17234A42}" srcId="{C4E8DC04-9FAD-4885-AA8E-F753F725B379}" destId="{0E4C55B0-6AA7-4E55-8F69-4A359D2E3B1A}" srcOrd="0" destOrd="0" parTransId="{A53EAE6E-7E14-4B5C-A444-E4EC26F23B9D}" sibTransId="{F0807469-F318-470F-AFB8-E30E5379BEB9}"/>
    <dgm:cxn modelId="{DC07DF4C-22E2-4D8F-B1EC-A64FC35A9449}" srcId="{2D93EDBA-1225-417C-A420-FDB3B4F49B18}" destId="{084F4E6A-1EC9-4B8C-A3A1-F49D7C469058}" srcOrd="3" destOrd="0" parTransId="{74DF5DCF-F33A-46F0-9E42-2728C5767252}" sibTransId="{F32C9946-CE54-42E4-A283-431ED88D7A93}"/>
    <dgm:cxn modelId="{20070450-4C05-4E8D-AA47-14A88715888A}" type="presOf" srcId="{5D7643E2-CB62-4418-9F27-93D6A107AF27}" destId="{7FBCE921-4D62-445B-900E-BD8ABCF90AEC}" srcOrd="0" destOrd="1" presId="urn:microsoft.com/office/officeart/2005/8/layout/hList1"/>
    <dgm:cxn modelId="{22968756-A259-4A5D-9092-964D60B5AA9E}" srcId="{2D93EDBA-1225-417C-A420-FDB3B4F49B18}" destId="{BC29BCB0-B2FA-40E3-A8CB-D22AC91C1034}" srcOrd="1" destOrd="0" parTransId="{85F05BB1-F7C5-46E6-8CE9-7DD265E92F32}" sibTransId="{465A22AC-F78A-4105-B6A9-B8B94B6192F2}"/>
    <dgm:cxn modelId="{9D538976-EF32-4F72-8048-62A9E76C9AFC}" type="presOf" srcId="{BC29BCB0-B2FA-40E3-A8CB-D22AC91C1034}" destId="{8BB18C6E-D70F-4B2D-A340-FF4E7D9787B1}" srcOrd="0" destOrd="1" presId="urn:microsoft.com/office/officeart/2005/8/layout/hList1"/>
    <dgm:cxn modelId="{6A3D6A80-0437-4D0E-AA69-F76FCA772B60}" srcId="{2D93EDBA-1225-417C-A420-FDB3B4F49B18}" destId="{6C70A7F5-7AC3-4269-BA54-04C3ED66E442}" srcOrd="2" destOrd="0" parTransId="{2EEB73E4-F050-420E-B96B-636618588844}" sibTransId="{356CE0F4-93B7-4DBD-86C2-3C1CB31A85B9}"/>
    <dgm:cxn modelId="{CE9E488E-A13C-4782-AAEF-1F5A5BE74FDC}" type="presOf" srcId="{0E4C55B0-6AA7-4E55-8F69-4A359D2E3B1A}" destId="{C213E19A-4139-4B76-BA5C-0C6F86DC0022}" srcOrd="0" destOrd="0" presId="urn:microsoft.com/office/officeart/2005/8/layout/hList1"/>
    <dgm:cxn modelId="{0D351693-C571-4FB5-B21B-0FDAA5DE16CD}" type="presOf" srcId="{8EA3A9D1-4908-4B45-9E2F-95A7A2A5617F}" destId="{E992FC32-8A63-4658-A538-CC60EB010E26}" srcOrd="0" destOrd="2" presId="urn:microsoft.com/office/officeart/2005/8/layout/hList1"/>
    <dgm:cxn modelId="{48C9DC98-A406-4AC5-A7D6-DA06F96F290F}" srcId="{0E4C55B0-6AA7-4E55-8F69-4A359D2E3B1A}" destId="{56530564-8A48-4B41-A69D-4DE08D685511}" srcOrd="2" destOrd="0" parTransId="{B91388FD-6207-4D5B-BA26-098F522541C3}" sibTransId="{AD8DDF6E-6B00-4C24-88CB-30FF55EDB432}"/>
    <dgm:cxn modelId="{CB076C9E-7F34-4781-B0B6-1C54EF7CB4E6}" srcId="{C4E8DC04-9FAD-4885-AA8E-F753F725B379}" destId="{2D93EDBA-1225-417C-A420-FDB3B4F49B18}" srcOrd="2" destOrd="0" parTransId="{BF2F23D3-598F-42B4-AFC0-4ADB495182E3}" sibTransId="{785816C7-599E-46F1-8937-8EE507F741F1}"/>
    <dgm:cxn modelId="{B96600A6-9E4D-450D-9AC8-FBCC93658CFF}" type="presOf" srcId="{C4E8DC04-9FAD-4885-AA8E-F753F725B379}" destId="{3F05FFB2-570D-460B-895E-E38FABDD05ED}" srcOrd="0" destOrd="0" presId="urn:microsoft.com/office/officeart/2005/8/layout/hList1"/>
    <dgm:cxn modelId="{DAE4F8AA-057E-42F2-940C-1D743BBFB7CC}" type="presOf" srcId="{56530564-8A48-4B41-A69D-4DE08D685511}" destId="{7FBCE921-4D62-445B-900E-BD8ABCF90AEC}" srcOrd="0" destOrd="2" presId="urn:microsoft.com/office/officeart/2005/8/layout/hList1"/>
    <dgm:cxn modelId="{43CC1BAB-0195-4123-BF11-89622EBC9D1A}" srcId="{2D93EDBA-1225-417C-A420-FDB3B4F49B18}" destId="{E5EA5347-DB3D-4AE4-964C-966A23109A2C}" srcOrd="0" destOrd="0" parTransId="{0FEFF3E1-7FA1-4FCA-970A-247BCFC3D3CD}" sibTransId="{226CCB84-916D-4816-9D32-D9E6593FD02E}"/>
    <dgm:cxn modelId="{2F5A52B0-CA9E-417E-89A0-E93D8A7FA595}" srcId="{C4E8DC04-9FAD-4885-AA8E-F753F725B379}" destId="{557F88CA-020E-4BB1-8DE2-346FD7E0029F}" srcOrd="1" destOrd="0" parTransId="{E6E302E9-857D-4E6A-AD0F-F322E7337F38}" sibTransId="{330F7B06-38FE-461F-B0B1-2B81E63750D5}"/>
    <dgm:cxn modelId="{A3CA7BC4-FFF2-4A12-AE09-6872F9782555}" type="presOf" srcId="{027FB8F5-9055-4192-A0C0-EA39B0D28A4B}" destId="{7FBCE921-4D62-445B-900E-BD8ABCF90AEC}" srcOrd="0" destOrd="0" presId="urn:microsoft.com/office/officeart/2005/8/layout/hList1"/>
    <dgm:cxn modelId="{69804CD1-0DC9-41B0-B24A-1CEB68C67E23}" srcId="{557F88CA-020E-4BB1-8DE2-346FD7E0029F}" destId="{8EA3A9D1-4908-4B45-9E2F-95A7A2A5617F}" srcOrd="2" destOrd="0" parTransId="{3E79CD0A-2B91-4A64-9105-AEFA14050CB7}" sibTransId="{F9022E7C-C6EA-4505-BDBF-A8C3DAE63811}"/>
    <dgm:cxn modelId="{D6162AD3-F359-4042-9458-BF5C2F426B74}" srcId="{0E4C55B0-6AA7-4E55-8F69-4A359D2E3B1A}" destId="{DE2F74EB-3768-455C-B805-35428DD376CF}" srcOrd="3" destOrd="0" parTransId="{1D98A2BF-20B6-4FF8-91DB-192BD139CE9E}" sibTransId="{8BB7D0B6-C7ED-400F-9E49-520405981BD7}"/>
    <dgm:cxn modelId="{E505C2DD-D408-402E-BFDB-E264BC05BA0D}" type="presOf" srcId="{E5EA5347-DB3D-4AE4-964C-966A23109A2C}" destId="{8BB18C6E-D70F-4B2D-A340-FF4E7D9787B1}" srcOrd="0" destOrd="0" presId="urn:microsoft.com/office/officeart/2005/8/layout/hList1"/>
    <dgm:cxn modelId="{C98CEEDF-AE02-46C0-A272-33C383C8D457}" type="presOf" srcId="{21DD833A-DF9D-403F-A06E-F932A7297A2B}" destId="{E992FC32-8A63-4658-A538-CC60EB010E26}" srcOrd="0" destOrd="0" presId="urn:microsoft.com/office/officeart/2005/8/layout/hList1"/>
    <dgm:cxn modelId="{526FC5F8-07E0-4655-A17C-C5DC04D0FB85}" srcId="{0E4C55B0-6AA7-4E55-8F69-4A359D2E3B1A}" destId="{027FB8F5-9055-4192-A0C0-EA39B0D28A4B}" srcOrd="0" destOrd="0" parTransId="{E2DD7433-5EDA-4AFF-8FEF-057799D297DA}" sibTransId="{95BFFCA7-9955-4182-867D-1FAD686C09FA}"/>
    <dgm:cxn modelId="{414A76FE-8431-420B-84BE-F8FE2B75737A}" srcId="{557F88CA-020E-4BB1-8DE2-346FD7E0029F}" destId="{21DD833A-DF9D-403F-A06E-F932A7297A2B}" srcOrd="0" destOrd="0" parTransId="{80A901FD-CDD4-49A1-8DDD-FDF57F01672F}" sibTransId="{F665A4D8-214D-4EEF-8DA2-CF6E42392AF5}"/>
    <dgm:cxn modelId="{9FD6F999-41E3-41BA-B965-3E4CBAC242B4}" type="presParOf" srcId="{3F05FFB2-570D-460B-895E-E38FABDD05ED}" destId="{B57E9006-1E58-4192-BFAD-D8624261A819}" srcOrd="0" destOrd="0" presId="urn:microsoft.com/office/officeart/2005/8/layout/hList1"/>
    <dgm:cxn modelId="{DA99C5AE-4F92-4818-898D-5A3F31AFC1F4}" type="presParOf" srcId="{B57E9006-1E58-4192-BFAD-D8624261A819}" destId="{C213E19A-4139-4B76-BA5C-0C6F86DC0022}" srcOrd="0" destOrd="0" presId="urn:microsoft.com/office/officeart/2005/8/layout/hList1"/>
    <dgm:cxn modelId="{763CF7AE-02BE-444B-AE67-774635FB21A7}" type="presParOf" srcId="{B57E9006-1E58-4192-BFAD-D8624261A819}" destId="{7FBCE921-4D62-445B-900E-BD8ABCF90AEC}" srcOrd="1" destOrd="0" presId="urn:microsoft.com/office/officeart/2005/8/layout/hList1"/>
    <dgm:cxn modelId="{20FA0A42-729C-41E9-A395-E3ECBB16472F}" type="presParOf" srcId="{3F05FFB2-570D-460B-895E-E38FABDD05ED}" destId="{8B65BAE4-3D95-4E1B-8E59-33C851DCF7EB}" srcOrd="1" destOrd="0" presId="urn:microsoft.com/office/officeart/2005/8/layout/hList1"/>
    <dgm:cxn modelId="{DF55CDF1-6B53-4DC0-875C-9ED39FD94BAF}" type="presParOf" srcId="{3F05FFB2-570D-460B-895E-E38FABDD05ED}" destId="{3B7F9230-8822-4522-9994-17564257A908}" srcOrd="2" destOrd="0" presId="urn:microsoft.com/office/officeart/2005/8/layout/hList1"/>
    <dgm:cxn modelId="{0BA670C7-7BB1-4BED-AEB1-1C3A27CB299B}" type="presParOf" srcId="{3B7F9230-8822-4522-9994-17564257A908}" destId="{58940EB4-CDA2-4DBA-8C32-5F5A7E0E1387}" srcOrd="0" destOrd="0" presId="urn:microsoft.com/office/officeart/2005/8/layout/hList1"/>
    <dgm:cxn modelId="{567748F3-8884-4F09-AC95-D2CD6C0EE3E7}" type="presParOf" srcId="{3B7F9230-8822-4522-9994-17564257A908}" destId="{E992FC32-8A63-4658-A538-CC60EB010E26}" srcOrd="1" destOrd="0" presId="urn:microsoft.com/office/officeart/2005/8/layout/hList1"/>
    <dgm:cxn modelId="{BB114BF0-9A7A-4DD4-94E6-DEE893E833D2}" type="presParOf" srcId="{3F05FFB2-570D-460B-895E-E38FABDD05ED}" destId="{631F4941-50B8-44B5-901B-C0A64A92C351}" srcOrd="3" destOrd="0" presId="urn:microsoft.com/office/officeart/2005/8/layout/hList1"/>
    <dgm:cxn modelId="{2B2142DC-30C3-4693-97AD-C714BD8A343F}" type="presParOf" srcId="{3F05FFB2-570D-460B-895E-E38FABDD05ED}" destId="{847D11EA-1EA6-4B8E-B985-0E00F89E9DDF}" srcOrd="4" destOrd="0" presId="urn:microsoft.com/office/officeart/2005/8/layout/hList1"/>
    <dgm:cxn modelId="{51D385C1-5B37-49AD-8BE9-9EFBF76AB7AC}" type="presParOf" srcId="{847D11EA-1EA6-4B8E-B985-0E00F89E9DDF}" destId="{370EAC66-D157-4293-B22B-903C2DD4DB1A}" srcOrd="0" destOrd="0" presId="urn:microsoft.com/office/officeart/2005/8/layout/hList1"/>
    <dgm:cxn modelId="{EEC96706-29FF-4E65-8C1A-B6ED2F5919CE}" type="presParOf" srcId="{847D11EA-1EA6-4B8E-B985-0E00F89E9DDF}" destId="{8BB18C6E-D70F-4B2D-A340-FF4E7D9787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1E432B-AB16-482B-80AE-45A73FEB13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86F6E0-B776-4981-9FE2-DA75A8CB48EA}">
      <dgm:prSet phldrT="[Text]" custT="1"/>
      <dgm:spPr/>
      <dgm:t>
        <a:bodyPr/>
        <a:lstStyle/>
        <a:p>
          <a:pPr>
            <a:buNone/>
          </a:pPr>
          <a:r>
            <a:rPr lang="cs-CZ" altLang="en-US" sz="3000" dirty="0"/>
            <a:t>PROPAD CHLOPNĚ = PROLAPS</a:t>
          </a:r>
          <a:endParaRPr lang="cs-CZ" sz="3000" dirty="0"/>
        </a:p>
      </dgm:t>
    </dgm:pt>
    <dgm:pt modelId="{7309371B-C816-4C88-9030-1A24F25E45F9}" type="parTrans" cxnId="{CDCCF7B5-B5EC-432E-B4DA-D4C49823C3B7}">
      <dgm:prSet/>
      <dgm:spPr/>
      <dgm:t>
        <a:bodyPr/>
        <a:lstStyle/>
        <a:p>
          <a:endParaRPr lang="cs-CZ"/>
        </a:p>
      </dgm:t>
    </dgm:pt>
    <dgm:pt modelId="{E5B6B3D8-DB10-4F04-A685-F8FB809DE8FF}" type="sibTrans" cxnId="{CDCCF7B5-B5EC-432E-B4DA-D4C49823C3B7}">
      <dgm:prSet/>
      <dgm:spPr/>
      <dgm:t>
        <a:bodyPr/>
        <a:lstStyle/>
        <a:p>
          <a:endParaRPr lang="cs-CZ"/>
        </a:p>
      </dgm:t>
    </dgm:pt>
    <dgm:pt modelId="{BF1D8EFA-04B2-4513-A9A2-D7435AFEE32B}">
      <dgm:prSet phldrT="[Text]" custT="1"/>
      <dgm:spPr/>
      <dgm:t>
        <a:bodyPr/>
        <a:lstStyle/>
        <a:p>
          <a:r>
            <a:rPr lang="cs-CZ" altLang="en-US" sz="2400" dirty="0"/>
            <a:t>zmenšuje se plocha pro průtok krve, což představuje vyšší odpor proudící krve a zvýšení tlakové zátěže srdce</a:t>
          </a:r>
          <a:endParaRPr lang="cs-CZ" sz="2400" dirty="0"/>
        </a:p>
      </dgm:t>
    </dgm:pt>
    <dgm:pt modelId="{9A68E110-F638-44AB-AF5A-BC38FCA65053}" type="parTrans" cxnId="{8208C557-3C4B-424A-8ADE-23D185A8B7C0}">
      <dgm:prSet/>
      <dgm:spPr/>
      <dgm:t>
        <a:bodyPr/>
        <a:lstStyle/>
        <a:p>
          <a:endParaRPr lang="cs-CZ"/>
        </a:p>
      </dgm:t>
    </dgm:pt>
    <dgm:pt modelId="{790FB1C6-71DC-4602-ACB5-2DDEA64727F1}" type="sibTrans" cxnId="{8208C557-3C4B-424A-8ADE-23D185A8B7C0}">
      <dgm:prSet/>
      <dgm:spPr/>
      <dgm:t>
        <a:bodyPr/>
        <a:lstStyle/>
        <a:p>
          <a:endParaRPr lang="cs-CZ"/>
        </a:p>
      </dgm:t>
    </dgm:pt>
    <dgm:pt modelId="{047D9F37-F7A6-4EE3-B82C-14210168A49E}">
      <dgm:prSet custT="1"/>
      <dgm:spPr/>
      <dgm:t>
        <a:bodyPr/>
        <a:lstStyle/>
        <a:p>
          <a:r>
            <a:rPr lang="cs-CZ" altLang="en-US" sz="3000" dirty="0"/>
            <a:t>NEDOMYKAVOST CHLOPNĚ = INSUFICIENCE</a:t>
          </a:r>
        </a:p>
      </dgm:t>
    </dgm:pt>
    <dgm:pt modelId="{579892BB-1AD8-49CE-8109-9B2038BBC2DC}" type="parTrans" cxnId="{8CA4FA23-C3ED-4566-B7E4-1F5E458D3BBA}">
      <dgm:prSet/>
      <dgm:spPr/>
      <dgm:t>
        <a:bodyPr/>
        <a:lstStyle/>
        <a:p>
          <a:endParaRPr lang="cs-CZ"/>
        </a:p>
      </dgm:t>
    </dgm:pt>
    <dgm:pt modelId="{D6DCE874-9B38-410D-AB2B-0E534F205334}" type="sibTrans" cxnId="{8CA4FA23-C3ED-4566-B7E4-1F5E458D3BBA}">
      <dgm:prSet/>
      <dgm:spPr/>
      <dgm:t>
        <a:bodyPr/>
        <a:lstStyle/>
        <a:p>
          <a:endParaRPr lang="cs-CZ"/>
        </a:p>
      </dgm:t>
    </dgm:pt>
    <dgm:pt modelId="{5CE722A6-AEBE-4C41-940B-51261C908702}">
      <dgm:prSet custT="1"/>
      <dgm:spPr/>
      <dgm:t>
        <a:bodyPr/>
        <a:lstStyle/>
        <a:p>
          <a:r>
            <a:rPr lang="cs-CZ" altLang="en-US" sz="3000" dirty="0"/>
            <a:t>ZÚŽENÍ SRDEČNÍ CHLOPNĚ = STENÓZA</a:t>
          </a:r>
        </a:p>
      </dgm:t>
    </dgm:pt>
    <dgm:pt modelId="{FBA217C3-2315-449A-B653-BB358C8790AA}" type="parTrans" cxnId="{4A9A2D0C-43BD-4F69-93C7-6A16B6AB00BE}">
      <dgm:prSet/>
      <dgm:spPr/>
      <dgm:t>
        <a:bodyPr/>
        <a:lstStyle/>
        <a:p>
          <a:endParaRPr lang="cs-CZ"/>
        </a:p>
      </dgm:t>
    </dgm:pt>
    <dgm:pt modelId="{64DF9ED3-9703-449E-AEDC-07190CDBEADF}" type="sibTrans" cxnId="{4A9A2D0C-43BD-4F69-93C7-6A16B6AB00BE}">
      <dgm:prSet/>
      <dgm:spPr/>
      <dgm:t>
        <a:bodyPr/>
        <a:lstStyle/>
        <a:p>
          <a:endParaRPr lang="cs-CZ"/>
        </a:p>
      </dgm:t>
    </dgm:pt>
    <dgm:pt modelId="{462C2B9E-FF22-4BC3-A373-E3F2ADBD816C}">
      <dgm:prSet phldrT="[Text]" custT="1"/>
      <dgm:spPr/>
      <dgm:t>
        <a:bodyPr/>
        <a:lstStyle/>
        <a:p>
          <a:pPr>
            <a:buFontTx/>
            <a:buChar char="•"/>
          </a:pPr>
          <a:r>
            <a:rPr lang="cs-CZ" altLang="en-US" sz="2400" dirty="0"/>
            <a:t>zpravidla do předsíně</a:t>
          </a:r>
          <a:endParaRPr lang="cs-CZ" sz="2400" dirty="0"/>
        </a:p>
      </dgm:t>
    </dgm:pt>
    <dgm:pt modelId="{EE535E10-E515-4B15-AF11-FED3B79F47DF}" type="parTrans" cxnId="{8F57892D-CCC8-4FAB-9BED-7E60F25B6862}">
      <dgm:prSet/>
      <dgm:spPr/>
      <dgm:t>
        <a:bodyPr/>
        <a:lstStyle/>
        <a:p>
          <a:endParaRPr lang="cs-CZ"/>
        </a:p>
      </dgm:t>
    </dgm:pt>
    <dgm:pt modelId="{FED80B44-BEE4-4801-B270-DE3B36D816F4}" type="sibTrans" cxnId="{8F57892D-CCC8-4FAB-9BED-7E60F25B6862}">
      <dgm:prSet/>
      <dgm:spPr/>
      <dgm:t>
        <a:bodyPr/>
        <a:lstStyle/>
        <a:p>
          <a:endParaRPr lang="cs-CZ"/>
        </a:p>
      </dgm:t>
    </dgm:pt>
    <dgm:pt modelId="{092747DB-9CFF-41A8-B0DC-68957943DFA7}">
      <dgm:prSet custT="1"/>
      <dgm:spPr/>
      <dgm:t>
        <a:bodyPr/>
        <a:lstStyle/>
        <a:p>
          <a:pPr>
            <a:buFontTx/>
            <a:buChar char="•"/>
          </a:pPr>
          <a:r>
            <a:rPr lang="cs-CZ" altLang="en-US" sz="2400" dirty="0"/>
            <a:t>část krevního oběhu se vrací do prostoru s nižším tlakem</a:t>
          </a:r>
        </a:p>
      </dgm:t>
    </dgm:pt>
    <dgm:pt modelId="{0C09CF18-FE88-4119-8FFF-06C1BA83925A}" type="parTrans" cxnId="{E84B41B6-818E-4AC0-9169-62167AF46C19}">
      <dgm:prSet/>
      <dgm:spPr/>
      <dgm:t>
        <a:bodyPr/>
        <a:lstStyle/>
        <a:p>
          <a:endParaRPr lang="cs-CZ"/>
        </a:p>
      </dgm:t>
    </dgm:pt>
    <dgm:pt modelId="{2CC979B8-6BAB-486A-97FD-C0E38A3E08E0}" type="sibTrans" cxnId="{E84B41B6-818E-4AC0-9169-62167AF46C19}">
      <dgm:prSet/>
      <dgm:spPr/>
      <dgm:t>
        <a:bodyPr/>
        <a:lstStyle/>
        <a:p>
          <a:endParaRPr lang="cs-CZ"/>
        </a:p>
      </dgm:t>
    </dgm:pt>
    <dgm:pt modelId="{5FB8C9A6-4375-433C-BB39-8908D4AC030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altLang="en-US" sz="2400" dirty="0"/>
            <a:t>část systolického tepového objemu je tak bez užitku pro oběh uložena v předsíni a srdce je objemově přetěžováno </a:t>
          </a:r>
        </a:p>
      </dgm:t>
    </dgm:pt>
    <dgm:pt modelId="{172F7B24-F482-41F1-9979-5DA3C9057233}" type="parTrans" cxnId="{442FE61A-57B4-48D2-B4F3-1D19103441A5}">
      <dgm:prSet/>
      <dgm:spPr/>
      <dgm:t>
        <a:bodyPr/>
        <a:lstStyle/>
        <a:p>
          <a:endParaRPr lang="cs-CZ"/>
        </a:p>
      </dgm:t>
    </dgm:pt>
    <dgm:pt modelId="{E5287FC3-4997-486C-9706-68430CBAA7B4}" type="sibTrans" cxnId="{442FE61A-57B4-48D2-B4F3-1D19103441A5}">
      <dgm:prSet/>
      <dgm:spPr/>
      <dgm:t>
        <a:bodyPr/>
        <a:lstStyle/>
        <a:p>
          <a:endParaRPr lang="cs-CZ"/>
        </a:p>
      </dgm:t>
    </dgm:pt>
    <dgm:pt modelId="{C491BD5F-17B7-4668-9BDA-83EA8385872E}">
      <dgm:prSet custT="1"/>
      <dgm:spPr/>
      <dgm:t>
        <a:bodyPr/>
        <a:lstStyle/>
        <a:p>
          <a:r>
            <a:rPr lang="cs-CZ" altLang="en-US" sz="2400" dirty="0"/>
            <a:t>při této poruše je srdce přetěžováno objemově</a:t>
          </a:r>
        </a:p>
      </dgm:t>
    </dgm:pt>
    <dgm:pt modelId="{C896B39A-3CB4-4EED-B8EA-97DC2EDE486F}" type="parTrans" cxnId="{FF26895F-CEF7-4368-A7B5-0C333A3512EF}">
      <dgm:prSet/>
      <dgm:spPr/>
      <dgm:t>
        <a:bodyPr/>
        <a:lstStyle/>
        <a:p>
          <a:endParaRPr lang="cs-CZ"/>
        </a:p>
      </dgm:t>
    </dgm:pt>
    <dgm:pt modelId="{F9ABBA8F-0AEE-4438-8DAD-FD03F5F1A3CC}" type="sibTrans" cxnId="{FF26895F-CEF7-4368-A7B5-0C333A3512EF}">
      <dgm:prSet/>
      <dgm:spPr/>
      <dgm:t>
        <a:bodyPr/>
        <a:lstStyle/>
        <a:p>
          <a:endParaRPr lang="cs-CZ"/>
        </a:p>
      </dgm:t>
    </dgm:pt>
    <dgm:pt modelId="{C5A91F5C-304E-4445-8A6E-59CA97763674}" type="pres">
      <dgm:prSet presAssocID="{CE1E432B-AB16-482B-80AE-45A73FEB1327}" presName="linear" presStyleCnt="0">
        <dgm:presLayoutVars>
          <dgm:animLvl val="lvl"/>
          <dgm:resizeHandles val="exact"/>
        </dgm:presLayoutVars>
      </dgm:prSet>
      <dgm:spPr/>
    </dgm:pt>
    <dgm:pt modelId="{4B3106B7-ED13-47B1-8027-8399DFEEB18A}" type="pres">
      <dgm:prSet presAssocID="{A386F6E0-B776-4981-9FE2-DA75A8CB48EA}" presName="parentText" presStyleLbl="node1" presStyleIdx="0" presStyleCnt="3" custLinFactNeighborX="-311" custLinFactNeighborY="-1066">
        <dgm:presLayoutVars>
          <dgm:chMax val="0"/>
          <dgm:bulletEnabled val="1"/>
        </dgm:presLayoutVars>
      </dgm:prSet>
      <dgm:spPr/>
    </dgm:pt>
    <dgm:pt modelId="{C74203B3-7ACC-4F32-A7DA-ED04C988134E}" type="pres">
      <dgm:prSet presAssocID="{A386F6E0-B776-4981-9FE2-DA75A8CB48EA}" presName="childText" presStyleLbl="revTx" presStyleIdx="0" presStyleCnt="3">
        <dgm:presLayoutVars>
          <dgm:bulletEnabled val="1"/>
        </dgm:presLayoutVars>
      </dgm:prSet>
      <dgm:spPr/>
    </dgm:pt>
    <dgm:pt modelId="{E5FC0E10-FD2E-4B01-98A7-374523B96059}" type="pres">
      <dgm:prSet presAssocID="{047D9F37-F7A6-4EE3-B82C-14210168A4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D2CDEC-6E4F-468F-AD4E-B0FCB617EFD4}" type="pres">
      <dgm:prSet presAssocID="{047D9F37-F7A6-4EE3-B82C-14210168A49E}" presName="childText" presStyleLbl="revTx" presStyleIdx="1" presStyleCnt="3">
        <dgm:presLayoutVars>
          <dgm:bulletEnabled val="1"/>
        </dgm:presLayoutVars>
      </dgm:prSet>
      <dgm:spPr/>
    </dgm:pt>
    <dgm:pt modelId="{49BCFE86-C0BC-410F-AF56-EBA38B111282}" type="pres">
      <dgm:prSet presAssocID="{5CE722A6-AEBE-4C41-940B-51261C9087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EF0291C-2EC7-4AD1-9CE9-8E279B71CDF0}" type="pres">
      <dgm:prSet presAssocID="{5CE722A6-AEBE-4C41-940B-51261C90870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A9A2D0C-43BD-4F69-93C7-6A16B6AB00BE}" srcId="{CE1E432B-AB16-482B-80AE-45A73FEB1327}" destId="{5CE722A6-AEBE-4C41-940B-51261C908702}" srcOrd="2" destOrd="0" parTransId="{FBA217C3-2315-449A-B653-BB358C8790AA}" sibTransId="{64DF9ED3-9703-449E-AEDC-07190CDBEADF}"/>
    <dgm:cxn modelId="{1F54E318-7AC6-40E3-B90C-A290AEACB27C}" type="presOf" srcId="{5CE722A6-AEBE-4C41-940B-51261C908702}" destId="{49BCFE86-C0BC-410F-AF56-EBA38B111282}" srcOrd="0" destOrd="0" presId="urn:microsoft.com/office/officeart/2005/8/layout/vList2"/>
    <dgm:cxn modelId="{442FE61A-57B4-48D2-B4F3-1D19103441A5}" srcId="{A386F6E0-B776-4981-9FE2-DA75A8CB48EA}" destId="{5FB8C9A6-4375-433C-BB39-8908D4AC0308}" srcOrd="1" destOrd="0" parTransId="{172F7B24-F482-41F1-9979-5DA3C9057233}" sibTransId="{E5287FC3-4997-486C-9706-68430CBAA7B4}"/>
    <dgm:cxn modelId="{8CA4FA23-C3ED-4566-B7E4-1F5E458D3BBA}" srcId="{CE1E432B-AB16-482B-80AE-45A73FEB1327}" destId="{047D9F37-F7A6-4EE3-B82C-14210168A49E}" srcOrd="1" destOrd="0" parTransId="{579892BB-1AD8-49CE-8109-9B2038BBC2DC}" sibTransId="{D6DCE874-9B38-410D-AB2B-0E534F205334}"/>
    <dgm:cxn modelId="{8F57892D-CCC8-4FAB-9BED-7E60F25B6862}" srcId="{A386F6E0-B776-4981-9FE2-DA75A8CB48EA}" destId="{462C2B9E-FF22-4BC3-A373-E3F2ADBD816C}" srcOrd="0" destOrd="0" parTransId="{EE535E10-E515-4B15-AF11-FED3B79F47DF}" sibTransId="{FED80B44-BEE4-4801-B270-DE3B36D816F4}"/>
    <dgm:cxn modelId="{FF26895F-CEF7-4368-A7B5-0C333A3512EF}" srcId="{047D9F37-F7A6-4EE3-B82C-14210168A49E}" destId="{C491BD5F-17B7-4668-9BDA-83EA8385872E}" srcOrd="1" destOrd="0" parTransId="{C896B39A-3CB4-4EED-B8EA-97DC2EDE486F}" sibTransId="{F9ABBA8F-0AEE-4438-8DAD-FD03F5F1A3CC}"/>
    <dgm:cxn modelId="{073F386A-CE72-4050-83D2-BEFC8C764AE6}" type="presOf" srcId="{C491BD5F-17B7-4668-9BDA-83EA8385872E}" destId="{71D2CDEC-6E4F-468F-AD4E-B0FCB617EFD4}" srcOrd="0" destOrd="1" presId="urn:microsoft.com/office/officeart/2005/8/layout/vList2"/>
    <dgm:cxn modelId="{8DE5C34A-7E80-4731-83CA-33A7FF9E66C5}" type="presOf" srcId="{092747DB-9CFF-41A8-B0DC-68957943DFA7}" destId="{71D2CDEC-6E4F-468F-AD4E-B0FCB617EFD4}" srcOrd="0" destOrd="0" presId="urn:microsoft.com/office/officeart/2005/8/layout/vList2"/>
    <dgm:cxn modelId="{8208C557-3C4B-424A-8ADE-23D185A8B7C0}" srcId="{5CE722A6-AEBE-4C41-940B-51261C908702}" destId="{BF1D8EFA-04B2-4513-A9A2-D7435AFEE32B}" srcOrd="0" destOrd="0" parTransId="{9A68E110-F638-44AB-AF5A-BC38FCA65053}" sibTransId="{790FB1C6-71DC-4602-ACB5-2DDEA64727F1}"/>
    <dgm:cxn modelId="{343DA058-6286-45F6-A9F4-2CA8AF1FAC55}" type="presOf" srcId="{5FB8C9A6-4375-433C-BB39-8908D4AC0308}" destId="{C74203B3-7ACC-4F32-A7DA-ED04C988134E}" srcOrd="0" destOrd="1" presId="urn:microsoft.com/office/officeart/2005/8/layout/vList2"/>
    <dgm:cxn modelId="{8CCB9EA3-4887-430A-A732-746BBB2D3D46}" type="presOf" srcId="{462C2B9E-FF22-4BC3-A373-E3F2ADBD816C}" destId="{C74203B3-7ACC-4F32-A7DA-ED04C988134E}" srcOrd="0" destOrd="0" presId="urn:microsoft.com/office/officeart/2005/8/layout/vList2"/>
    <dgm:cxn modelId="{EA269AAD-48E5-44D8-A970-EFB52F974AD0}" type="presOf" srcId="{A386F6E0-B776-4981-9FE2-DA75A8CB48EA}" destId="{4B3106B7-ED13-47B1-8027-8399DFEEB18A}" srcOrd="0" destOrd="0" presId="urn:microsoft.com/office/officeart/2005/8/layout/vList2"/>
    <dgm:cxn modelId="{CAD047B1-6F19-470D-AB5B-3337992B7FC6}" type="presOf" srcId="{BF1D8EFA-04B2-4513-A9A2-D7435AFEE32B}" destId="{6EF0291C-2EC7-4AD1-9CE9-8E279B71CDF0}" srcOrd="0" destOrd="0" presId="urn:microsoft.com/office/officeart/2005/8/layout/vList2"/>
    <dgm:cxn modelId="{9FE3FAB4-D6F1-403A-B915-411533E970CF}" type="presOf" srcId="{047D9F37-F7A6-4EE3-B82C-14210168A49E}" destId="{E5FC0E10-FD2E-4B01-98A7-374523B96059}" srcOrd="0" destOrd="0" presId="urn:microsoft.com/office/officeart/2005/8/layout/vList2"/>
    <dgm:cxn modelId="{CDCCF7B5-B5EC-432E-B4DA-D4C49823C3B7}" srcId="{CE1E432B-AB16-482B-80AE-45A73FEB1327}" destId="{A386F6E0-B776-4981-9FE2-DA75A8CB48EA}" srcOrd="0" destOrd="0" parTransId="{7309371B-C816-4C88-9030-1A24F25E45F9}" sibTransId="{E5B6B3D8-DB10-4F04-A685-F8FB809DE8FF}"/>
    <dgm:cxn modelId="{E84B41B6-818E-4AC0-9169-62167AF46C19}" srcId="{047D9F37-F7A6-4EE3-B82C-14210168A49E}" destId="{092747DB-9CFF-41A8-B0DC-68957943DFA7}" srcOrd="0" destOrd="0" parTransId="{0C09CF18-FE88-4119-8FFF-06C1BA83925A}" sibTransId="{2CC979B8-6BAB-486A-97FD-C0E38A3E08E0}"/>
    <dgm:cxn modelId="{CDA9FDF2-C03B-490D-8EF9-9E8B405587A4}" type="presOf" srcId="{CE1E432B-AB16-482B-80AE-45A73FEB1327}" destId="{C5A91F5C-304E-4445-8A6E-59CA97763674}" srcOrd="0" destOrd="0" presId="urn:microsoft.com/office/officeart/2005/8/layout/vList2"/>
    <dgm:cxn modelId="{6E2F12DB-00B7-4DEA-A98A-5A76943A4682}" type="presParOf" srcId="{C5A91F5C-304E-4445-8A6E-59CA97763674}" destId="{4B3106B7-ED13-47B1-8027-8399DFEEB18A}" srcOrd="0" destOrd="0" presId="urn:microsoft.com/office/officeart/2005/8/layout/vList2"/>
    <dgm:cxn modelId="{187C7A8D-9166-4DCF-92D5-9DA9D302D777}" type="presParOf" srcId="{C5A91F5C-304E-4445-8A6E-59CA97763674}" destId="{C74203B3-7ACC-4F32-A7DA-ED04C988134E}" srcOrd="1" destOrd="0" presId="urn:microsoft.com/office/officeart/2005/8/layout/vList2"/>
    <dgm:cxn modelId="{6BF128A7-B5E5-46A6-9B66-7A66E05BAA28}" type="presParOf" srcId="{C5A91F5C-304E-4445-8A6E-59CA97763674}" destId="{E5FC0E10-FD2E-4B01-98A7-374523B96059}" srcOrd="2" destOrd="0" presId="urn:microsoft.com/office/officeart/2005/8/layout/vList2"/>
    <dgm:cxn modelId="{BEFB3E5A-6B30-40F7-8C79-B7FA75EE068E}" type="presParOf" srcId="{C5A91F5C-304E-4445-8A6E-59CA97763674}" destId="{71D2CDEC-6E4F-468F-AD4E-B0FCB617EFD4}" srcOrd="3" destOrd="0" presId="urn:microsoft.com/office/officeart/2005/8/layout/vList2"/>
    <dgm:cxn modelId="{B835C8CA-9F1A-4243-8E92-E73D7B632694}" type="presParOf" srcId="{C5A91F5C-304E-4445-8A6E-59CA97763674}" destId="{49BCFE86-C0BC-410F-AF56-EBA38B111282}" srcOrd="4" destOrd="0" presId="urn:microsoft.com/office/officeart/2005/8/layout/vList2"/>
    <dgm:cxn modelId="{3008F51D-723B-4B06-9E43-9F3ED4ED4AA0}" type="presParOf" srcId="{C5A91F5C-304E-4445-8A6E-59CA97763674}" destId="{6EF0291C-2EC7-4AD1-9CE9-8E279B71CD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8488EB-C5E4-4224-9271-46E3916660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FBBBC9-1678-4409-B8AF-A4455CB892CB}">
      <dgm:prSet phldrT="[Text]"/>
      <dgm:spPr/>
      <dgm:t>
        <a:bodyPr/>
        <a:lstStyle/>
        <a:p>
          <a:r>
            <a:rPr lang="cs-CZ" dirty="0"/>
            <a:t>MALÝ (PLICNÍ) KREVNÍ OBĚH</a:t>
          </a:r>
        </a:p>
      </dgm:t>
    </dgm:pt>
    <dgm:pt modelId="{E84DB29F-F3FD-4CBC-90EE-89F5CC3100D5}" type="parTrans" cxnId="{41458D63-CBA7-4522-9615-4314BD03C861}">
      <dgm:prSet/>
      <dgm:spPr/>
      <dgm:t>
        <a:bodyPr/>
        <a:lstStyle/>
        <a:p>
          <a:endParaRPr lang="cs-CZ"/>
        </a:p>
      </dgm:t>
    </dgm:pt>
    <dgm:pt modelId="{0CCEF3F2-FB6B-42AA-B963-2CBA131FD2BC}" type="sibTrans" cxnId="{41458D63-CBA7-4522-9615-4314BD03C861}">
      <dgm:prSet/>
      <dgm:spPr/>
      <dgm:t>
        <a:bodyPr/>
        <a:lstStyle/>
        <a:p>
          <a:endParaRPr lang="cs-CZ"/>
        </a:p>
      </dgm:t>
    </dgm:pt>
    <dgm:pt modelId="{21B30472-FC8F-41E7-9034-5F62D08CEE17}">
      <dgm:prSet phldrT="[Text]"/>
      <dgm:spPr/>
      <dgm:t>
        <a:bodyPr/>
        <a:lstStyle/>
        <a:p>
          <a:r>
            <a:rPr lang="cs-CZ" dirty="0"/>
            <a:t>VELKÝ (PERIFERNÍ) KREVNÍ OBĚH</a:t>
          </a:r>
        </a:p>
      </dgm:t>
    </dgm:pt>
    <dgm:pt modelId="{8616F64A-7C61-479E-9A63-D8F4F29769C8}" type="parTrans" cxnId="{146AF9C9-4B8E-42E0-9DD3-D5712D7BDD5B}">
      <dgm:prSet/>
      <dgm:spPr/>
      <dgm:t>
        <a:bodyPr/>
        <a:lstStyle/>
        <a:p>
          <a:endParaRPr lang="cs-CZ"/>
        </a:p>
      </dgm:t>
    </dgm:pt>
    <dgm:pt modelId="{BDF6C3EB-F2D5-4E32-ACF4-E131992F3450}" type="sibTrans" cxnId="{146AF9C9-4B8E-42E0-9DD3-D5712D7BDD5B}">
      <dgm:prSet/>
      <dgm:spPr/>
      <dgm:t>
        <a:bodyPr/>
        <a:lstStyle/>
        <a:p>
          <a:endParaRPr lang="cs-CZ"/>
        </a:p>
      </dgm:t>
    </dgm:pt>
    <dgm:pt modelId="{E622EF3D-6D33-4ACB-9D2A-2DBAE329934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Pravá předsíň přivádí krev z horní a doplní duté žíly</a:t>
          </a:r>
        </a:p>
      </dgm:t>
    </dgm:pt>
    <dgm:pt modelId="{1408D3D7-0466-4050-A23A-D812EFA14AA5}" type="parTrans" cxnId="{2F78E544-95CA-4E0E-B49F-8549AF323C81}">
      <dgm:prSet/>
      <dgm:spPr/>
      <dgm:t>
        <a:bodyPr/>
        <a:lstStyle/>
        <a:p>
          <a:endParaRPr lang="cs-CZ"/>
        </a:p>
      </dgm:t>
    </dgm:pt>
    <dgm:pt modelId="{B22550FA-A526-416C-B8B2-39C2AF5DF9F6}" type="sibTrans" cxnId="{2F78E544-95CA-4E0E-B49F-8549AF323C81}">
      <dgm:prSet/>
      <dgm:spPr/>
      <dgm:t>
        <a:bodyPr/>
        <a:lstStyle/>
        <a:p>
          <a:endParaRPr lang="cs-CZ"/>
        </a:p>
      </dgm:t>
    </dgm:pt>
    <dgm:pt modelId="{B12AFD71-B260-4854-8616-F30BC52DDC3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Krev je vstřikována do pravé komory</a:t>
          </a:r>
        </a:p>
      </dgm:t>
    </dgm:pt>
    <dgm:pt modelId="{FA5FE09A-C9BA-4D4E-93AA-43A8B2959D2B}" type="parTrans" cxnId="{06C6335C-A5A5-409A-A1A3-5996BF77418C}">
      <dgm:prSet/>
      <dgm:spPr/>
      <dgm:t>
        <a:bodyPr/>
        <a:lstStyle/>
        <a:p>
          <a:endParaRPr lang="cs-CZ"/>
        </a:p>
      </dgm:t>
    </dgm:pt>
    <dgm:pt modelId="{CC91013E-3805-4C04-8FD1-0B79995F0849}" type="sibTrans" cxnId="{06C6335C-A5A5-409A-A1A3-5996BF77418C}">
      <dgm:prSet/>
      <dgm:spPr/>
      <dgm:t>
        <a:bodyPr/>
        <a:lstStyle/>
        <a:p>
          <a:endParaRPr lang="cs-CZ"/>
        </a:p>
      </dgm:t>
    </dgm:pt>
    <dgm:pt modelId="{13F4E75E-805E-4BDE-A9C9-2E84F54B5B2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Vstup krve do plicního řečiště – okysličení a návrat krve přes plicní žíly do levé předsíně</a:t>
          </a:r>
        </a:p>
      </dgm:t>
    </dgm:pt>
    <dgm:pt modelId="{887B8C96-D8F4-4518-8165-D0E6CFBE34B2}" type="parTrans" cxnId="{39658C57-179F-40E5-86F3-9FF4AFA6C4C7}">
      <dgm:prSet/>
      <dgm:spPr/>
      <dgm:t>
        <a:bodyPr/>
        <a:lstStyle/>
        <a:p>
          <a:endParaRPr lang="cs-CZ"/>
        </a:p>
      </dgm:t>
    </dgm:pt>
    <dgm:pt modelId="{EA7045A9-4752-4733-A2EB-6C14A3F4D987}" type="sibTrans" cxnId="{39658C57-179F-40E5-86F3-9FF4AFA6C4C7}">
      <dgm:prSet/>
      <dgm:spPr/>
      <dgm:t>
        <a:bodyPr/>
        <a:lstStyle/>
        <a:p>
          <a:endParaRPr lang="cs-CZ"/>
        </a:p>
      </dgm:t>
    </dgm:pt>
    <dgm:pt modelId="{0A0FBA8E-7435-44A8-B147-B36D6FDEF98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Pokračuje do levé komory a do  velkého krevního oběhu</a:t>
          </a:r>
        </a:p>
      </dgm:t>
    </dgm:pt>
    <dgm:pt modelId="{D0E1C842-7477-4C2F-B9A8-1411DAA4505B}" type="parTrans" cxnId="{F54E72F6-C2A8-4BC6-98D2-B8DFEB6C22E9}">
      <dgm:prSet/>
      <dgm:spPr/>
      <dgm:t>
        <a:bodyPr/>
        <a:lstStyle/>
        <a:p>
          <a:endParaRPr lang="cs-CZ"/>
        </a:p>
      </dgm:t>
    </dgm:pt>
    <dgm:pt modelId="{7616D709-1702-4F83-9584-D024DA6E540F}" type="sibTrans" cxnId="{F54E72F6-C2A8-4BC6-98D2-B8DFEB6C22E9}">
      <dgm:prSet/>
      <dgm:spPr/>
      <dgm:t>
        <a:bodyPr/>
        <a:lstStyle/>
        <a:p>
          <a:endParaRPr lang="cs-CZ"/>
        </a:p>
      </dgm:t>
    </dgm:pt>
    <dgm:pt modelId="{CAFF3575-3ADB-4F2C-9F49-AC398BE64200}">
      <dgm:prSet/>
      <dgm:spPr/>
      <dgm:t>
        <a:bodyPr/>
        <a:lstStyle/>
        <a:p>
          <a:r>
            <a:rPr lang="cs-CZ" dirty="0"/>
            <a:t>Levá komora nasává krev z levé předsíně a vypuzuje ji do aorty</a:t>
          </a:r>
        </a:p>
      </dgm:t>
    </dgm:pt>
    <dgm:pt modelId="{9F004AD9-2F7E-43CD-973D-842850CA7F32}" type="parTrans" cxnId="{32728797-EE31-4BEF-B1FE-8C49CE66CFD6}">
      <dgm:prSet/>
      <dgm:spPr/>
      <dgm:t>
        <a:bodyPr/>
        <a:lstStyle/>
        <a:p>
          <a:endParaRPr lang="cs-CZ"/>
        </a:p>
      </dgm:t>
    </dgm:pt>
    <dgm:pt modelId="{73CB65B4-58A2-49FE-A96C-99DFC5D82043}" type="sibTrans" cxnId="{32728797-EE31-4BEF-B1FE-8C49CE66CFD6}">
      <dgm:prSet/>
      <dgm:spPr/>
      <dgm:t>
        <a:bodyPr/>
        <a:lstStyle/>
        <a:p>
          <a:endParaRPr lang="cs-CZ"/>
        </a:p>
      </dgm:t>
    </dgm:pt>
    <dgm:pt modelId="{F35BFB6C-8D7C-4157-B8DA-244C908C8FBC}">
      <dgm:prSet/>
      <dgm:spPr/>
      <dgm:t>
        <a:bodyPr/>
        <a:lstStyle/>
        <a:p>
          <a:endParaRPr lang="cs-CZ" dirty="0"/>
        </a:p>
      </dgm:t>
    </dgm:pt>
    <dgm:pt modelId="{0DC5929F-9801-418D-9A09-4216F4F6E989}" type="parTrans" cxnId="{2C7F6F2B-7604-4874-94F3-500B19BE9967}">
      <dgm:prSet/>
      <dgm:spPr/>
      <dgm:t>
        <a:bodyPr/>
        <a:lstStyle/>
        <a:p>
          <a:endParaRPr lang="cs-CZ"/>
        </a:p>
      </dgm:t>
    </dgm:pt>
    <dgm:pt modelId="{032349D7-7EE6-467B-9B62-95B12B1CBA9B}" type="sibTrans" cxnId="{2C7F6F2B-7604-4874-94F3-500B19BE9967}">
      <dgm:prSet/>
      <dgm:spPr/>
      <dgm:t>
        <a:bodyPr/>
        <a:lstStyle/>
        <a:p>
          <a:endParaRPr lang="cs-CZ"/>
        </a:p>
      </dgm:t>
    </dgm:pt>
    <dgm:pt modelId="{E1D1DACA-C1D7-4075-A49C-E66B19152533}">
      <dgm:prSet/>
      <dgm:spPr/>
      <dgm:t>
        <a:bodyPr/>
        <a:lstStyle/>
        <a:p>
          <a:r>
            <a:rPr lang="cs-CZ" dirty="0"/>
            <a:t>Rozvod okysličené krve po těle </a:t>
          </a:r>
        </a:p>
      </dgm:t>
    </dgm:pt>
    <dgm:pt modelId="{AF18BAEE-F24B-48A2-A8AA-1A59F4E4E075}" type="parTrans" cxnId="{59C60502-8A60-4A46-881E-37462B523731}">
      <dgm:prSet/>
      <dgm:spPr/>
      <dgm:t>
        <a:bodyPr/>
        <a:lstStyle/>
        <a:p>
          <a:endParaRPr lang="cs-CZ"/>
        </a:p>
      </dgm:t>
    </dgm:pt>
    <dgm:pt modelId="{82CA873B-A303-4001-AC4C-EA967FDDF891}" type="sibTrans" cxnId="{59C60502-8A60-4A46-881E-37462B523731}">
      <dgm:prSet/>
      <dgm:spPr/>
      <dgm:t>
        <a:bodyPr/>
        <a:lstStyle/>
        <a:p>
          <a:endParaRPr lang="cs-CZ"/>
        </a:p>
      </dgm:t>
    </dgm:pt>
    <dgm:pt modelId="{63BBC21F-0F8E-48FD-80AD-F38F64BDE70F}">
      <dgm:prSet/>
      <dgm:spPr/>
      <dgm:t>
        <a:bodyPr/>
        <a:lstStyle/>
        <a:p>
          <a:r>
            <a:rPr lang="cs-CZ" dirty="0"/>
            <a:t>Krev protéká cévním  řečištěm – žílami je odkysličená krev vracena do pravé předsíně</a:t>
          </a:r>
        </a:p>
      </dgm:t>
    </dgm:pt>
    <dgm:pt modelId="{A5DC2533-7CBF-44F6-A816-C125417669A3}" type="parTrans" cxnId="{AFDF456D-4C05-4E3A-A5D5-6530922DED17}">
      <dgm:prSet/>
      <dgm:spPr/>
      <dgm:t>
        <a:bodyPr/>
        <a:lstStyle/>
        <a:p>
          <a:endParaRPr lang="cs-CZ"/>
        </a:p>
      </dgm:t>
    </dgm:pt>
    <dgm:pt modelId="{E5FC6DCB-469D-4A9A-8007-0A4FA517D004}" type="sibTrans" cxnId="{AFDF456D-4C05-4E3A-A5D5-6530922DED17}">
      <dgm:prSet/>
      <dgm:spPr/>
      <dgm:t>
        <a:bodyPr/>
        <a:lstStyle/>
        <a:p>
          <a:endParaRPr lang="cs-CZ"/>
        </a:p>
      </dgm:t>
    </dgm:pt>
    <dgm:pt modelId="{8C6AAB7B-F0FA-4909-94F5-1E63E9DECC9D}">
      <dgm:prSet/>
      <dgm:spPr/>
      <dgm:t>
        <a:bodyPr/>
        <a:lstStyle/>
        <a:p>
          <a:endParaRPr lang="cs-CZ" dirty="0"/>
        </a:p>
      </dgm:t>
    </dgm:pt>
    <dgm:pt modelId="{077C9F1B-5249-4CF6-860A-17031F725CA2}" type="parTrans" cxnId="{8680EE3E-3695-4DA3-B5DE-79A7A51BF19A}">
      <dgm:prSet/>
      <dgm:spPr/>
      <dgm:t>
        <a:bodyPr/>
        <a:lstStyle/>
        <a:p>
          <a:endParaRPr lang="cs-CZ"/>
        </a:p>
      </dgm:t>
    </dgm:pt>
    <dgm:pt modelId="{BF21E9A6-6A18-4270-83E4-9834B8364A32}" type="sibTrans" cxnId="{8680EE3E-3695-4DA3-B5DE-79A7A51BF19A}">
      <dgm:prSet/>
      <dgm:spPr/>
      <dgm:t>
        <a:bodyPr/>
        <a:lstStyle/>
        <a:p>
          <a:endParaRPr lang="cs-CZ"/>
        </a:p>
      </dgm:t>
    </dgm:pt>
    <dgm:pt modelId="{234375F3-435F-4F8D-BECE-B34F9408E77A}">
      <dgm:prSet/>
      <dgm:spPr/>
      <dgm:t>
        <a:bodyPr/>
        <a:lstStyle/>
        <a:p>
          <a:r>
            <a:rPr lang="cs-CZ" dirty="0"/>
            <a:t>Odtud je následně přečerpána do pravé komory a malého krevního oběhu</a:t>
          </a:r>
        </a:p>
      </dgm:t>
    </dgm:pt>
    <dgm:pt modelId="{E5177329-E5C3-4212-9073-12412F52B2D1}" type="parTrans" cxnId="{00BB6DB1-4AC7-406D-B499-E035A27A7DE5}">
      <dgm:prSet/>
      <dgm:spPr/>
      <dgm:t>
        <a:bodyPr/>
        <a:lstStyle/>
        <a:p>
          <a:endParaRPr lang="cs-CZ"/>
        </a:p>
      </dgm:t>
    </dgm:pt>
    <dgm:pt modelId="{8ABB9717-1196-4E58-AF6C-E696EFE02F19}" type="sibTrans" cxnId="{00BB6DB1-4AC7-406D-B499-E035A27A7DE5}">
      <dgm:prSet/>
      <dgm:spPr/>
      <dgm:t>
        <a:bodyPr/>
        <a:lstStyle/>
        <a:p>
          <a:endParaRPr lang="cs-CZ"/>
        </a:p>
      </dgm:t>
    </dgm:pt>
    <dgm:pt modelId="{A66E157C-D4C3-4847-B08F-5850153FEDE0}" type="pres">
      <dgm:prSet presAssocID="{528488EB-C5E4-4224-9271-46E3916660DB}" presName="Name0" presStyleCnt="0">
        <dgm:presLayoutVars>
          <dgm:dir/>
          <dgm:animLvl val="lvl"/>
          <dgm:resizeHandles val="exact"/>
        </dgm:presLayoutVars>
      </dgm:prSet>
      <dgm:spPr/>
    </dgm:pt>
    <dgm:pt modelId="{D403B45E-B228-4902-97EC-AE5B662C6C28}" type="pres">
      <dgm:prSet presAssocID="{24FBBBC9-1678-4409-B8AF-A4455CB892CB}" presName="composite" presStyleCnt="0"/>
      <dgm:spPr/>
    </dgm:pt>
    <dgm:pt modelId="{EDFC4B8D-5348-4CCD-9554-6B3FAD2A5347}" type="pres">
      <dgm:prSet presAssocID="{24FBBBC9-1678-4409-B8AF-A4455CB892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015D508-8C15-4B98-BB6A-2E44231082BF}" type="pres">
      <dgm:prSet presAssocID="{24FBBBC9-1678-4409-B8AF-A4455CB892CB}" presName="desTx" presStyleLbl="alignAccFollowNode1" presStyleIdx="0" presStyleCnt="2">
        <dgm:presLayoutVars>
          <dgm:bulletEnabled val="1"/>
        </dgm:presLayoutVars>
      </dgm:prSet>
      <dgm:spPr/>
    </dgm:pt>
    <dgm:pt modelId="{99E24EC1-F974-4423-9831-CC5296693187}" type="pres">
      <dgm:prSet presAssocID="{0CCEF3F2-FB6B-42AA-B963-2CBA131FD2BC}" presName="space" presStyleCnt="0"/>
      <dgm:spPr/>
    </dgm:pt>
    <dgm:pt modelId="{2FCDE783-F487-4E09-9FFF-0B9EDDCE789A}" type="pres">
      <dgm:prSet presAssocID="{21B30472-FC8F-41E7-9034-5F62D08CEE17}" presName="composite" presStyleCnt="0"/>
      <dgm:spPr/>
    </dgm:pt>
    <dgm:pt modelId="{8F30F78E-8F7E-49B6-839C-144B3E5C4E6A}" type="pres">
      <dgm:prSet presAssocID="{21B30472-FC8F-41E7-9034-5F62D08CEE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D573179-811F-4FE1-93E6-EA0C62EC3B36}" type="pres">
      <dgm:prSet presAssocID="{21B30472-FC8F-41E7-9034-5F62D08CEE1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9C60502-8A60-4A46-881E-37462B523731}" srcId="{21B30472-FC8F-41E7-9034-5F62D08CEE17}" destId="{E1D1DACA-C1D7-4075-A49C-E66B19152533}" srcOrd="1" destOrd="0" parTransId="{AF18BAEE-F24B-48A2-A8AA-1A59F4E4E075}" sibTransId="{82CA873B-A303-4001-AC4C-EA967FDDF891}"/>
    <dgm:cxn modelId="{2C7F6F2B-7604-4874-94F3-500B19BE9967}" srcId="{21B30472-FC8F-41E7-9034-5F62D08CEE17}" destId="{F35BFB6C-8D7C-4157-B8DA-244C908C8FBC}" srcOrd="5" destOrd="0" parTransId="{0DC5929F-9801-418D-9A09-4216F4F6E989}" sibTransId="{032349D7-7EE6-467B-9B62-95B12B1CBA9B}"/>
    <dgm:cxn modelId="{8680EE3E-3695-4DA3-B5DE-79A7A51BF19A}" srcId="{21B30472-FC8F-41E7-9034-5F62D08CEE17}" destId="{8C6AAB7B-F0FA-4909-94F5-1E63E9DECC9D}" srcOrd="4" destOrd="0" parTransId="{077C9F1B-5249-4CF6-860A-17031F725CA2}" sibTransId="{BF21E9A6-6A18-4270-83E4-9834B8364A32}"/>
    <dgm:cxn modelId="{06C6335C-A5A5-409A-A1A3-5996BF77418C}" srcId="{24FBBBC9-1678-4409-B8AF-A4455CB892CB}" destId="{B12AFD71-B260-4854-8616-F30BC52DDC3E}" srcOrd="1" destOrd="0" parTransId="{FA5FE09A-C9BA-4D4E-93AA-43A8B2959D2B}" sibTransId="{CC91013E-3805-4C04-8FD1-0B79995F0849}"/>
    <dgm:cxn modelId="{41458D63-CBA7-4522-9615-4314BD03C861}" srcId="{528488EB-C5E4-4224-9271-46E3916660DB}" destId="{24FBBBC9-1678-4409-B8AF-A4455CB892CB}" srcOrd="0" destOrd="0" parTransId="{E84DB29F-F3FD-4CBC-90EE-89F5CC3100D5}" sibTransId="{0CCEF3F2-FB6B-42AA-B963-2CBA131FD2BC}"/>
    <dgm:cxn modelId="{2F78E544-95CA-4E0E-B49F-8549AF323C81}" srcId="{24FBBBC9-1678-4409-B8AF-A4455CB892CB}" destId="{E622EF3D-6D33-4ACB-9D2A-2DBAE3299349}" srcOrd="0" destOrd="0" parTransId="{1408D3D7-0466-4050-A23A-D812EFA14AA5}" sibTransId="{B22550FA-A526-416C-B8B2-39C2AF5DF9F6}"/>
    <dgm:cxn modelId="{AFDF456D-4C05-4E3A-A5D5-6530922DED17}" srcId="{21B30472-FC8F-41E7-9034-5F62D08CEE17}" destId="{63BBC21F-0F8E-48FD-80AD-F38F64BDE70F}" srcOrd="2" destOrd="0" parTransId="{A5DC2533-7CBF-44F6-A816-C125417669A3}" sibTransId="{E5FC6DCB-469D-4A9A-8007-0A4FA517D004}"/>
    <dgm:cxn modelId="{F6943F73-7E92-4E02-9A70-45DE4E6D0CDC}" type="presOf" srcId="{CAFF3575-3ADB-4F2C-9F49-AC398BE64200}" destId="{5D573179-811F-4FE1-93E6-EA0C62EC3B36}" srcOrd="0" destOrd="0" presId="urn:microsoft.com/office/officeart/2005/8/layout/hList1"/>
    <dgm:cxn modelId="{C2021B56-0C74-4E6A-9B34-A286B8B91084}" type="presOf" srcId="{24FBBBC9-1678-4409-B8AF-A4455CB892CB}" destId="{EDFC4B8D-5348-4CCD-9554-6B3FAD2A5347}" srcOrd="0" destOrd="0" presId="urn:microsoft.com/office/officeart/2005/8/layout/hList1"/>
    <dgm:cxn modelId="{A9823177-59F5-4CA1-B96E-2D634B48CC7F}" type="presOf" srcId="{F35BFB6C-8D7C-4157-B8DA-244C908C8FBC}" destId="{5D573179-811F-4FE1-93E6-EA0C62EC3B36}" srcOrd="0" destOrd="5" presId="urn:microsoft.com/office/officeart/2005/8/layout/hList1"/>
    <dgm:cxn modelId="{39658C57-179F-40E5-86F3-9FF4AFA6C4C7}" srcId="{24FBBBC9-1678-4409-B8AF-A4455CB892CB}" destId="{13F4E75E-805E-4BDE-A9C9-2E84F54B5B20}" srcOrd="2" destOrd="0" parTransId="{887B8C96-D8F4-4518-8165-D0E6CFBE34B2}" sibTransId="{EA7045A9-4752-4733-A2EB-6C14A3F4D987}"/>
    <dgm:cxn modelId="{8454D35A-8187-4678-9D51-E7D70A1E9DF6}" type="presOf" srcId="{13F4E75E-805E-4BDE-A9C9-2E84F54B5B20}" destId="{C015D508-8C15-4B98-BB6A-2E44231082BF}" srcOrd="0" destOrd="2" presId="urn:microsoft.com/office/officeart/2005/8/layout/hList1"/>
    <dgm:cxn modelId="{32728797-EE31-4BEF-B1FE-8C49CE66CFD6}" srcId="{21B30472-FC8F-41E7-9034-5F62D08CEE17}" destId="{CAFF3575-3ADB-4F2C-9F49-AC398BE64200}" srcOrd="0" destOrd="0" parTransId="{9F004AD9-2F7E-43CD-973D-842850CA7F32}" sibTransId="{73CB65B4-58A2-49FE-A96C-99DFC5D82043}"/>
    <dgm:cxn modelId="{CC93349D-FAD0-43EE-8C24-1E8ADAA434FD}" type="presOf" srcId="{E1D1DACA-C1D7-4075-A49C-E66B19152533}" destId="{5D573179-811F-4FE1-93E6-EA0C62EC3B36}" srcOrd="0" destOrd="1" presId="urn:microsoft.com/office/officeart/2005/8/layout/hList1"/>
    <dgm:cxn modelId="{0B22B6AA-1440-460A-BE5A-0CA33A858C8C}" type="presOf" srcId="{528488EB-C5E4-4224-9271-46E3916660DB}" destId="{A66E157C-D4C3-4847-B08F-5850153FEDE0}" srcOrd="0" destOrd="0" presId="urn:microsoft.com/office/officeart/2005/8/layout/hList1"/>
    <dgm:cxn modelId="{4DF069AF-C2B3-4E9E-A584-8C5C58CF0D49}" type="presOf" srcId="{0A0FBA8E-7435-44A8-B147-B36D6FDEF982}" destId="{C015D508-8C15-4B98-BB6A-2E44231082BF}" srcOrd="0" destOrd="3" presId="urn:microsoft.com/office/officeart/2005/8/layout/hList1"/>
    <dgm:cxn modelId="{00BB6DB1-4AC7-406D-B499-E035A27A7DE5}" srcId="{21B30472-FC8F-41E7-9034-5F62D08CEE17}" destId="{234375F3-435F-4F8D-BECE-B34F9408E77A}" srcOrd="3" destOrd="0" parTransId="{E5177329-E5C3-4212-9073-12412F52B2D1}" sibTransId="{8ABB9717-1196-4E58-AF6C-E696EFE02F19}"/>
    <dgm:cxn modelId="{5342E7B7-A13E-45F7-99CC-97981321AE52}" type="presOf" srcId="{B12AFD71-B260-4854-8616-F30BC52DDC3E}" destId="{C015D508-8C15-4B98-BB6A-2E44231082BF}" srcOrd="0" destOrd="1" presId="urn:microsoft.com/office/officeart/2005/8/layout/hList1"/>
    <dgm:cxn modelId="{ACF3E0C1-DBAC-4DDE-9D45-3E77A7D724CD}" type="presOf" srcId="{234375F3-435F-4F8D-BECE-B34F9408E77A}" destId="{5D573179-811F-4FE1-93E6-EA0C62EC3B36}" srcOrd="0" destOrd="3" presId="urn:microsoft.com/office/officeart/2005/8/layout/hList1"/>
    <dgm:cxn modelId="{146AF9C9-4B8E-42E0-9DD3-D5712D7BDD5B}" srcId="{528488EB-C5E4-4224-9271-46E3916660DB}" destId="{21B30472-FC8F-41E7-9034-5F62D08CEE17}" srcOrd="1" destOrd="0" parTransId="{8616F64A-7C61-479E-9A63-D8F4F29769C8}" sibTransId="{BDF6C3EB-F2D5-4E32-ACF4-E131992F3450}"/>
    <dgm:cxn modelId="{2A5875CD-C255-46D3-90DB-375E8B77BE3D}" type="presOf" srcId="{63BBC21F-0F8E-48FD-80AD-F38F64BDE70F}" destId="{5D573179-811F-4FE1-93E6-EA0C62EC3B36}" srcOrd="0" destOrd="2" presId="urn:microsoft.com/office/officeart/2005/8/layout/hList1"/>
    <dgm:cxn modelId="{773FB1F5-3959-44E5-9C54-0086A94BDC10}" type="presOf" srcId="{21B30472-FC8F-41E7-9034-5F62D08CEE17}" destId="{8F30F78E-8F7E-49B6-839C-144B3E5C4E6A}" srcOrd="0" destOrd="0" presId="urn:microsoft.com/office/officeart/2005/8/layout/hList1"/>
    <dgm:cxn modelId="{F54E72F6-C2A8-4BC6-98D2-B8DFEB6C22E9}" srcId="{24FBBBC9-1678-4409-B8AF-A4455CB892CB}" destId="{0A0FBA8E-7435-44A8-B147-B36D6FDEF982}" srcOrd="3" destOrd="0" parTransId="{D0E1C842-7477-4C2F-B9A8-1411DAA4505B}" sibTransId="{7616D709-1702-4F83-9584-D024DA6E540F}"/>
    <dgm:cxn modelId="{D67DA6F6-9D3C-4A9D-8BBD-06BD6F2A8C4D}" type="presOf" srcId="{8C6AAB7B-F0FA-4909-94F5-1E63E9DECC9D}" destId="{5D573179-811F-4FE1-93E6-EA0C62EC3B36}" srcOrd="0" destOrd="4" presId="urn:microsoft.com/office/officeart/2005/8/layout/hList1"/>
    <dgm:cxn modelId="{9FB3C2FB-E972-4D10-B9BF-8A53CC6A0E5B}" type="presOf" srcId="{E622EF3D-6D33-4ACB-9D2A-2DBAE3299349}" destId="{C015D508-8C15-4B98-BB6A-2E44231082BF}" srcOrd="0" destOrd="0" presId="urn:microsoft.com/office/officeart/2005/8/layout/hList1"/>
    <dgm:cxn modelId="{F46BB1A4-FEC9-4B83-A9D8-7EDDDBE70C48}" type="presParOf" srcId="{A66E157C-D4C3-4847-B08F-5850153FEDE0}" destId="{D403B45E-B228-4902-97EC-AE5B662C6C28}" srcOrd="0" destOrd="0" presId="urn:microsoft.com/office/officeart/2005/8/layout/hList1"/>
    <dgm:cxn modelId="{402A0CE0-AF3F-4143-993D-0947500BD6C8}" type="presParOf" srcId="{D403B45E-B228-4902-97EC-AE5B662C6C28}" destId="{EDFC4B8D-5348-4CCD-9554-6B3FAD2A5347}" srcOrd="0" destOrd="0" presId="urn:microsoft.com/office/officeart/2005/8/layout/hList1"/>
    <dgm:cxn modelId="{2F274DA5-C780-4F05-B63B-1C90C6C9A81A}" type="presParOf" srcId="{D403B45E-B228-4902-97EC-AE5B662C6C28}" destId="{C015D508-8C15-4B98-BB6A-2E44231082BF}" srcOrd="1" destOrd="0" presId="urn:microsoft.com/office/officeart/2005/8/layout/hList1"/>
    <dgm:cxn modelId="{6C3086F8-1B16-4040-97FF-C628DB80571E}" type="presParOf" srcId="{A66E157C-D4C3-4847-B08F-5850153FEDE0}" destId="{99E24EC1-F974-4423-9831-CC5296693187}" srcOrd="1" destOrd="0" presId="urn:microsoft.com/office/officeart/2005/8/layout/hList1"/>
    <dgm:cxn modelId="{8556408D-65A1-42B9-AC61-8E4CCC05A568}" type="presParOf" srcId="{A66E157C-D4C3-4847-B08F-5850153FEDE0}" destId="{2FCDE783-F487-4E09-9FFF-0B9EDDCE789A}" srcOrd="2" destOrd="0" presId="urn:microsoft.com/office/officeart/2005/8/layout/hList1"/>
    <dgm:cxn modelId="{B8DA4D85-2A4E-47B0-B7AB-ED65AD1871DF}" type="presParOf" srcId="{2FCDE783-F487-4E09-9FFF-0B9EDDCE789A}" destId="{8F30F78E-8F7E-49B6-839C-144B3E5C4E6A}" srcOrd="0" destOrd="0" presId="urn:microsoft.com/office/officeart/2005/8/layout/hList1"/>
    <dgm:cxn modelId="{4613ED2A-588A-4355-B8E1-782A0FCF7BAF}" type="presParOf" srcId="{2FCDE783-F487-4E09-9FFF-0B9EDDCE789A}" destId="{5D573179-811F-4FE1-93E6-EA0C62EC3B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26E4-37FF-4CAE-9F83-DCF40C5041D7}">
      <dsp:nvSpPr>
        <dsp:cNvPr id="0" name=""/>
        <dsp:cNvSpPr/>
      </dsp:nvSpPr>
      <dsp:spPr>
        <a:xfrm>
          <a:off x="0" y="20754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TEPNY = ARTERIE</a:t>
          </a:r>
          <a:endParaRPr lang="cs-CZ" sz="2300" kern="1200" dirty="0"/>
        </a:p>
      </dsp:txBody>
      <dsp:txXfrm>
        <a:off x="25616" y="46370"/>
        <a:ext cx="4485272" cy="473513"/>
      </dsp:txXfrm>
    </dsp:sp>
    <dsp:sp modelId="{D4B9693A-1691-4F6B-96F3-7AE2071B2C90}">
      <dsp:nvSpPr>
        <dsp:cNvPr id="0" name=""/>
        <dsp:cNvSpPr/>
      </dsp:nvSpPr>
      <dsp:spPr>
        <a:xfrm>
          <a:off x="0" y="545499"/>
          <a:ext cx="4536504" cy="51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600" kern="1200" dirty="0"/>
            <a:t>dávají krevnímu oběhu pružnost (15-5mm)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SRDEČNICE (30mm)</a:t>
          </a:r>
        </a:p>
      </dsp:txBody>
      <dsp:txXfrm>
        <a:off x="0" y="545499"/>
        <a:ext cx="4536504" cy="511807"/>
      </dsp:txXfrm>
    </dsp:sp>
    <dsp:sp modelId="{3E38F52A-832D-4EB0-ADC5-CC30DFD3DC82}">
      <dsp:nvSpPr>
        <dsp:cNvPr id="0" name=""/>
        <dsp:cNvSpPr/>
      </dsp:nvSpPr>
      <dsp:spPr>
        <a:xfrm>
          <a:off x="0" y="1034408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TEPÉNKY = ARTERIOLY</a:t>
          </a:r>
          <a:endParaRPr lang="cs-CZ" sz="2300" kern="1200" dirty="0"/>
        </a:p>
      </dsp:txBody>
      <dsp:txXfrm>
        <a:off x="25616" y="1060024"/>
        <a:ext cx="4485272" cy="473513"/>
      </dsp:txXfrm>
    </dsp:sp>
    <dsp:sp modelId="{F1081D3F-23B7-412D-8BAD-F75547FDF03D}">
      <dsp:nvSpPr>
        <dsp:cNvPr id="0" name=""/>
        <dsp:cNvSpPr/>
      </dsp:nvSpPr>
      <dsp:spPr>
        <a:xfrm>
          <a:off x="0" y="1582052"/>
          <a:ext cx="453650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dávají krevnímu oběhu odpor (0,3mm)</a:t>
          </a:r>
          <a:endParaRPr lang="cs-CZ" sz="1800" kern="1200" dirty="0"/>
        </a:p>
      </dsp:txBody>
      <dsp:txXfrm>
        <a:off x="0" y="1582052"/>
        <a:ext cx="4536504" cy="380880"/>
      </dsp:txXfrm>
    </dsp:sp>
    <dsp:sp modelId="{67204AD2-3487-42AC-9345-B7DF84DC2043}">
      <dsp:nvSpPr>
        <dsp:cNvPr id="0" name=""/>
        <dsp:cNvSpPr/>
      </dsp:nvSpPr>
      <dsp:spPr>
        <a:xfrm>
          <a:off x="0" y="1962932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VLÁSEČNICE = KAPILÁRY</a:t>
          </a:r>
          <a:endParaRPr lang="cs-CZ" sz="2300" kern="1200" dirty="0"/>
        </a:p>
      </dsp:txBody>
      <dsp:txXfrm>
        <a:off x="25616" y="1988548"/>
        <a:ext cx="4485272" cy="473513"/>
      </dsp:txXfrm>
    </dsp:sp>
    <dsp:sp modelId="{2DF75CD0-C209-4F64-8A2E-CD0A7A5A480A}">
      <dsp:nvSpPr>
        <dsp:cNvPr id="0" name=""/>
        <dsp:cNvSpPr/>
      </dsp:nvSpPr>
      <dsp:spPr>
        <a:xfrm>
          <a:off x="0" y="2487677"/>
          <a:ext cx="4536504" cy="58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dochází zde k výměně O</a:t>
          </a:r>
          <a:r>
            <a:rPr lang="cs-CZ" altLang="en-US" sz="1800" kern="1200" baseline="-25000" dirty="0"/>
            <a:t>2</a:t>
          </a:r>
          <a:r>
            <a:rPr lang="cs-CZ" altLang="en-US" sz="1800" kern="1200" dirty="0"/>
            <a:t> a CO</a:t>
          </a:r>
          <a:r>
            <a:rPr lang="cs-CZ" altLang="en-US" sz="1800" kern="1200" baseline="-25000" dirty="0"/>
            <a:t>2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pomáhají regulovat tělesnou teplotu</a:t>
          </a:r>
        </a:p>
      </dsp:txBody>
      <dsp:txXfrm>
        <a:off x="0" y="2487677"/>
        <a:ext cx="4536504" cy="583222"/>
      </dsp:txXfrm>
    </dsp:sp>
    <dsp:sp modelId="{E26B49D1-8648-463D-816E-7A2A7F0034F1}">
      <dsp:nvSpPr>
        <dsp:cNvPr id="0" name=""/>
        <dsp:cNvSpPr/>
      </dsp:nvSpPr>
      <dsp:spPr>
        <a:xfrm>
          <a:off x="0" y="3070900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ŽILKY = VENULY</a:t>
          </a:r>
          <a:endParaRPr lang="cs-CZ" sz="2300" kern="1200" dirty="0"/>
        </a:p>
      </dsp:txBody>
      <dsp:txXfrm>
        <a:off x="25616" y="3096516"/>
        <a:ext cx="4485272" cy="473513"/>
      </dsp:txXfrm>
    </dsp:sp>
    <dsp:sp modelId="{E85FA792-5CB7-4536-A326-6F040AE1A284}">
      <dsp:nvSpPr>
        <dsp:cNvPr id="0" name=""/>
        <dsp:cNvSpPr/>
      </dsp:nvSpPr>
      <dsp:spPr>
        <a:xfrm>
          <a:off x="0" y="3661885"/>
          <a:ext cx="4536504" cy="524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2300" kern="1200" dirty="0"/>
            <a:t>ŽÍLY = VENY </a:t>
          </a:r>
          <a:endParaRPr lang="cs-CZ" sz="2300" kern="1200" dirty="0"/>
        </a:p>
      </dsp:txBody>
      <dsp:txXfrm>
        <a:off x="25616" y="3687501"/>
        <a:ext cx="4485272" cy="473513"/>
      </dsp:txXfrm>
    </dsp:sp>
    <dsp:sp modelId="{08AE233B-3042-445B-9468-2B39CBE63176}">
      <dsp:nvSpPr>
        <dsp:cNvPr id="0" name=""/>
        <dsp:cNvSpPr/>
      </dsp:nvSpPr>
      <dsp:spPr>
        <a:xfrm>
          <a:off x="0" y="4186630"/>
          <a:ext cx="4536504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1800" kern="1200" dirty="0"/>
            <a:t>navrací krev zpátky do srdce (5-15mm)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Přítomnost chlopní (brání zpětnému toku krve, zejména DK)</a:t>
          </a:r>
        </a:p>
      </dsp:txBody>
      <dsp:txXfrm>
        <a:off x="0" y="4186630"/>
        <a:ext cx="4536504" cy="833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E19A-4139-4B76-BA5C-0C6F86DC0022}">
      <dsp:nvSpPr>
        <dsp:cNvPr id="0" name=""/>
        <dsp:cNvSpPr/>
      </dsp:nvSpPr>
      <dsp:spPr>
        <a:xfrm>
          <a:off x="3143" y="636092"/>
          <a:ext cx="3064668" cy="122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HLADKÁ</a:t>
          </a:r>
        </a:p>
      </dsp:txBody>
      <dsp:txXfrm>
        <a:off x="3143" y="636092"/>
        <a:ext cx="3064668" cy="1225867"/>
      </dsp:txXfrm>
    </dsp:sp>
    <dsp:sp modelId="{7FBCE921-4D62-445B-900E-BD8ABCF90AEC}">
      <dsp:nvSpPr>
        <dsp:cNvPr id="0" name=""/>
        <dsp:cNvSpPr/>
      </dsp:nvSpPr>
      <dsp:spPr>
        <a:xfrm>
          <a:off x="3143" y="1861959"/>
          <a:ext cx="3064668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Není ovládaná vůlí – inervace vegetativními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Buňky jednojaderné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Žíly, orgány (žaludek, močový měchýř, děloha)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3%  hmotnosti</a:t>
          </a:r>
        </a:p>
      </dsp:txBody>
      <dsp:txXfrm>
        <a:off x="3143" y="1861959"/>
        <a:ext cx="3064668" cy="2470500"/>
      </dsp:txXfrm>
    </dsp:sp>
    <dsp:sp modelId="{58940EB4-CDA2-4DBA-8C32-5F5A7E0E1387}">
      <dsp:nvSpPr>
        <dsp:cNvPr id="0" name=""/>
        <dsp:cNvSpPr/>
      </dsp:nvSpPr>
      <dsp:spPr>
        <a:xfrm>
          <a:off x="3496865" y="636092"/>
          <a:ext cx="3064668" cy="122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SRDEČNÍ</a:t>
          </a:r>
        </a:p>
      </dsp:txBody>
      <dsp:txXfrm>
        <a:off x="3496865" y="636092"/>
        <a:ext cx="3064668" cy="1225867"/>
      </dsp:txXfrm>
    </dsp:sp>
    <dsp:sp modelId="{E992FC32-8A63-4658-A538-CC60EB010E26}">
      <dsp:nvSpPr>
        <dsp:cNvPr id="0" name=""/>
        <dsp:cNvSpPr/>
      </dsp:nvSpPr>
      <dsp:spPr>
        <a:xfrm>
          <a:off x="3496865" y="1861959"/>
          <a:ext cx="3064668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Některé rysy společné příčně pruhované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Není ovládaná vůlí - s</a:t>
          </a:r>
          <a:r>
            <a:rPr lang="cs-CZ" altLang="cs-CZ" sz="2000" kern="1200" dirty="0"/>
            <a:t>ignály pro stahy srdečních buněk vznikají přímo v srdci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Stálá a rytmická aktivita</a:t>
          </a:r>
        </a:p>
      </dsp:txBody>
      <dsp:txXfrm>
        <a:off x="3496865" y="1861959"/>
        <a:ext cx="3064668" cy="2470500"/>
      </dsp:txXfrm>
    </dsp:sp>
    <dsp:sp modelId="{370EAC66-D157-4293-B22B-903C2DD4DB1A}">
      <dsp:nvSpPr>
        <dsp:cNvPr id="0" name=""/>
        <dsp:cNvSpPr/>
      </dsp:nvSpPr>
      <dsp:spPr>
        <a:xfrm>
          <a:off x="6990588" y="636092"/>
          <a:ext cx="3064668" cy="122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PŘÍČNĚ PRUHOVANÁ</a:t>
          </a:r>
        </a:p>
      </dsp:txBody>
      <dsp:txXfrm>
        <a:off x="6990588" y="636092"/>
        <a:ext cx="3064668" cy="1225867"/>
      </dsp:txXfrm>
    </dsp:sp>
    <dsp:sp modelId="{8BB18C6E-D70F-4B2D-A340-FF4E7D9787B1}">
      <dsp:nvSpPr>
        <dsp:cNvPr id="0" name=""/>
        <dsp:cNvSpPr/>
      </dsp:nvSpPr>
      <dsp:spPr>
        <a:xfrm>
          <a:off x="6990588" y="1861959"/>
          <a:ext cx="3064668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– inervace mozkomíšními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mnohojaderné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sp:txBody>
      <dsp:txXfrm>
        <a:off x="6990588" y="1861959"/>
        <a:ext cx="3064668" cy="2470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106B7-ED13-47B1-8027-8399DFEEB18A}">
      <dsp:nvSpPr>
        <dsp:cNvPr id="0" name=""/>
        <dsp:cNvSpPr/>
      </dsp:nvSpPr>
      <dsp:spPr>
        <a:xfrm>
          <a:off x="0" y="0"/>
          <a:ext cx="1068182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000" kern="1200" dirty="0"/>
            <a:t>PROPAD CHLOPNĚ = PROLAPS</a:t>
          </a:r>
          <a:endParaRPr lang="cs-CZ" sz="3000" kern="1200" dirty="0"/>
        </a:p>
      </dsp:txBody>
      <dsp:txXfrm>
        <a:off x="39295" y="39295"/>
        <a:ext cx="10603238" cy="726370"/>
      </dsp:txXfrm>
    </dsp:sp>
    <dsp:sp modelId="{C74203B3-7ACC-4F32-A7DA-ED04C988134E}">
      <dsp:nvSpPr>
        <dsp:cNvPr id="0" name=""/>
        <dsp:cNvSpPr/>
      </dsp:nvSpPr>
      <dsp:spPr>
        <a:xfrm>
          <a:off x="0" y="813403"/>
          <a:ext cx="10681828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"/>
          </a:pPr>
          <a:r>
            <a:rPr lang="cs-CZ" altLang="en-US" sz="2400" kern="1200" dirty="0"/>
            <a:t>zpravidla do předsíně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altLang="en-US" sz="2400" kern="1200" dirty="0"/>
            <a:t>část systolického tepového objemu je tak bez užitku pro oběh uložena v předsíni a srdce je objemově přetěžováno </a:t>
          </a:r>
        </a:p>
      </dsp:txBody>
      <dsp:txXfrm>
        <a:off x="0" y="813403"/>
        <a:ext cx="10681828" cy="1068120"/>
      </dsp:txXfrm>
    </dsp:sp>
    <dsp:sp modelId="{E5FC0E10-FD2E-4B01-98A7-374523B96059}">
      <dsp:nvSpPr>
        <dsp:cNvPr id="0" name=""/>
        <dsp:cNvSpPr/>
      </dsp:nvSpPr>
      <dsp:spPr>
        <a:xfrm>
          <a:off x="0" y="1881523"/>
          <a:ext cx="1068182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000" kern="1200" dirty="0"/>
            <a:t>NEDOMYKAVOST CHLOPNĚ = INSUFICIENCE</a:t>
          </a:r>
        </a:p>
      </dsp:txBody>
      <dsp:txXfrm>
        <a:off x="39295" y="1920818"/>
        <a:ext cx="10603238" cy="726370"/>
      </dsp:txXfrm>
    </dsp:sp>
    <dsp:sp modelId="{71D2CDEC-6E4F-468F-AD4E-B0FCB617EFD4}">
      <dsp:nvSpPr>
        <dsp:cNvPr id="0" name=""/>
        <dsp:cNvSpPr/>
      </dsp:nvSpPr>
      <dsp:spPr>
        <a:xfrm>
          <a:off x="0" y="2686483"/>
          <a:ext cx="10681828" cy="75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"/>
          </a:pPr>
          <a:r>
            <a:rPr lang="cs-CZ" altLang="en-US" sz="2400" kern="1200" dirty="0"/>
            <a:t>část krevního oběhu se vrací do prostoru s nižším tlakem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2400" kern="1200" dirty="0"/>
            <a:t>při této poruše je srdce přetěžováno objemově</a:t>
          </a:r>
        </a:p>
      </dsp:txBody>
      <dsp:txXfrm>
        <a:off x="0" y="2686483"/>
        <a:ext cx="10681828" cy="756585"/>
      </dsp:txXfrm>
    </dsp:sp>
    <dsp:sp modelId="{49BCFE86-C0BC-410F-AF56-EBA38B111282}">
      <dsp:nvSpPr>
        <dsp:cNvPr id="0" name=""/>
        <dsp:cNvSpPr/>
      </dsp:nvSpPr>
      <dsp:spPr>
        <a:xfrm>
          <a:off x="0" y="3443068"/>
          <a:ext cx="1068182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000" kern="1200" dirty="0"/>
            <a:t>ZÚŽENÍ SRDEČNÍ CHLOPNĚ = STENÓZA</a:t>
          </a:r>
        </a:p>
      </dsp:txBody>
      <dsp:txXfrm>
        <a:off x="39295" y="3482363"/>
        <a:ext cx="10603238" cy="726370"/>
      </dsp:txXfrm>
    </dsp:sp>
    <dsp:sp modelId="{6EF0291C-2EC7-4AD1-9CE9-8E279B71CDF0}">
      <dsp:nvSpPr>
        <dsp:cNvPr id="0" name=""/>
        <dsp:cNvSpPr/>
      </dsp:nvSpPr>
      <dsp:spPr>
        <a:xfrm>
          <a:off x="0" y="4248028"/>
          <a:ext cx="1068182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1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en-US" sz="2400" kern="1200" dirty="0"/>
            <a:t>zmenšuje se plocha pro průtok krve, což představuje vyšší odpor proudící krve a zvýšení tlakové zátěže srdce</a:t>
          </a:r>
          <a:endParaRPr lang="cs-CZ" sz="2400" kern="1200" dirty="0"/>
        </a:p>
      </dsp:txBody>
      <dsp:txXfrm>
        <a:off x="0" y="4248028"/>
        <a:ext cx="10681828" cy="71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C4B8D-5348-4CCD-9554-6B3FAD2A5347}">
      <dsp:nvSpPr>
        <dsp:cNvPr id="0" name=""/>
        <dsp:cNvSpPr/>
      </dsp:nvSpPr>
      <dsp:spPr>
        <a:xfrm>
          <a:off x="50" y="23382"/>
          <a:ext cx="479464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MALÝ (PLICNÍ) KREVNÍ OBĚH</a:t>
          </a:r>
        </a:p>
      </dsp:txBody>
      <dsp:txXfrm>
        <a:off x="50" y="23382"/>
        <a:ext cx="4794641" cy="691200"/>
      </dsp:txXfrm>
    </dsp:sp>
    <dsp:sp modelId="{C015D508-8C15-4B98-BB6A-2E44231082BF}">
      <dsp:nvSpPr>
        <dsp:cNvPr id="0" name=""/>
        <dsp:cNvSpPr/>
      </dsp:nvSpPr>
      <dsp:spPr>
        <a:xfrm>
          <a:off x="50" y="714582"/>
          <a:ext cx="4794641" cy="4014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Pravá předsíň přivádí krev z horní a doplní duté žíly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Krev je vstřikována do pravé komory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Vstup krve do plicního řečiště – okysličení a návrat krve přes plicní žíly do levé předsíně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sz="2400" kern="1200" dirty="0"/>
            <a:t>Pokračuje do levé komory a do  velkého krevního oběhu</a:t>
          </a:r>
        </a:p>
      </dsp:txBody>
      <dsp:txXfrm>
        <a:off x="50" y="714582"/>
        <a:ext cx="4794641" cy="4014562"/>
      </dsp:txXfrm>
    </dsp:sp>
    <dsp:sp modelId="{8F30F78E-8F7E-49B6-839C-144B3E5C4E6A}">
      <dsp:nvSpPr>
        <dsp:cNvPr id="0" name=""/>
        <dsp:cNvSpPr/>
      </dsp:nvSpPr>
      <dsp:spPr>
        <a:xfrm>
          <a:off x="5465940" y="23382"/>
          <a:ext cx="479464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VELKÝ (PERIFERNÍ) KREVNÍ OBĚH</a:t>
          </a:r>
        </a:p>
      </dsp:txBody>
      <dsp:txXfrm>
        <a:off x="5465940" y="23382"/>
        <a:ext cx="4794641" cy="691200"/>
      </dsp:txXfrm>
    </dsp:sp>
    <dsp:sp modelId="{5D573179-811F-4FE1-93E6-EA0C62EC3B36}">
      <dsp:nvSpPr>
        <dsp:cNvPr id="0" name=""/>
        <dsp:cNvSpPr/>
      </dsp:nvSpPr>
      <dsp:spPr>
        <a:xfrm>
          <a:off x="5465940" y="714582"/>
          <a:ext cx="4794641" cy="4014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Levá komora nasává krev z levé předsíně a vypuzuje ji do aorty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Rozvod okysličené krve po těle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Krev protéká cévním  řečištěm – žílami je odkysličená krev vracena do pravé předsíně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Odtud je následně přečerpána do pravé komory a malého krevního oběhu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400" kern="1200" dirty="0"/>
        </a:p>
      </dsp:txBody>
      <dsp:txXfrm>
        <a:off x="5465940" y="714582"/>
        <a:ext cx="4794641" cy="401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21.03.2023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336" y="1828800"/>
            <a:ext cx="4896545" cy="1744216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000" dirty="0"/>
              <a:t>KARDIOVASKULÁRNÍ SOUSTAVA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7E66E0-8DA7-470C-938C-8E5F642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934A8-4B95-4765-B17D-613AC0CB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C6D83-EA33-41CB-9938-F302D2EC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844825"/>
            <a:ext cx="7488832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návrat krve žílami k srdci je zajištěn činností srdce a negativním nitrohrudním tlakem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podporuje jej i smršťování pracujícího kosterního svalstva – svalová pumpa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v dolních končetinách jsou v žilách kapsovité chlopně, které brání zpětnému toku krve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187E90-BD70-4EC9-82EC-82DF986A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1" y="1628800"/>
            <a:ext cx="4343897" cy="518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FDCC0-8F5B-496D-A6EB-907F3A7E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LYMFATICKÁ SOUSTAVA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9D9B4-419A-45D0-9428-B3FFFC3E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7848872" cy="5057972"/>
          </a:xfrm>
        </p:spPr>
        <p:txBody>
          <a:bodyPr>
            <a:normAutofit fontScale="92500" lnSpcReduction="10000"/>
          </a:bodyPr>
          <a:lstStyle/>
          <a:p>
            <a:r>
              <a:rPr lang="cs-CZ" altLang="en-US" sz="2400" dirty="0"/>
              <a:t>tvoří jednosměrnou dráhu mezibuněčných prostor do krve</a:t>
            </a:r>
          </a:p>
          <a:p>
            <a:pPr marL="0" indent="0">
              <a:buNone/>
            </a:pPr>
            <a:r>
              <a:rPr lang="cs-CZ" altLang="en-US" sz="2400" dirty="0"/>
              <a:t>FUNKCE MÍZNÍ SOUSTAVY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odvádí přebytek tkáňového moku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odvádí tuky v podobě tukových kapének z trávicí soustavy do horní duté žíly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má důležitou funkci v obranných mechanismech těla, uvnitř lymfatických uzlin se hromadí lymfocyty, které vytvářejí protilátky</a:t>
            </a:r>
          </a:p>
          <a:p>
            <a:pPr>
              <a:lnSpc>
                <a:spcPct val="90000"/>
              </a:lnSpc>
            </a:pPr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S její pomocí jsou odstraňovány mrtvé buňky, bílkoviny, tuky, konečné produkty metabolismu, ale i cizí tělesa a bakterie</a:t>
            </a:r>
          </a:p>
          <a:p>
            <a:pPr>
              <a:lnSpc>
                <a:spcPct val="90000"/>
              </a:lnSpc>
            </a:pPr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 </a:t>
            </a:r>
            <a:r>
              <a:rPr lang="cs-CZ" dirty="0"/>
              <a:t>lymfatické uzliny </a:t>
            </a:r>
            <a:r>
              <a:rPr lang="cs-CZ" b="1" i="0" dirty="0">
                <a:solidFill>
                  <a:srgbClr val="0B2239"/>
                </a:solidFill>
                <a:effectLst/>
                <a:latin typeface="Public Sans Web"/>
              </a:rPr>
              <a:t>- </a:t>
            </a:r>
            <a:r>
              <a:rPr lang="cs-CZ" i="0" dirty="0">
                <a:solidFill>
                  <a:srgbClr val="0B2239"/>
                </a:solidFill>
                <a:effectLst/>
                <a:latin typeface="Public Sans Web"/>
              </a:rPr>
              <a:t>f</a:t>
            </a:r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iltrují lymfu a čistí ji především od mikroorganismů a toxických látek</a:t>
            </a:r>
            <a:endParaRPr lang="cs-CZ" altLang="en-US" sz="2400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B86ED1-FD82-4BAD-AEFF-B68FA96C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740550"/>
            <a:ext cx="2356941" cy="50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F9383-3C56-E58C-FCFD-7C49726F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LYMFATICKÉ CÉVY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A6382-2B62-1E88-93B1-B0C5DC6B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8" y="1700808"/>
            <a:ext cx="3508459" cy="4572001"/>
          </a:xfrm>
        </p:spPr>
        <p:txBody>
          <a:bodyPr>
            <a:normAutofit fontScale="92500" lnSpcReduction="10000"/>
          </a:bodyPr>
          <a:lstStyle/>
          <a:p>
            <a:r>
              <a:rPr lang="cs-CZ" altLang="en-US" sz="2400" dirty="0"/>
              <a:t>jejich stěny jsou propustné pro všechny látky přítomné v mezibuněčných prostorách, včetně bílkovin</a:t>
            </a:r>
            <a:endParaRPr lang="cs-CZ" dirty="0"/>
          </a:p>
          <a:p>
            <a:r>
              <a:rPr lang="cs-CZ" dirty="0"/>
              <a:t>návrat tekutiny z mezibuněčných prostor zpět do krevní cirkulace - </a:t>
            </a:r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každý den odvedou z tkání více než dva litry mezibuněčné tekutiny (tkáňového moku), kterou přefiltrují a vracejí zpět do krve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03114D-0FE2-170F-5111-559D49C83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2" t="31091" r="39369" b="40546"/>
          <a:stretch/>
        </p:blipFill>
        <p:spPr>
          <a:xfrm>
            <a:off x="3924730" y="1916832"/>
            <a:ext cx="8128002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27E22-A5E5-443C-A95A-6A540732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IMUNITNÍ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346A-C2D0-40B7-8CC6-EB8DA7F1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72816"/>
            <a:ext cx="5040560" cy="4572001"/>
          </a:xfrm>
        </p:spPr>
        <p:txBody>
          <a:bodyPr/>
          <a:lstStyle/>
          <a:p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Důležitou součástí lymfy a imunitního systému obecně jsou </a:t>
            </a:r>
            <a:r>
              <a:rPr lang="cs-CZ" b="1" i="0" dirty="0">
                <a:solidFill>
                  <a:srgbClr val="0B2239"/>
                </a:solidFill>
                <a:effectLst/>
                <a:latin typeface="Public Sans Web"/>
              </a:rPr>
              <a:t>lymfocyty</a:t>
            </a:r>
            <a:r>
              <a:rPr lang="cs-CZ" dirty="0">
                <a:solidFill>
                  <a:srgbClr val="0B2239"/>
                </a:solidFill>
                <a:latin typeface="Public Sans Web"/>
              </a:rPr>
              <a:t> -</a:t>
            </a:r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 bílé krvinky</a:t>
            </a:r>
          </a:p>
          <a:p>
            <a:pPr lvl="1"/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 tvořené primárně v kostní dřeni, v menší míře pak v brzlíku (u dětí) a ve slezině</a:t>
            </a:r>
          </a:p>
          <a:p>
            <a:r>
              <a:rPr lang="cs-CZ" dirty="0">
                <a:solidFill>
                  <a:srgbClr val="0B2239"/>
                </a:solidFill>
                <a:latin typeface="Public Sans Web"/>
              </a:rPr>
              <a:t>Slezina </a:t>
            </a:r>
          </a:p>
          <a:p>
            <a:pPr lvl="1"/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Největší lymfatický orgán</a:t>
            </a:r>
          </a:p>
          <a:p>
            <a:pPr lvl="1"/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odstraňuje z krve staré červené krvinky (erytrocyty)</a:t>
            </a:r>
          </a:p>
          <a:p>
            <a:pPr lvl="1"/>
            <a:r>
              <a:rPr lang="cs-CZ" b="0" i="0" dirty="0">
                <a:solidFill>
                  <a:srgbClr val="0B2239"/>
                </a:solidFill>
                <a:effectLst/>
                <a:latin typeface="Public Sans Web"/>
              </a:rPr>
              <a:t>zásobník krve</a:t>
            </a:r>
          </a:p>
          <a:p>
            <a:pPr marL="228600" lvl="1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514F009-16BB-417A-96D0-CA394241F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0" t="23750" r="23422" b="7483"/>
          <a:stretch/>
        </p:blipFill>
        <p:spPr>
          <a:xfrm>
            <a:off x="5231904" y="1748981"/>
            <a:ext cx="6864358" cy="4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C2311-940B-4925-BA2C-9CA88869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FUNKČNÍ MORFOLOGIE SRDCE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B28FF-3D64-4517-8D1C-C9C05AD4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dutý orgán, tvořený srdeční svalovinou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zdrojem energie pro srdeční činnost jsou mastné kyseliny, laktát, glukóza a aminokyseliny</a:t>
            </a:r>
          </a:p>
          <a:p>
            <a:pPr marL="0" indent="0">
              <a:buNone/>
            </a:pPr>
            <a:endParaRPr lang="cs-CZ" altLang="en-US" sz="2400" dirty="0"/>
          </a:p>
          <a:p>
            <a:pPr marL="0" indent="0">
              <a:buNone/>
            </a:pPr>
            <a:r>
              <a:rPr lang="cs-CZ" dirty="0"/>
              <a:t>TYPY SVALOVINY</a:t>
            </a:r>
          </a:p>
        </p:txBody>
      </p:sp>
    </p:spTree>
    <p:extLst>
      <p:ext uri="{BB962C8B-B14F-4D97-AF65-F5344CB8AC3E}">
        <p14:creationId xmlns:p14="http://schemas.microsoft.com/office/powerpoint/2010/main" val="8508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57BB5-1378-4F8D-942F-BDB7F283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pic>
        <p:nvPicPr>
          <p:cNvPr id="4" name="Zástupný obsah 8" descr="Obsah obrázku oblečení, osoba&#10;&#10;Popis byl vytvořen automaticky">
            <a:extLst>
              <a:ext uri="{FF2B5EF4-FFF2-40B4-BE49-F238E27FC236}">
                <a16:creationId xmlns:a16="http://schemas.microsoft.com/office/drawing/2014/main" id="{EABC0648-F656-4159-97D0-E12B2DC8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07583"/>
            <a:ext cx="2340158" cy="3355022"/>
          </a:xfrm>
          <a:prstGeom prst="rect">
            <a:avLst/>
          </a:prstGeom>
        </p:spPr>
      </p:pic>
      <p:pic>
        <p:nvPicPr>
          <p:cNvPr id="5" name="Obrázek 4" descr="Obsah obrázku sukně, zavřít&#10;&#10;Popis byl vytvořen automaticky">
            <a:extLst>
              <a:ext uri="{FF2B5EF4-FFF2-40B4-BE49-F238E27FC236}">
                <a16:creationId xmlns:a16="http://schemas.microsoft.com/office/drawing/2014/main" id="{D54029E7-08FD-4443-8249-DE5BF3466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2" y="2026009"/>
            <a:ext cx="2336533" cy="3355022"/>
          </a:xfrm>
          <a:prstGeom prst="rect">
            <a:avLst/>
          </a:prstGeom>
        </p:spPr>
      </p:pic>
      <p:pic>
        <p:nvPicPr>
          <p:cNvPr id="6" name="Obrázek 5" descr="Obsah obrázku patro&#10;&#10;Popis byl vytvořen automaticky">
            <a:extLst>
              <a:ext uri="{FF2B5EF4-FFF2-40B4-BE49-F238E27FC236}">
                <a16:creationId xmlns:a16="http://schemas.microsoft.com/office/drawing/2014/main" id="{180FAB1B-2C11-4C9F-9C17-8A1A89F64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17" y="2007583"/>
            <a:ext cx="2340158" cy="33550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106A1A-804A-4AC0-B297-CB707B16F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" y="5532437"/>
            <a:ext cx="2900489" cy="132556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96DCDFC-5761-4E43-B05B-80042733C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4" y="5497254"/>
            <a:ext cx="3004609" cy="132556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8B26BE8-8847-4B97-B843-26CF9C7AD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9" y="5421477"/>
            <a:ext cx="2570782" cy="14013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8305A93-70FC-4C28-8AA1-F1DFAA95C93E}"/>
              </a:ext>
            </a:extLst>
          </p:cNvPr>
          <p:cNvSpPr txBox="1"/>
          <p:nvPr/>
        </p:nvSpPr>
        <p:spPr>
          <a:xfrm>
            <a:off x="1138355" y="1579379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HLADKÁ SVALOVINA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C95315-8BF3-4ADF-916C-CCD5043F9733}"/>
              </a:ext>
            </a:extLst>
          </p:cNvPr>
          <p:cNvSpPr txBox="1"/>
          <p:nvPr/>
        </p:nvSpPr>
        <p:spPr>
          <a:xfrm>
            <a:off x="7994460" y="1579379"/>
            <a:ext cx="337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PŘÍČNĚPRUHOVANÁ SVALOVINA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3DEB92-426E-4200-B980-412A3FE154BE}"/>
              </a:ext>
            </a:extLst>
          </p:cNvPr>
          <p:cNvSpPr txBox="1"/>
          <p:nvPr/>
        </p:nvSpPr>
        <p:spPr>
          <a:xfrm>
            <a:off x="4927817" y="1579379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SRDEČNÍ SVALOVINA</a:t>
            </a:r>
          </a:p>
        </p:txBody>
      </p:sp>
    </p:spTree>
    <p:extLst>
      <p:ext uri="{BB962C8B-B14F-4D97-AF65-F5344CB8AC3E}">
        <p14:creationId xmlns:p14="http://schemas.microsoft.com/office/powerpoint/2010/main" val="360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402A5-04E1-4764-A5BF-855EEDA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7134913-700B-4ABA-A714-C8C03BCCE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6321"/>
              </p:ext>
            </p:extLst>
          </p:nvPr>
        </p:nvGraphicFramePr>
        <p:xfrm>
          <a:off x="1066800" y="1628800"/>
          <a:ext cx="100584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EDACC-4514-4D85-89A7-4705A9AD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STAVBA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198EA-953B-411B-843C-D6CB413E6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" y="1615280"/>
            <a:ext cx="5200800" cy="52427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PERIKARD </a:t>
            </a:r>
          </a:p>
          <a:p>
            <a:pPr lvl="1"/>
            <a:r>
              <a:rPr lang="cs-CZ" sz="2400" dirty="0"/>
              <a:t>vazivový vak kolem srdce</a:t>
            </a:r>
          </a:p>
          <a:p>
            <a:pPr lvl="1"/>
            <a:r>
              <a:rPr lang="cs-CZ" sz="2400" dirty="0"/>
              <a:t>2 části: vnitřní list (přísrdečník = epikard) a vnější list (perikard)</a:t>
            </a:r>
          </a:p>
          <a:p>
            <a:pPr lvl="1"/>
            <a:r>
              <a:rPr lang="cs-CZ" sz="2400" dirty="0"/>
              <a:t>probíhají tepny a žíly, obsahuje tuk</a:t>
            </a:r>
          </a:p>
          <a:p>
            <a:r>
              <a:rPr lang="en-GB" dirty="0"/>
              <a:t>MYOKARD</a:t>
            </a:r>
            <a:endParaRPr lang="cs-CZ" dirty="0"/>
          </a:p>
          <a:p>
            <a:pPr lvl="1"/>
            <a:r>
              <a:rPr lang="cs-CZ" sz="2400" dirty="0"/>
              <a:t>tvoří srdeční stěny</a:t>
            </a:r>
            <a:endParaRPr lang="cs-CZ" dirty="0"/>
          </a:p>
          <a:p>
            <a:r>
              <a:rPr lang="en-GB" dirty="0"/>
              <a:t>ENDOKARD</a:t>
            </a:r>
            <a:endParaRPr lang="cs-CZ" dirty="0"/>
          </a:p>
          <a:p>
            <a:pPr lvl="1"/>
            <a:r>
              <a:rPr lang="cs-CZ" sz="2400" dirty="0"/>
              <a:t>vystýlá síně i komory</a:t>
            </a:r>
          </a:p>
          <a:p>
            <a:pPr lvl="1"/>
            <a:endParaRPr lang="cs-CZ" dirty="0"/>
          </a:p>
          <a:p>
            <a:r>
              <a:rPr lang="cs-CZ" dirty="0"/>
              <a:t>Svalovina komor je mnohem silnější než předsíní, přičemž tloušťka svaloviny levé komory je třikrát větší než komory pravé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C2DB70-F202-406F-939B-30B66B5B9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00" y="161528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39A3E-4C18-4FC2-A7A5-50D1608F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277" y="260648"/>
            <a:ext cx="3932237" cy="670592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SRDCE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0CE279F-6B61-4513-989E-FB92A15E8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8128" y="1318248"/>
            <a:ext cx="4680520" cy="55518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Dutý svalový orgán uložený v hrudní dutině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Váha srdce je u dospělého člověka asi 300 – 320 gramů - vyšší hmotnost – hypertrofie (patologické stavy, sportovci)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Srdce je vertikálně děleno na pravou a levou polovinu a každá z nich je dále  horizontálně dělena na předsíň a komoru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 pravé předsíni a komoře proudí krev </a:t>
            </a:r>
            <a:r>
              <a:rPr lang="cs-CZ" sz="1800" b="1" dirty="0"/>
              <a:t>odkysličená – žilní, </a:t>
            </a:r>
            <a:r>
              <a:rPr lang="cs-CZ" sz="1800" dirty="0"/>
              <a:t>v levé předsíni a komoře proudí krev </a:t>
            </a:r>
            <a:r>
              <a:rPr lang="cs-CZ" sz="1800" b="1" dirty="0"/>
              <a:t>okysličená – tepenná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Mezi síněmi a komorami jsou to chlopně cípaté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Výstup do aorty a plicnice – poloměsíčité chlopně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8C23A7-AF5C-4E10-B330-28F59E186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7" t="41600" r="27555" b="10101"/>
          <a:stretch/>
        </p:blipFill>
        <p:spPr>
          <a:xfrm>
            <a:off x="13011" y="18608"/>
            <a:ext cx="6960096" cy="41046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30FCE9-3094-4713-8935-41AC8E578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4" t="31875" r="25785" b="12477"/>
          <a:stretch/>
        </p:blipFill>
        <p:spPr>
          <a:xfrm>
            <a:off x="1703512" y="4071668"/>
            <a:ext cx="4421246" cy="27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357EDC-3FBF-4302-B4A0-66B0D782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altLang="en-US"/>
              <a:t>PORUCHY FUNKCE CHLOPNÍ</a:t>
            </a:r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0A8CDA-F8EA-4FD4-826A-F372F817D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203194"/>
              </p:ext>
            </p:extLst>
          </p:nvPr>
        </p:nvGraphicFramePr>
        <p:xfrm>
          <a:off x="755086" y="1774001"/>
          <a:ext cx="106818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5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FEA39-31F9-49F7-8911-668C3B22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ENDOKRYNNÍ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04DDC-A9E2-473C-9408-27CF6BAF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88840"/>
            <a:ext cx="4752528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HORMONY</a:t>
            </a:r>
          </a:p>
          <a:p>
            <a:r>
              <a:rPr lang="cs-CZ" dirty="0"/>
              <a:t>hormony jsou vysoce specializované vysoce účinné organizované molekuly produkované endokrinními buňkami</a:t>
            </a:r>
          </a:p>
          <a:p>
            <a:r>
              <a:rPr lang="cs-CZ" altLang="cs-CZ" sz="2400" dirty="0"/>
              <a:t>jsou vylučovány přímo do krve (krevního oběhu)</a:t>
            </a:r>
          </a:p>
          <a:p>
            <a:r>
              <a:rPr lang="cs-CZ" altLang="cs-CZ" sz="2400" dirty="0"/>
              <a:t>působí ve velmi malém množství</a:t>
            </a:r>
            <a:endParaRPr lang="cs-CZ" altLang="cs-CZ" sz="2400" b="1" dirty="0"/>
          </a:p>
          <a:p>
            <a:r>
              <a:rPr lang="cs-CZ" altLang="cs-CZ" sz="2400" dirty="0"/>
              <a:t>působí dlouhodobě</a:t>
            </a:r>
            <a:endParaRPr lang="cs-CZ" altLang="cs-CZ" sz="2400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2000CA-6447-4F72-8613-ABB0289C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542957"/>
            <a:ext cx="7176120" cy="53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D22E-E08A-4D48-A9A8-885EA3A6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PŘEVODNÍ SRDEČNÍ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14309-7F7E-4559-ADA8-B2E2C4FB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04" y="1615362"/>
            <a:ext cx="7278348" cy="5057972"/>
          </a:xfrm>
        </p:spPr>
        <p:txBody>
          <a:bodyPr>
            <a:normAutofit/>
          </a:bodyPr>
          <a:lstStyle/>
          <a:p>
            <a:r>
              <a:rPr lang="cs-CZ" dirty="0"/>
              <a:t>Zajišťuje periodickou srdeční činnost</a:t>
            </a:r>
          </a:p>
          <a:p>
            <a:r>
              <a:rPr lang="cs-CZ" dirty="0"/>
              <a:t>Tvoří spontánní a pravidelné vzruchy, které spouštějí stah myokardu</a:t>
            </a:r>
          </a:p>
          <a:p>
            <a:r>
              <a:rPr lang="cs-CZ" dirty="0"/>
              <a:t>Tvoří ho modifikované buňky srdeční svaloviny, které mají schopnost vytvářet vzruchy a rozvádět je po celém srdci</a:t>
            </a:r>
          </a:p>
          <a:p>
            <a:pPr lvl="1"/>
            <a:r>
              <a:rPr lang="cs-CZ" dirty="0"/>
              <a:t>Předsíňový (sinoatriální - SA) uzel– z tohoto uzlu vychází rytmické vzruchy (70tepů/minutu)</a:t>
            </a:r>
          </a:p>
          <a:p>
            <a:pPr lvl="1"/>
            <a:r>
              <a:rPr lang="cs-CZ" dirty="0" err="1"/>
              <a:t>Předsíňokomorový</a:t>
            </a:r>
            <a:r>
              <a:rPr lang="cs-CZ" dirty="0"/>
              <a:t> </a:t>
            </a:r>
            <a:r>
              <a:rPr lang="cs-CZ" sz="2400" dirty="0"/>
              <a:t>(atrioventrikulární – AV) </a:t>
            </a:r>
            <a:r>
              <a:rPr lang="cs-CZ" dirty="0" err="1"/>
              <a:t>uzlel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Hissův</a:t>
            </a:r>
            <a:r>
              <a:rPr lang="cs-CZ" dirty="0"/>
              <a:t> svazek</a:t>
            </a:r>
          </a:p>
          <a:p>
            <a:pPr lvl="1"/>
            <a:r>
              <a:rPr lang="cs-CZ" dirty="0" err="1"/>
              <a:t>Tawarova</a:t>
            </a:r>
            <a:r>
              <a:rPr lang="cs-CZ" dirty="0"/>
              <a:t> raménka</a:t>
            </a:r>
          </a:p>
          <a:p>
            <a:pPr lvl="1"/>
            <a:r>
              <a:rPr lang="cs-CZ" dirty="0"/>
              <a:t>Síť Purkyňových vláken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09D80D-4427-47D0-B2A9-9B49CE97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28" y="1649189"/>
            <a:ext cx="4795824" cy="5057972"/>
          </a:xfrm>
          <a:prstGeom prst="rect">
            <a:avLst/>
          </a:prstGeom>
        </p:spPr>
      </p:pic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773ABF4F-9B3F-461E-864B-CAEA200CE7D2}"/>
              </a:ext>
            </a:extLst>
          </p:cNvPr>
          <p:cNvSpPr/>
          <p:nvPr/>
        </p:nvSpPr>
        <p:spPr>
          <a:xfrm>
            <a:off x="3664545" y="5472924"/>
            <a:ext cx="333751" cy="86409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C41C13-2507-43EF-B463-2881AB49732D}"/>
              </a:ext>
            </a:extLst>
          </p:cNvPr>
          <p:cNvSpPr txBox="1"/>
          <p:nvPr/>
        </p:nvSpPr>
        <p:spPr>
          <a:xfrm>
            <a:off x="4186566" y="5692606"/>
            <a:ext cx="27301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Další šíření vzruchu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283DBA-33A6-46EE-B983-FD2200A3BFEE}"/>
              </a:ext>
            </a:extLst>
          </p:cNvPr>
          <p:cNvSpPr txBox="1"/>
          <p:nvPr/>
        </p:nvSpPr>
        <p:spPr>
          <a:xfrm>
            <a:off x="185804" y="648866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https://www.youtube.com/watch?v=RYZ4daFwMa8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6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D10CB-051C-4966-BFFF-4F005711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PROUDĚNÍ KRVE SRDCEM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F20056-39DC-4684-9DB2-9F08049E3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6" t="14526" r="26978" b="20901"/>
          <a:stretch/>
        </p:blipFill>
        <p:spPr>
          <a:xfrm>
            <a:off x="2423592" y="1510288"/>
            <a:ext cx="7020780" cy="5330592"/>
          </a:xfrm>
        </p:spPr>
      </p:pic>
    </p:spTree>
    <p:extLst>
      <p:ext uri="{BB962C8B-B14F-4D97-AF65-F5344CB8AC3E}">
        <p14:creationId xmlns:p14="http://schemas.microsoft.com/office/powerpoint/2010/main" val="16816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8848A-3BEA-467B-A07D-ED5329BA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FUNKCE SRDCE</a:t>
            </a: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F6C703-DD78-4577-9FFA-B770B6D0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580" y="1666386"/>
            <a:ext cx="619283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3200" dirty="0">
                <a:solidFill>
                  <a:schemeClr val="bg1"/>
                </a:solidFill>
                <a:latin typeface="+mj-lt"/>
              </a:rPr>
              <a:t>KREVNÍ OBĚH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1EA9BE-AC42-4535-91F2-E8A609E2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321" y="2565400"/>
            <a:ext cx="3457575" cy="792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800" dirty="0">
                <a:latin typeface="+mj-lt"/>
              </a:rPr>
              <a:t>MALÝ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198BC0-DCCA-4A69-9FA3-4FE123972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6" y="2636837"/>
            <a:ext cx="3457575" cy="792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2800" b="1" dirty="0"/>
              <a:t>VELKÝ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B07D5FB-4C8F-4EA2-86A2-96C99B1F9EDD}"/>
              </a:ext>
            </a:extLst>
          </p:cNvPr>
          <p:cNvSpPr>
            <a:spLocks noChangeArrowheads="1"/>
          </p:cNvSpPr>
          <p:nvPr/>
        </p:nvSpPr>
        <p:spPr bwMode="auto">
          <a:xfrm rot="7008036">
            <a:off x="4475659" y="2457449"/>
            <a:ext cx="865188" cy="360363"/>
          </a:xfrm>
          <a:prstGeom prst="rightArrow">
            <a:avLst>
              <a:gd name="adj1" fmla="val 50000"/>
              <a:gd name="adj2" fmla="val 6002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10A6637-6948-4294-9A39-63F3588C4443}"/>
              </a:ext>
            </a:extLst>
          </p:cNvPr>
          <p:cNvSpPr>
            <a:spLocks noChangeArrowheads="1"/>
          </p:cNvSpPr>
          <p:nvPr/>
        </p:nvSpPr>
        <p:spPr bwMode="auto">
          <a:xfrm rot="3968304">
            <a:off x="6852146" y="2457450"/>
            <a:ext cx="865188" cy="360362"/>
          </a:xfrm>
          <a:prstGeom prst="rightArrow">
            <a:avLst>
              <a:gd name="adj1" fmla="val 50000"/>
              <a:gd name="adj2" fmla="val 6002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BD6F172-FE25-465C-888F-E817542C8A0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75321" y="3429000"/>
            <a:ext cx="3457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en-US" sz="2800" dirty="0">
                <a:latin typeface="+mj-lt"/>
              </a:rPr>
              <a:t>je poháněn pravou komorou srdeční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5326C32-7131-4501-8DC6-9252AAD1F51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960096" y="3429000"/>
            <a:ext cx="3457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en-US" sz="2800" dirty="0">
                <a:latin typeface="+mj-lt"/>
              </a:rPr>
              <a:t>je poháněn levou komorou srdeční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4DF59425-F457-40BC-9898-3CB1AB95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4342192"/>
            <a:ext cx="7632848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altLang="en-US" sz="3200" dirty="0">
                <a:latin typeface="+mj-lt"/>
              </a:rPr>
              <a:t>MINUTOVÝ OBJEM SRDEČNÍ Q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8EB019A9-9AAE-4BBB-912C-4744F3BF7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5278817"/>
            <a:ext cx="7632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cs-CZ" altLang="en-US" sz="2400" dirty="0">
                <a:latin typeface="+mj-lt"/>
              </a:rPr>
              <a:t> </a:t>
            </a:r>
            <a:r>
              <a:rPr lang="cs-CZ" altLang="en-US" sz="2000" dirty="0">
                <a:latin typeface="+mj-lt"/>
              </a:rPr>
              <a:t>je množství krve, které srdce vyvrhne do krevního oběhu za 1min</a:t>
            </a:r>
          </a:p>
          <a:p>
            <a:pPr>
              <a:buFontTx/>
              <a:buChar char="•"/>
            </a:pPr>
            <a:r>
              <a:rPr lang="cs-CZ" altLang="en-US" sz="2000" dirty="0">
                <a:latin typeface="+mj-lt"/>
              </a:rPr>
              <a:t> závisí od množství krve vyvrhnutého při jedné kontrakci (systolický objem – QS) a počtu srdečních kontrakcí za minutu – SF</a:t>
            </a:r>
          </a:p>
        </p:txBody>
      </p:sp>
    </p:spTree>
    <p:extLst>
      <p:ext uri="{BB962C8B-B14F-4D97-AF65-F5344CB8AC3E}">
        <p14:creationId xmlns:p14="http://schemas.microsoft.com/office/powerpoint/2010/main" val="3783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E0138-3A6C-4904-AB02-1D45C11A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MALÝ A VELKÝ KREVNÍ OBĚH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E7D0E88-3B41-42BB-984A-14063917E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009863"/>
              </p:ext>
            </p:extLst>
          </p:nvPr>
        </p:nvGraphicFramePr>
        <p:xfrm>
          <a:off x="854494" y="1700808"/>
          <a:ext cx="102606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4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73BFBFD-158E-4A8B-BF71-8174062B9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56356"/>
            <a:ext cx="4824536" cy="65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A729D-0566-454B-8181-9C98259D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TEPOVÁ (SRDEČNÍ) FREKVENCE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A97BEC-4544-4A88-B638-FA6108833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524003"/>
            <a:ext cx="9231284" cy="533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5DD89-E9D4-4F0B-AE56-DC39F697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ZJIŠŤOVÁNÍ SF/TF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60902-0B7D-48CF-A324-C203F426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 dirty="0" err="1"/>
              <a:t>ausultácií</a:t>
            </a:r>
            <a:r>
              <a:rPr lang="cs-CZ" altLang="en-US" sz="2400" dirty="0"/>
              <a:t> (poslechem) na hrotě srdce</a:t>
            </a:r>
          </a:p>
          <a:p>
            <a:pPr>
              <a:buFontTx/>
              <a:buNone/>
            </a:pPr>
            <a:endParaRPr lang="cs-CZ" altLang="en-US" sz="2400" dirty="0"/>
          </a:p>
          <a:p>
            <a:r>
              <a:rPr lang="cs-CZ" altLang="en-US" sz="2400" dirty="0"/>
              <a:t>z křivky EKG záznamu (vzdálenost R-R)</a:t>
            </a:r>
          </a:p>
          <a:p>
            <a:pPr>
              <a:buFontTx/>
              <a:buNone/>
            </a:pPr>
            <a:endParaRPr lang="cs-CZ" altLang="en-US" sz="2400" dirty="0"/>
          </a:p>
          <a:p>
            <a:r>
              <a:rPr lang="cs-CZ" altLang="en-US" sz="2400" dirty="0"/>
              <a:t>palpací (hmatáním) pulzu</a:t>
            </a:r>
          </a:p>
          <a:p>
            <a:endParaRPr lang="cs-CZ" altLang="en-US" sz="2400" dirty="0"/>
          </a:p>
          <a:p>
            <a:r>
              <a:rPr lang="cs-CZ" altLang="en-US" sz="2400" dirty="0"/>
              <a:t>přístroji založenými na fotometrickém, piezoelektrickém nebo elektrickém principu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E45BC-4B5C-4BFA-A6EA-82D7E0E7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PALPAČNÍ METODA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11832D0-BF51-4D11-8D56-8B8761278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78" y="1988840"/>
            <a:ext cx="2126259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49400-C57D-4B20-BC74-91184A96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988840"/>
            <a:ext cx="3505200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8385A08-2B72-42FA-A0D4-9E3E23B7C3A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1384" y="1978968"/>
            <a:ext cx="5228359" cy="45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Tep se nejčastěji zjišťuje v místech, kde tepny procházejí blízko kožního povrchu, například na tepně vřetení na zápěstí, na krkavici atd.</a:t>
            </a:r>
          </a:p>
          <a:p>
            <a:r>
              <a:rPr lang="cs-CZ" altLang="en-US" sz="2400" dirty="0"/>
              <a:t>Průměrná klidová frekvence člověka je 72 tepů za minutu</a:t>
            </a:r>
          </a:p>
          <a:p>
            <a:r>
              <a:rPr lang="cs-CZ" altLang="en-US" sz="2400" dirty="0"/>
              <a:t>V dětském věku je vyšší</a:t>
            </a:r>
          </a:p>
          <a:p>
            <a:r>
              <a:rPr lang="cs-CZ" altLang="en-US" sz="2400" dirty="0"/>
              <a:t>Tepová frekvence se zvyšuje při horečce, při práci a při rozčílení</a:t>
            </a:r>
          </a:p>
          <a:p>
            <a:endParaRPr lang="cs-CZ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877A7-1B14-4E5F-8BBA-5AA182D0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PRŮMĚRNÉ HODNOTY SFMAX U ČESKÉ ZDRAVÉ POPULACE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8A1BD3-1387-423C-A9F2-07F230353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2708920"/>
            <a:ext cx="8181541" cy="3773751"/>
          </a:xfrm>
        </p:spPr>
      </p:pic>
      <p:sp>
        <p:nvSpPr>
          <p:cNvPr id="6" name="Text Box 25">
            <a:extLst>
              <a:ext uri="{FF2B5EF4-FFF2-40B4-BE49-F238E27FC236}">
                <a16:creationId xmlns:a16="http://schemas.microsoft.com/office/drawing/2014/main" id="{30994846-FFEE-45FB-83D0-ED3967D6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044" y="1764433"/>
            <a:ext cx="3363912" cy="604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3200"/>
              <a:t>SF</a:t>
            </a:r>
            <a:r>
              <a:rPr lang="cs-CZ" altLang="en-US" sz="3200" baseline="-25000"/>
              <a:t>max</a:t>
            </a:r>
            <a:r>
              <a:rPr lang="cs-CZ" altLang="en-US" sz="3200"/>
              <a:t> = 220 - věk</a:t>
            </a:r>
          </a:p>
        </p:txBody>
      </p:sp>
    </p:spTree>
    <p:extLst>
      <p:ext uri="{BB962C8B-B14F-4D97-AF65-F5344CB8AC3E}">
        <p14:creationId xmlns:p14="http://schemas.microsoft.com/office/powerpoint/2010/main" val="14980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9604D-A7D5-4C98-816F-B74D363D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SF při zatížení – 3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6ED2A-622B-4824-A7DD-CE773E1E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úvodní (předstartovní zvýšení SF)</a:t>
            </a:r>
          </a:p>
          <a:p>
            <a:pPr>
              <a:buFontTx/>
              <a:buNone/>
            </a:pPr>
            <a:endParaRPr lang="cs-CZ" altLang="en-US" dirty="0"/>
          </a:p>
          <a:p>
            <a:r>
              <a:rPr lang="cs-CZ" altLang="en-US" dirty="0"/>
              <a:t>průvodní (zvýšení SF při vlastní činnosti – strmost vzestupu je úměrná intenzitě zatížení, potom dochází k ustálení)</a:t>
            </a:r>
          </a:p>
          <a:p>
            <a:pPr>
              <a:buFontTx/>
              <a:buNone/>
            </a:pPr>
            <a:endParaRPr lang="cs-CZ" altLang="en-US" dirty="0"/>
          </a:p>
          <a:p>
            <a:r>
              <a:rPr lang="cs-CZ" altLang="en-US" dirty="0"/>
              <a:t>následná (dochází k návratu SF k výchozím hodnotám)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1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17399EF-908E-4273-A1D2-AD1D45F0E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63555"/>
              </p:ext>
            </p:extLst>
          </p:nvPr>
        </p:nvGraphicFramePr>
        <p:xfrm>
          <a:off x="0" y="-14068"/>
          <a:ext cx="12192000" cy="7126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91544">
                  <a:extLst>
                    <a:ext uri="{9D8B030D-6E8A-4147-A177-3AD203B41FA5}">
                      <a16:colId xmlns:a16="http://schemas.microsoft.com/office/drawing/2014/main" val="219432448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23071784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95412343"/>
                    </a:ext>
                  </a:extLst>
                </a:gridCol>
                <a:gridCol w="4511824">
                  <a:extLst>
                    <a:ext uri="{9D8B030D-6E8A-4147-A177-3AD203B41FA5}">
                      <a16:colId xmlns:a16="http://schemas.microsoft.com/office/drawing/2014/main" val="1956276315"/>
                    </a:ext>
                  </a:extLst>
                </a:gridCol>
              </a:tblGrid>
              <a:tr h="7067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ENDOKRINNÍ ŽLÁZA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HORMON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cílový orgán</a:t>
                      </a:r>
                      <a:endParaRPr lang="cs-CZ" sz="20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hlavní funkce</a:t>
                      </a:r>
                      <a:endParaRPr lang="cs-CZ" sz="20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45247"/>
                  </a:ext>
                </a:extLst>
              </a:tr>
              <a:tr h="2016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ADENOHYPOFÝZA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RŮSTOVÝ HORMON (SOMATOTROPNÍ HORMON  - STH)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všechny buňky v těle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podporuje rozvoj a zvětšování všech tělesných tkání až do dospívání; zvyšuje rychlost syntézy proteinů; zvyšuje mobilizaci lipidů a jejich využívání jako zdroj energie; snižuje rychlost využívání sacharidů; nejvyšší produkce v noci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533654664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TYROTROPNÍ H. (TSH)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štítná žláza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působí na sekreci hormonů štítné žlázy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3545714709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ADRENOKORTIKOTROPNÍ H. (ACTH)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kůra nadledvin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stimuluje sekreci glukokortikoidů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1135612310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PROLAKTIN (PRL)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prsa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stimuluje produkci mateřského mléka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2506814016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FOLIKULOSTIMULAČNÍ (FSH)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vaječníky, varlata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působí na růst folikulů ve vaječníků a zrání spermií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2379020820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LUTEIZAČNÍ HORMON (LH)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vaječníky, varlata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nutný k produkci estrogenů a testosteronu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602275663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NEUROHYPOFÝZA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ANTIDIURETICKÝ HORMON (ADH)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ledviny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kontroluje výdej vody v ledbinách, zvyšuje TK při konstrikci cév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1065300608"/>
                  </a:ext>
                </a:extLst>
              </a:tr>
              <a:tr h="4524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OXYTOCIN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děloha, prsa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kontroluje kontrakci dělohy, sekrece mléka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1510197604"/>
                  </a:ext>
                </a:extLst>
              </a:tr>
              <a:tr h="7136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ŠTÍTNÁ ŽLÁZA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TYROXIN (T4) a TRYJÓDTYRONIN (T3)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>
                          <a:effectLst/>
                        </a:rPr>
                        <a:t>všechny buňky v těle</a:t>
                      </a:r>
                      <a:endParaRPr lang="cs-CZ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noProof="0" dirty="0">
                          <a:effectLst/>
                        </a:rPr>
                        <a:t>zvyšuje buněčný metabolismus, zvyšuje činnost a kontraktilitu srdce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33385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9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6882CA-D526-42DB-91C9-46B2CAD2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cs-CZ" altLang="en-US" sz="3600" dirty="0"/>
              <a:t>SRDEČNÍ REVOLUCE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20DF2-7740-4BD2-9752-FF3B595E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452" y="5655986"/>
            <a:ext cx="9865096" cy="11376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000" dirty="0"/>
              <a:t>výsledkem změn napětí srdeční svaloviny jsou tlakové změny v srdečních dutinách</a:t>
            </a:r>
          </a:p>
          <a:p>
            <a:pPr>
              <a:lnSpc>
                <a:spcPct val="90000"/>
              </a:lnSpc>
            </a:pPr>
            <a:r>
              <a:rPr lang="cs-CZ" altLang="en-US" sz="2000" dirty="0"/>
              <a:t>aktivní tlakové změny jsou hnací silou krevního proudu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BF3C10-BF0D-41EF-97EC-52D24C471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38445" r="12792" b="20586"/>
          <a:stretch/>
        </p:blipFill>
        <p:spPr>
          <a:xfrm>
            <a:off x="1415480" y="1548086"/>
            <a:ext cx="9261341" cy="39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621E5-A427-4CFC-B512-95AEEEC1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ELEKTROKARDIOGRAFIE - EKG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BD496-D1E4-4587-B094-28C5CFB25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každého cyklu elektrické aktivace se vytváří elektrické pole, které lze zaznamenávat systémem EKG svodů z povrchu těla</a:t>
            </a:r>
          </a:p>
          <a:p>
            <a:r>
              <a:rPr lang="cs-CZ" dirty="0"/>
              <a:t>záznam sumární elektrické aktivity srdce</a:t>
            </a:r>
          </a:p>
          <a:p>
            <a:r>
              <a:rPr lang="cs-CZ" dirty="0"/>
              <a:t>normální EKG záznam jedné srdeční revoluce se skládá z vln a kmitů, které mají charakteristický tvar a trvání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0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8D8AE-FDD5-473B-A26F-4C2DC16D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EKG KŘIVKA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18F4F-F577-4E71-97BD-AEE2A45D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0" y="1874091"/>
            <a:ext cx="6678042" cy="479526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altLang="en-US" sz="2400" dirty="0"/>
              <a:t>U EKG křivky popisujeme:</a:t>
            </a:r>
          </a:p>
          <a:p>
            <a:r>
              <a:rPr lang="cs-CZ" altLang="en-US" sz="2400" dirty="0"/>
              <a:t>vlny (P,T)</a:t>
            </a:r>
          </a:p>
          <a:p>
            <a:r>
              <a:rPr lang="cs-CZ" altLang="en-US" sz="2400" dirty="0"/>
              <a:t>kmity (QRS)</a:t>
            </a:r>
          </a:p>
          <a:p>
            <a:endParaRPr lang="cs-CZ" altLang="en-US" sz="2400" dirty="0"/>
          </a:p>
          <a:p>
            <a:r>
              <a:rPr lang="cs-CZ" altLang="en-US" sz="2400" dirty="0"/>
              <a:t>oblé jsou vlny (P,T)</a:t>
            </a:r>
          </a:p>
          <a:p>
            <a:r>
              <a:rPr lang="cs-CZ" altLang="en-US" sz="2400" dirty="0"/>
              <a:t>strmé jsou kmity (QRS)</a:t>
            </a:r>
          </a:p>
          <a:p>
            <a:pPr>
              <a:buFontTx/>
              <a:buNone/>
            </a:pPr>
            <a:endParaRPr lang="cs-CZ" altLang="en-US" sz="2400" dirty="0"/>
          </a:p>
          <a:p>
            <a:pPr>
              <a:buFontTx/>
              <a:buNone/>
            </a:pPr>
            <a:r>
              <a:rPr lang="cs-CZ" altLang="en-US" sz="2400" dirty="0"/>
              <a:t>Při posuzování EKG křivky si všímáme rytmu a jeho pravidelnosti (tzv. akce), frekvence, sklon elektrické osy srdeční, vlny P, segmentu PQ, komorového komplexu QRS, segmentu ST a vlny T </a:t>
            </a:r>
          </a:p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52E232-269D-46BC-9FA6-B84051C0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10794"/>
            <a:ext cx="47879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0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11AD6-36AC-4713-A525-7609FC15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VARIABILITA SRDEČNÍ FREKVENCE (HRV)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5FF4F-DC61-40D9-86B7-ADE8279C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9144000" cy="4572001"/>
          </a:xfrm>
        </p:spPr>
        <p:txBody>
          <a:bodyPr>
            <a:normAutofit/>
          </a:bodyPr>
          <a:lstStyle/>
          <a:p>
            <a:r>
              <a:rPr lang="cs-CZ" dirty="0"/>
              <a:t>srdeční frekvence v průběhu času kolísá</a:t>
            </a:r>
          </a:p>
          <a:p>
            <a:r>
              <a:rPr lang="cs-CZ" dirty="0"/>
              <a:t>tyto fyziologické oscilace vznikají pod vlivem mnoha faktorů (psychika, termoregulace, acidobazická rovnováha, krevní plyny, krevní tlak, koncentrace hormonů, dýchání atd.)</a:t>
            </a:r>
          </a:p>
          <a:p>
            <a:r>
              <a:rPr lang="cs-CZ" altLang="en-US" dirty="0"/>
              <a:t>pomocí EKG elektrod je snímána elektrická aktivita srdce</a:t>
            </a:r>
          </a:p>
          <a:p>
            <a:r>
              <a:rPr lang="cs-CZ" altLang="en-US" dirty="0"/>
              <a:t>snímací frekvence pro vyhledávání vrcholů R kmitů by měla být alespoň 1 kHz</a:t>
            </a:r>
          </a:p>
          <a:p>
            <a:endParaRPr lang="cs-CZ" alt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C75CCF-6615-40EF-BEE3-7B958002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44" y="4510336"/>
            <a:ext cx="8244772" cy="23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8D5A8-65E5-4CD4-9D57-973179F3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VARIABILITA SRDEČNÍ FREKVENCE (HRV)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34B49-C726-4FCC-8C20-B749A1291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u intenzivně trénujících sportovců může být tato vyšetřující metoda přínosem v diagnostice celkové chronické únavy – přetrénování, které bývá spojeno s neurovegetativní dysbalancí (</a:t>
            </a:r>
            <a:r>
              <a:rPr lang="cs-CZ" altLang="en-US" dirty="0" err="1"/>
              <a:t>hypersympatikotonie</a:t>
            </a:r>
            <a:r>
              <a:rPr lang="cs-CZ" altLang="en-US" dirty="0"/>
              <a:t> nebo </a:t>
            </a:r>
            <a:r>
              <a:rPr lang="cs-CZ" altLang="en-US" dirty="0" err="1"/>
              <a:t>parasympatikotonie</a:t>
            </a:r>
            <a:r>
              <a:rPr lang="cs-CZ" altLang="en-US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7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D23C2-AE96-4BAC-9950-7E8D4E45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407" y="473762"/>
            <a:ext cx="3932237" cy="7949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altLang="en-US" kern="1200" dirty="0">
                <a:latin typeface="+mj-lt"/>
                <a:ea typeface="+mj-ea"/>
                <a:cs typeface="+mj-cs"/>
              </a:rPr>
              <a:t>KREVNÍ TLAK</a:t>
            </a:r>
            <a:endParaRPr lang="cs-CZ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FAEA766-E825-47E8-8DB6-F59348B1621E}"/>
              </a:ext>
            </a:extLst>
          </p:cNvPr>
          <p:cNvSpPr txBox="1"/>
          <p:nvPr/>
        </p:nvSpPr>
        <p:spPr>
          <a:xfrm>
            <a:off x="448088" y="500806"/>
            <a:ext cx="6151967" cy="6096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Tlak systolický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tlak měřený při stahu komor (systole): 100 – 160 mm </a:t>
            </a:r>
            <a:r>
              <a:rPr lang="cs-CZ" altLang="en-US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Hg</a:t>
            </a:r>
            <a:endParaRPr lang="cs-CZ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Tlak diastolický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tlak měřený při uvolnění komor (diastole) &lt; 90 mm </a:t>
            </a:r>
            <a:r>
              <a:rPr lang="cs-CZ" altLang="en-US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Hg</a:t>
            </a:r>
            <a:endParaRPr lang="cs-CZ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endParaRPr lang="cs-CZ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Hlavním činitelem ovlivňující TK jsou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činnost srdce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periferní odpor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Může se měnit v souvislosti se změnami minutového objemu srdce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 zúžení cév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(vasokonstrikci) se periferní odpor a tedy i TK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zvýší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naopak, při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rozšíření cév </a:t>
            </a: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(vasodilataci) se oba ukazatelé </a:t>
            </a:r>
            <a:r>
              <a:rPr lang="cs-CZ" alt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sníží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TK se může změnit i bez tělesného zatížení jako reakce na měnící se podmínky vnějšího prostředí.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cs-CZ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Tlak stoupá při psychickém podráždění, ale i při změně polohy těla z lehu do stoje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endParaRPr lang="cs-CZ" altLang="en-US" sz="2400" dirty="0">
              <a:solidFill>
                <a:schemeClr val="bg1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</a:pPr>
            <a:endParaRPr lang="cs-CZ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58E6D30-FDFF-4999-8FF8-BB870822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484784"/>
            <a:ext cx="4283477" cy="34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E34BDD-7BDF-4AF1-B624-6967825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altLang="en-US"/>
              <a:t>MĚŘENÍ TK</a:t>
            </a:r>
            <a:endParaRPr lang="en-US" b="1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B96716-7CD8-4C8C-86E0-C334FC82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51" y="1833793"/>
            <a:ext cx="5832649" cy="46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1948569-470C-4646-BC67-C5D70BC3D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r>
              <a:rPr lang="cs-CZ" altLang="en-US" dirty="0"/>
              <a:t>vyšší než 160/90 mm </a:t>
            </a:r>
            <a:r>
              <a:rPr lang="cs-CZ" altLang="en-US" dirty="0" err="1"/>
              <a:t>Hg</a:t>
            </a:r>
            <a:r>
              <a:rPr lang="cs-CZ" altLang="en-US" dirty="0"/>
              <a:t> – hypertenze</a:t>
            </a:r>
          </a:p>
          <a:p>
            <a:r>
              <a:rPr lang="cs-CZ" altLang="en-US" dirty="0"/>
              <a:t>nižší než 90/60 mm </a:t>
            </a:r>
            <a:r>
              <a:rPr lang="cs-CZ" altLang="en-US" dirty="0" err="1"/>
              <a:t>Hg</a:t>
            </a:r>
            <a:r>
              <a:rPr lang="cs-CZ" altLang="en-US" dirty="0"/>
              <a:t> - hypotenze</a:t>
            </a:r>
          </a:p>
          <a:p>
            <a:endParaRPr lang="cs-CZ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7E81343-7C9A-4424-AAD6-07A7CC6E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3203"/>
            <a:ext cx="11377264" cy="63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C50CBE-A571-4DA6-837E-8BBBC98D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en-US" sz="3600" dirty="0"/>
              <a:t>MINUTOVÝ OBJEM SRDCE - Q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54EC8F-C634-42C5-B3A1-69ED32FE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altLang="en-US" dirty="0"/>
              <a:t>Závisí od množství krve vyvrhnutého při jedné kontrakci (systolický objem – Q</a:t>
            </a:r>
            <a:r>
              <a:rPr lang="cs-CZ" altLang="en-US" baseline="-25000" dirty="0"/>
              <a:t>S</a:t>
            </a:r>
            <a:r>
              <a:rPr lang="cs-CZ" altLang="en-US" dirty="0"/>
              <a:t>) a počtu srdečních kontrakcí za minutu – SF</a:t>
            </a:r>
          </a:p>
          <a:p>
            <a:r>
              <a:rPr lang="cs-CZ" altLang="en-US" dirty="0"/>
              <a:t>P</a:t>
            </a:r>
            <a:r>
              <a:rPr lang="cs-CZ" altLang="en-US" sz="2400" dirty="0"/>
              <a:t>otřeba prokrvení v klidu vyžaduje minutový objem asi 5 litrů</a:t>
            </a:r>
          </a:p>
          <a:p>
            <a:r>
              <a:rPr lang="cs-CZ" altLang="en-US" dirty="0"/>
              <a:t>U</a:t>
            </a:r>
            <a:r>
              <a:rPr lang="cs-CZ" altLang="en-US" sz="2400" dirty="0"/>
              <a:t> trénovaných je Q</a:t>
            </a:r>
            <a:r>
              <a:rPr lang="cs-CZ" altLang="en-US" sz="2400" baseline="-25000" dirty="0"/>
              <a:t>S </a:t>
            </a:r>
            <a:r>
              <a:rPr lang="cs-CZ" altLang="en-US" sz="2400" dirty="0"/>
              <a:t>vyšší, což jeho srdci umožňuje pracovat v klidu i při stejné </a:t>
            </a:r>
            <a:r>
              <a:rPr lang="cs-CZ" altLang="en-US" sz="2400" dirty="0" err="1"/>
              <a:t>submaximální</a:t>
            </a:r>
            <a:r>
              <a:rPr lang="cs-CZ" altLang="en-US" sz="2400" dirty="0"/>
              <a:t> intenzitě zatížení nižší SF</a:t>
            </a:r>
          </a:p>
          <a:p>
            <a:r>
              <a:rPr lang="cs-CZ" altLang="en-US" dirty="0"/>
              <a:t>Klidové hodnoty Q</a:t>
            </a:r>
            <a:r>
              <a:rPr lang="cs-CZ" altLang="en-US" baseline="-25000" dirty="0"/>
              <a:t>S </a:t>
            </a:r>
            <a:r>
              <a:rPr lang="cs-CZ" altLang="en-US" sz="2400" dirty="0">
                <a:solidFill>
                  <a:schemeClr val="tx1"/>
                </a:solidFill>
              </a:rPr>
              <a:t>=</a:t>
            </a:r>
            <a:r>
              <a:rPr lang="cs-CZ" altLang="en-US" sz="2400" dirty="0">
                <a:solidFill>
                  <a:schemeClr val="bg1"/>
                </a:solidFill>
              </a:rPr>
              <a:t> </a:t>
            </a:r>
            <a:r>
              <a:rPr lang="cs-CZ" altLang="en-US" dirty="0"/>
              <a:t>60-80 ml, </a:t>
            </a:r>
            <a:r>
              <a:rPr lang="cs-CZ" altLang="en-US" sz="2400" dirty="0">
                <a:solidFill>
                  <a:schemeClr val="tx1"/>
                </a:solidFill>
              </a:rPr>
              <a:t>Q = 4-5l</a:t>
            </a:r>
            <a:endParaRPr lang="cs-CZ" altLang="en-US" dirty="0">
              <a:solidFill>
                <a:schemeClr val="tx1"/>
              </a:solidFill>
            </a:endParaRPr>
          </a:p>
          <a:p>
            <a:endParaRPr lang="cs-CZ" altLang="en-US" sz="2400" dirty="0"/>
          </a:p>
          <a:p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3B2AE8B6-AA14-4AFA-9B4D-3D683607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4690887"/>
            <a:ext cx="7848600" cy="212248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8AA1CC1-0BA6-4423-A961-691D487E6DC0}"/>
              </a:ext>
            </a:extLst>
          </p:cNvPr>
          <p:cNvSpPr txBox="1"/>
          <p:nvPr/>
        </p:nvSpPr>
        <p:spPr>
          <a:xfrm>
            <a:off x="1671835" y="5828406"/>
            <a:ext cx="2304256" cy="4924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altLang="en-US" sz="2600" dirty="0">
                <a:solidFill>
                  <a:schemeClr val="bg1"/>
                </a:solidFill>
              </a:rPr>
              <a:t>Q = Q</a:t>
            </a:r>
            <a:r>
              <a:rPr lang="cs-CZ" altLang="en-US" sz="2600" baseline="-25000" dirty="0">
                <a:solidFill>
                  <a:schemeClr val="bg1"/>
                </a:solidFill>
              </a:rPr>
              <a:t>S</a:t>
            </a:r>
            <a:r>
              <a:rPr lang="cs-CZ" altLang="en-US" sz="2600" dirty="0">
                <a:solidFill>
                  <a:schemeClr val="bg1"/>
                </a:solidFill>
              </a:rPr>
              <a:t> * SF</a:t>
            </a:r>
          </a:p>
        </p:txBody>
      </p:sp>
    </p:spTree>
    <p:extLst>
      <p:ext uri="{BB962C8B-B14F-4D97-AF65-F5344CB8AC3E}">
        <p14:creationId xmlns:p14="http://schemas.microsoft.com/office/powerpoint/2010/main" val="28424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EB80B-7D83-4FD5-9D32-58205731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REAKCE NA DYNAMICKOU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2806A3-51E7-4294-971E-E600DBC0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Zvýšení SF</a:t>
            </a:r>
          </a:p>
          <a:p>
            <a:pPr lvl="1"/>
            <a:r>
              <a:rPr lang="cs-CZ" altLang="en-US" dirty="0"/>
              <a:t>úvodní (předstartovní zvýšení SF)</a:t>
            </a:r>
          </a:p>
          <a:p>
            <a:pPr lvl="1"/>
            <a:r>
              <a:rPr lang="cs-CZ" altLang="en-US" dirty="0"/>
              <a:t>průvodní (zvýšení SF při vlastní činnosti – strmost vzestupu je úměrná intenzitě zatížení, potom dochází k ustálení)</a:t>
            </a:r>
          </a:p>
          <a:p>
            <a:pPr lvl="1"/>
            <a:r>
              <a:rPr lang="cs-CZ" altLang="en-US" dirty="0"/>
              <a:t>následná (dochází k návratu SF k výchozím hodnotám)</a:t>
            </a:r>
          </a:p>
          <a:p>
            <a:r>
              <a:rPr lang="cs-CZ" altLang="en-US" dirty="0"/>
              <a:t>Zvýšení tepového objemu </a:t>
            </a:r>
          </a:p>
          <a:p>
            <a:pPr lvl="1"/>
            <a:r>
              <a:rPr lang="cs-CZ" altLang="en-US" dirty="0"/>
              <a:t>120-150ml (nejvyšší hodnoty okolo 120tepů/minutu)</a:t>
            </a:r>
          </a:p>
          <a:p>
            <a:r>
              <a:rPr lang="cs-CZ" altLang="en-US" dirty="0"/>
              <a:t>Zvýšení minutového objemu </a:t>
            </a:r>
          </a:p>
          <a:p>
            <a:pPr lvl="1"/>
            <a:r>
              <a:rPr lang="cs-CZ" altLang="en-US" dirty="0"/>
              <a:t>20-25l</a:t>
            </a:r>
          </a:p>
          <a:p>
            <a:r>
              <a:rPr lang="cs-CZ" altLang="en-US" dirty="0"/>
              <a:t>Při hodnotách TF blížících se maximu dochází u netrénovaných k nedostatečnému plnění komor a tepový i minutový objem se snižují</a:t>
            </a:r>
          </a:p>
          <a:p>
            <a:pPr lvl="1"/>
            <a:endParaRPr lang="cs-CZ" alt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8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DE7E8B0-097F-4E15-8A1F-FF33C32D4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01931"/>
              </p:ext>
            </p:extLst>
          </p:nvPr>
        </p:nvGraphicFramePr>
        <p:xfrm>
          <a:off x="0" y="0"/>
          <a:ext cx="12191999" cy="6858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6083">
                  <a:extLst>
                    <a:ext uri="{9D8B030D-6E8A-4147-A177-3AD203B41FA5}">
                      <a16:colId xmlns:a16="http://schemas.microsoft.com/office/drawing/2014/main" val="3586055172"/>
                    </a:ext>
                  </a:extLst>
                </a:gridCol>
                <a:gridCol w="3259837">
                  <a:extLst>
                    <a:ext uri="{9D8B030D-6E8A-4147-A177-3AD203B41FA5}">
                      <a16:colId xmlns:a16="http://schemas.microsoft.com/office/drawing/2014/main" val="155203988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654700408"/>
                    </a:ext>
                  </a:extLst>
                </a:gridCol>
                <a:gridCol w="4295799">
                  <a:extLst>
                    <a:ext uri="{9D8B030D-6E8A-4147-A177-3AD203B41FA5}">
                      <a16:colId xmlns:a16="http://schemas.microsoft.com/office/drawing/2014/main" val="1148151111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KALCITONIN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kosti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kontorluje koncentraci Ca iontů v krvi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881013884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PŘÍŠTITNÁ TĚLÍSKA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PARATHORMON (PTH)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kosti, střeva a ledviny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zvyšuje hladinu vápníku a fosforu v krvi, působí na uvolňování vápníku a fosforu z kostí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109214311"/>
                  </a:ext>
                </a:extLst>
              </a:tr>
              <a:tr h="1306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DŘEŇ NADLEDVIN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ADRENALIN (katecholaminy)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metabolický vliv, projevující se zvýšenou hladinu glykemie, mobilizace VMK, zvyšuje sílu a rychlost kontrakce srdce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101411337"/>
                  </a:ext>
                </a:extLst>
              </a:tr>
              <a:tr h="13062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NORADRENALIN (katecholaminy)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metabolický vliv, projevující se zvýšenou hladinu glykemie, mobilizace VMK, zvyšuje sílu a rychlost kontrakce srdce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7534212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KŮRA NADLEDVIN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ALDOSTERON (mineralokortikoidy)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ledviny, potní žlázy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působí</a:t>
                      </a:r>
                      <a:r>
                        <a:rPr lang="cs-CZ" sz="1800" u="none" strike="noStrike">
                          <a:effectLst/>
                        </a:rPr>
                        <a:t> v ledvinách a potních žlazách na </a:t>
                      </a:r>
                      <a:r>
                        <a:rPr lang="cs-CZ" sz="1800" u="none" strike="noStrike" noProof="0">
                          <a:effectLst/>
                        </a:rPr>
                        <a:t>zpětnou</a:t>
                      </a:r>
                      <a:r>
                        <a:rPr lang="cs-CZ" sz="1800" u="none" strike="noStrike">
                          <a:effectLst/>
                        </a:rPr>
                        <a:t> resorpci sodíku výměnou za draslík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985142668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KORTIZOL (glukokortikoidy)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ovlivnění metabolsimu sacharidů a proteinů, zvyšuje koncentraci glukózy v krevní plazmě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82134449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ANDROGENY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vaječníky, varlata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v </a:t>
                      </a:r>
                      <a:r>
                        <a:rPr lang="cs-CZ" sz="1800" u="none" strike="noStrike" noProof="0" dirty="0">
                          <a:effectLst/>
                        </a:rPr>
                        <a:t>cílových</a:t>
                      </a:r>
                      <a:r>
                        <a:rPr lang="cs-CZ" sz="1800" u="none" strike="noStrike" dirty="0">
                          <a:effectLst/>
                        </a:rPr>
                        <a:t> </a:t>
                      </a:r>
                      <a:r>
                        <a:rPr lang="cs-CZ" sz="1800" u="none" strike="noStrike" noProof="0" dirty="0">
                          <a:effectLst/>
                        </a:rPr>
                        <a:t>buňkách</a:t>
                      </a:r>
                      <a:r>
                        <a:rPr lang="cs-CZ" sz="1800" u="none" strike="noStrike" dirty="0">
                          <a:effectLst/>
                        </a:rPr>
                        <a:t> se mění na testosteron a </a:t>
                      </a:r>
                      <a:r>
                        <a:rPr lang="cs-CZ" sz="1800" u="none" strike="noStrike" dirty="0" err="1">
                          <a:effectLst/>
                        </a:rPr>
                        <a:t>dihydrotestosteron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91948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3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A520F-BC34-418B-8DB0-E5F734C6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REAKCE NA DYNAMICKOU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7A7A2-6CCE-45DB-BA95-6C7D17A86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Systolický krevní tlak se zvyšuje / diastolický bez výrazných změn</a:t>
            </a:r>
          </a:p>
          <a:p>
            <a:r>
              <a:rPr lang="cs-CZ" dirty="0"/>
              <a:t>Zátěž vyšší intenzity vede k dalšímu postupnému zvyšování. Max </a:t>
            </a:r>
            <a:r>
              <a:rPr lang="cs-CZ" dirty="0" err="1"/>
              <a:t>TKs</a:t>
            </a:r>
            <a:r>
              <a:rPr lang="cs-CZ" dirty="0"/>
              <a:t> při </a:t>
            </a:r>
            <a:r>
              <a:rPr lang="cs-CZ" dirty="0" err="1"/>
              <a:t>submaximálních</a:t>
            </a:r>
            <a:r>
              <a:rPr lang="cs-CZ" dirty="0"/>
              <a:t> zátěžích okolo 180-240mmHg</a:t>
            </a:r>
          </a:p>
        </p:txBody>
      </p:sp>
    </p:spTree>
    <p:extLst>
      <p:ext uri="{BB962C8B-B14F-4D97-AF65-F5344CB8AC3E}">
        <p14:creationId xmlns:p14="http://schemas.microsoft.com/office/powerpoint/2010/main" val="13495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45D75-C6B0-45F1-8F5D-26E543DF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REAKCE NA STATICKOU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0381F-860F-438D-95A8-89AAC5B9F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Mírné zvýšení SF</a:t>
            </a:r>
          </a:p>
          <a:p>
            <a:r>
              <a:rPr lang="cs-CZ" dirty="0"/>
              <a:t>Zvýšení periferního tlaku ⟹ vysoké nároky na levou komoru </a:t>
            </a:r>
          </a:p>
          <a:p>
            <a:r>
              <a:rPr lang="cs-CZ" dirty="0"/>
              <a:t>Při lehké a střední práci (nižší intenzita, menší svalové skupiny, malý počet svalových skupin) stoupá </a:t>
            </a:r>
            <a:r>
              <a:rPr lang="cs-CZ" dirty="0" err="1"/>
              <a:t>sTK</a:t>
            </a:r>
            <a:r>
              <a:rPr lang="cs-CZ" dirty="0"/>
              <a:t>, při těžké práci (vysoká intenzita, velké svalové skupiny) i </a:t>
            </a:r>
            <a:r>
              <a:rPr lang="cs-CZ" dirty="0" err="1"/>
              <a:t>dTK</a:t>
            </a:r>
            <a:endParaRPr lang="cs-CZ" dirty="0"/>
          </a:p>
          <a:p>
            <a:r>
              <a:rPr lang="cs-CZ" dirty="0"/>
              <a:t>Vysoké intenzitě např. u vzpěračů může docházet k nárůstu TK až na hodnoty 480/350 </a:t>
            </a:r>
            <a:r>
              <a:rPr lang="cs-CZ" dirty="0" err="1"/>
              <a:t>mmHg</a:t>
            </a:r>
            <a:r>
              <a:rPr lang="cs-CZ" dirty="0"/>
              <a:t> (naměřené extrémní hodnoty)</a:t>
            </a:r>
          </a:p>
        </p:txBody>
      </p:sp>
    </p:spTree>
    <p:extLst>
      <p:ext uri="{BB962C8B-B14F-4D97-AF65-F5344CB8AC3E}">
        <p14:creationId xmlns:p14="http://schemas.microsoft.com/office/powerpoint/2010/main" val="28127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4477FC1-DFC2-D642-927D-99DD9FAF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SRDEČNÍ HYPERTROFIE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208451-483F-CF60-B21D-8CA37330E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626791"/>
            <a:ext cx="4800600" cy="762000"/>
          </a:xfrm>
        </p:spPr>
        <p:txBody>
          <a:bodyPr/>
          <a:lstStyle/>
          <a:p>
            <a:pPr algn="ctr"/>
            <a:r>
              <a:rPr lang="cs-CZ" dirty="0"/>
              <a:t>DYNAMICKÁ ZÁTĚŽ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C123EDC-077C-AB2F-AD1B-1D13336B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344" y="2388791"/>
            <a:ext cx="5676056" cy="3810033"/>
          </a:xfrm>
        </p:spPr>
        <p:txBody>
          <a:bodyPr>
            <a:normAutofit/>
          </a:bodyPr>
          <a:lstStyle/>
          <a:p>
            <a:r>
              <a:rPr lang="cs-CZ" dirty="0"/>
              <a:t>Atletické srdce = hypertrofie svaloviny ale i celé levé komory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2C46E33-DEC8-83F4-4C83-CCBEAD62A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626791"/>
            <a:ext cx="4800600" cy="762000"/>
          </a:xfrm>
        </p:spPr>
        <p:txBody>
          <a:bodyPr/>
          <a:lstStyle/>
          <a:p>
            <a:pPr algn="ctr"/>
            <a:r>
              <a:rPr lang="cs-CZ" dirty="0"/>
              <a:t>STATICKÁ ZÁTĚŽ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10243B0-ECB3-D61A-D52B-A84EDCF17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88790"/>
            <a:ext cx="5676056" cy="4469210"/>
          </a:xfrm>
        </p:spPr>
        <p:txBody>
          <a:bodyPr>
            <a:normAutofit/>
          </a:bodyPr>
          <a:lstStyle/>
          <a:p>
            <a:r>
              <a:rPr lang="cs-CZ" dirty="0"/>
              <a:t>Hypertrofie svaloviny levé komory bez zvětšení velikosti komory ⟹hypertrofická </a:t>
            </a:r>
            <a:r>
              <a:rPr lang="cs-CZ" dirty="0" err="1"/>
              <a:t>kardiomiopatie</a:t>
            </a:r>
            <a:r>
              <a:rPr lang="cs-CZ" dirty="0"/>
              <a:t> (u osob s problémy s TK, onemocněními srdce, genetické předpoklady) </a:t>
            </a:r>
          </a:p>
          <a:p>
            <a:r>
              <a:rPr lang="cs-CZ" dirty="0"/>
              <a:t>Nejvýraznější působení statické složky zátěže se objevuje při činnosti se rukama zdviženýma nad hlavu, kdy je staticky kontrahováno svalstvo pletence ramenního, dále krční a páteřní svalstvo, zatímco malé svaly horních končetin provádějí dynamickou činnost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9572-1CFF-E496-1458-B28594E6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SRDEČNÍ HYPERTROFIE</a:t>
            </a:r>
          </a:p>
        </p:txBody>
      </p:sp>
      <p:pic>
        <p:nvPicPr>
          <p:cNvPr id="8" name="Zástupný obsah 7" descr="Obsah obrázku diagram&#10;&#10;Popis byl vytvořen automaticky">
            <a:extLst>
              <a:ext uri="{FF2B5EF4-FFF2-40B4-BE49-F238E27FC236}">
                <a16:creationId xmlns:a16="http://schemas.microsoft.com/office/drawing/2014/main" id="{720041A3-789B-0374-C7A4-B9743461B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" y="1700808"/>
            <a:ext cx="12165360" cy="4954055"/>
          </a:xfrm>
        </p:spPr>
      </p:pic>
    </p:spTree>
    <p:extLst>
      <p:ext uri="{BB962C8B-B14F-4D97-AF65-F5344CB8AC3E}">
        <p14:creationId xmlns:p14="http://schemas.microsoft.com/office/powerpoint/2010/main" val="13751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A62B8-9736-52AA-A566-8B5D505A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REAKCE NA STATICKOU A DYNAMICKOU ZÁTĚŽ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BFAEB01-6623-93A8-4F44-7045B1001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44" t="38450" r="44684" b="40550"/>
          <a:stretch/>
        </p:blipFill>
        <p:spPr>
          <a:xfrm>
            <a:off x="2882624" y="2204864"/>
            <a:ext cx="6426751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D239119-D436-472D-AAC1-C6A13E493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57163"/>
              </p:ext>
            </p:extLst>
          </p:nvPr>
        </p:nvGraphicFramePr>
        <p:xfrm>
          <a:off x="0" y="0"/>
          <a:ext cx="12192000" cy="68886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19536">
                  <a:extLst>
                    <a:ext uri="{9D8B030D-6E8A-4147-A177-3AD203B41FA5}">
                      <a16:colId xmlns:a16="http://schemas.microsoft.com/office/drawing/2014/main" val="142999643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2020374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627278481"/>
                    </a:ext>
                  </a:extLst>
                </a:gridCol>
                <a:gridCol w="4655840">
                  <a:extLst>
                    <a:ext uri="{9D8B030D-6E8A-4147-A177-3AD203B41FA5}">
                      <a16:colId xmlns:a16="http://schemas.microsoft.com/office/drawing/2014/main" val="2115451539"/>
                    </a:ext>
                  </a:extLst>
                </a:gridCol>
              </a:tblGrid>
              <a:tr h="17102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ESTROGENY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vaječníky, prsa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v pubertě navozují růst dělohy a pochvy, zvyšují množení vývodů mléčné žlázy, ovlivňuje rozvoj druhotných pohlavních znaků (např. ochlupení, distribuce tuku apod.)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030303811"/>
                  </a:ext>
                </a:extLst>
              </a:tr>
              <a:tr h="12240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SLINIVKA BŘIŠNÍ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INZULIN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reguluje koncentraci krevní glukózy, snižuje hladinu glukózy v krvi, zvyšuje využití glukózy a syntézu tuků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479057527"/>
                  </a:ext>
                </a:extLst>
              </a:tr>
              <a:tr h="12240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GLUKAGON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všechny buňky v těle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reguluje koncentraci krevní glukózy, zvyšuje hladinu glukózy v krvi, stimuluje rozklad proteinů a lipidů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695056"/>
                  </a:ext>
                </a:extLst>
              </a:tr>
              <a:tr h="251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LEDVINY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RENIN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kůra nadledvin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asistuje při kontrole TK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808995396"/>
                  </a:ext>
                </a:extLst>
              </a:tr>
              <a:tr h="4946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ERYTROPOETIN (EPO)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kostní dřeň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stimuluje produkci erytrocytů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931018596"/>
                  </a:ext>
                </a:extLst>
              </a:tr>
              <a:tr h="19533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VARLATA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TESTOSTERON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pohlavní orgány, svaly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 dirty="0">
                          <a:effectLst/>
                        </a:rPr>
                        <a:t>ovlivňuje sexuální funkce a chování, má vliv na druhotné pohlavní znaky (růst vousů, rozšíření hrtanu apod.), v pubertě navozuje růst zevního genitálu, zvyšuje proteosyntézu (růst svalů)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3387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03828D1-3D0A-4F3B-9FE7-265C3D01F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64112"/>
              </p:ext>
            </p:extLst>
          </p:nvPr>
        </p:nvGraphicFramePr>
        <p:xfrm>
          <a:off x="0" y="2204864"/>
          <a:ext cx="12192000" cy="24482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16083">
                  <a:extLst>
                    <a:ext uri="{9D8B030D-6E8A-4147-A177-3AD203B41FA5}">
                      <a16:colId xmlns:a16="http://schemas.microsoft.com/office/drawing/2014/main" val="1234763377"/>
                    </a:ext>
                  </a:extLst>
                </a:gridCol>
                <a:gridCol w="2899797">
                  <a:extLst>
                    <a:ext uri="{9D8B030D-6E8A-4147-A177-3AD203B41FA5}">
                      <a16:colId xmlns:a16="http://schemas.microsoft.com/office/drawing/2014/main" val="58922923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49689966"/>
                    </a:ext>
                  </a:extLst>
                </a:gridCol>
                <a:gridCol w="4367808">
                  <a:extLst>
                    <a:ext uri="{9D8B030D-6E8A-4147-A177-3AD203B41FA5}">
                      <a16:colId xmlns:a16="http://schemas.microsoft.com/office/drawing/2014/main" val="3908226094"/>
                    </a:ext>
                  </a:extLst>
                </a:gridCol>
              </a:tblGrid>
              <a:tr h="1468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VAJEČNÍKY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ESTROGENY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pohlavní orgány, tuková tkáň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>
                          <a:effectLst/>
                        </a:rPr>
                        <a:t>v pubertě navozují růst dělohy a pochvy, zvyšují množení vývodů mléčné žlázy, ovlivňuje rozvoj druhotných pohlavních znaků (např. ochlupení, distribuce tuku apod.)</a:t>
                      </a:r>
                      <a:endParaRPr lang="cs-CZ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446502"/>
                  </a:ext>
                </a:extLst>
              </a:tr>
              <a:tr h="9793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PROGESTERONY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effectLst/>
                        </a:rPr>
                        <a:t>pohlavní orgány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noProof="0" dirty="0">
                          <a:effectLst/>
                        </a:rPr>
                        <a:t>hlavním účinkem je udržení těhotenství a příprava mléčné žlázy na laktaci, řídí sekreční </a:t>
                      </a:r>
                      <a:r>
                        <a:rPr lang="cs-CZ" sz="1800" u="none" strike="noStrike" noProof="0" dirty="0" err="1">
                          <a:effectLst/>
                        </a:rPr>
                        <a:t>fázy</a:t>
                      </a:r>
                      <a:r>
                        <a:rPr lang="cs-CZ" sz="1800" u="none" strike="noStrike" noProof="0" dirty="0">
                          <a:effectLst/>
                        </a:rPr>
                        <a:t> menstruačního cyklu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355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C2C29-3F1B-4053-B497-C93442D8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FUNKCE KARDIOVASKULÁRNÍ SOUSTAVY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84262A0-EE32-4890-BFCF-A304B1DA7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519720"/>
            <a:ext cx="7367532" cy="533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65F847-7815-4120-8924-19A3DD849482}"/>
              </a:ext>
            </a:extLst>
          </p:cNvPr>
          <p:cNvSpPr txBox="1"/>
          <p:nvPr/>
        </p:nvSpPr>
        <p:spPr>
          <a:xfrm>
            <a:off x="263352" y="184482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podílí se na základních procesech látkové výměny = transport plynů, živin &amp; odpadních látek z tkání nebo do tkání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transportní média jsou krev, lymfa &amp; tkáňový mok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udržení optimální činnost srdce &amp; jeho zásobení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srdce uvádí do pohybu krev, jež dále proudí cévami a zajištění fungování malého a velkého krevního oběhu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podílí se i na proudění lymfy</a:t>
            </a:r>
          </a:p>
        </p:txBody>
      </p:sp>
    </p:spTree>
    <p:extLst>
      <p:ext uri="{BB962C8B-B14F-4D97-AF65-F5344CB8AC3E}">
        <p14:creationId xmlns:p14="http://schemas.microsoft.com/office/powerpoint/2010/main" val="19375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8FE2B-3CA2-4793-AED2-7C583A4F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CÉVY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695DF9-D9F8-4DB7-B54A-F089BAD84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333983"/>
              </p:ext>
            </p:extLst>
          </p:nvPr>
        </p:nvGraphicFramePr>
        <p:xfrm>
          <a:off x="263352" y="1688702"/>
          <a:ext cx="45365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66F3E78-F114-464D-AFE3-EE44E78895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81" t="16384" r="11610" b="14283"/>
          <a:stretch/>
        </p:blipFill>
        <p:spPr>
          <a:xfrm>
            <a:off x="4910654" y="1688702"/>
            <a:ext cx="7219759" cy="50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B199F-0CCF-4200-B7A4-29B37E02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STAVBA CÉV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C63A7A7-7818-447B-8F02-9C053255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7" y="1865701"/>
            <a:ext cx="6292823" cy="4572001"/>
          </a:xfrm>
        </p:spPr>
        <p:txBody>
          <a:bodyPr/>
          <a:lstStyle/>
          <a:p>
            <a:r>
              <a:rPr lang="cs-CZ" dirty="0"/>
              <a:t>součást kardiovaskulárního a lymfatického systému </a:t>
            </a:r>
          </a:p>
          <a:p>
            <a:r>
              <a:rPr lang="cs-CZ" dirty="0"/>
              <a:t>cévy KVS (artérie, vény, kapiláry) – distribuce kyslíku, nutričních látek ke tkáním, a odpadní látky k exkrečním orgánům; transport hormonů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E0E534-07D3-4F8B-BE3D-F9C3C4E8E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94" t="20761" r="4577" b="19536"/>
          <a:stretch/>
        </p:blipFill>
        <p:spPr>
          <a:xfrm>
            <a:off x="7104112" y="1518553"/>
            <a:ext cx="5087888" cy="52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7093</TotalTime>
  <Words>2338</Words>
  <Application>Microsoft Office PowerPoint</Application>
  <PresentationFormat>Širokoúhlá obrazovka</PresentationFormat>
  <Paragraphs>325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Franklin Gothic Medium</vt:lpstr>
      <vt:lpstr>Public Sans Web</vt:lpstr>
      <vt:lpstr>Zdravotnická tématika 16x9</vt:lpstr>
      <vt:lpstr>KARDIOVASKULÁRNÍ SOUSTAVA</vt:lpstr>
      <vt:lpstr>OPAKOVÁNÍ ENDOKRYNNÍ SYSTÉM</vt:lpstr>
      <vt:lpstr>Prezentace aplikace PowerPoint</vt:lpstr>
      <vt:lpstr>Prezentace aplikace PowerPoint</vt:lpstr>
      <vt:lpstr>Prezentace aplikace PowerPoint</vt:lpstr>
      <vt:lpstr>Prezentace aplikace PowerPoint</vt:lpstr>
      <vt:lpstr>FUNKCE KARDIOVASKULÁRNÍ SOUSTAVY</vt:lpstr>
      <vt:lpstr>CÉVY</vt:lpstr>
      <vt:lpstr>STAVBA CÉV</vt:lpstr>
      <vt:lpstr>ŽÍLY</vt:lpstr>
      <vt:lpstr>LYMFATICKÁ SOUSTAVA</vt:lpstr>
      <vt:lpstr>LYMFATICKÉ CÉVY</vt:lpstr>
      <vt:lpstr>IMUNITNÍ SYSTÉM</vt:lpstr>
      <vt:lpstr>FUNKČNÍ MORFOLOGIE SRDCE</vt:lpstr>
      <vt:lpstr>TYPY SVALOVÉ TKÁNĚ</vt:lpstr>
      <vt:lpstr>TYPY SVALOVÉ TKÁNĚ</vt:lpstr>
      <vt:lpstr>STAVBA SRDCE</vt:lpstr>
      <vt:lpstr>SRDCE </vt:lpstr>
      <vt:lpstr>PORUCHY FUNKCE CHLOPNÍ</vt:lpstr>
      <vt:lpstr>PŘEVODNÍ SRDEČNÍ SYSTÉM</vt:lpstr>
      <vt:lpstr>PROUDĚNÍ KRVE SRDCEM </vt:lpstr>
      <vt:lpstr>FUNKCE SRDCE</vt:lpstr>
      <vt:lpstr>MALÝ A VELKÝ KREVNÍ OBĚH</vt:lpstr>
      <vt:lpstr>Prezentace aplikace PowerPoint</vt:lpstr>
      <vt:lpstr>TEPOVÁ (SRDEČNÍ) FREKVENCE</vt:lpstr>
      <vt:lpstr>ZJIŠŤOVÁNÍ SF/TF</vt:lpstr>
      <vt:lpstr>PALPAČNÍ METODA</vt:lpstr>
      <vt:lpstr>PRŮMĚRNÉ HODNOTY SFMAX U ČESKÉ ZDRAVÉ POPULACE</vt:lpstr>
      <vt:lpstr>Změny SF při zatížení – 3 fáze</vt:lpstr>
      <vt:lpstr>SRDEČNÍ REVOLUCE</vt:lpstr>
      <vt:lpstr>ELEKTROKARDIOGRAFIE - EKG</vt:lpstr>
      <vt:lpstr>EKG KŘIVKA</vt:lpstr>
      <vt:lpstr>VARIABILITA SRDEČNÍ FREKVENCE (HRV)</vt:lpstr>
      <vt:lpstr>VARIABILITA SRDEČNÍ FREKVENCE (HRV)</vt:lpstr>
      <vt:lpstr>KREVNÍ TLAK</vt:lpstr>
      <vt:lpstr>MĚŘENÍ TK</vt:lpstr>
      <vt:lpstr>Prezentace aplikace PowerPoint</vt:lpstr>
      <vt:lpstr>MINUTOVÝ OBJEM SRDCE - Q</vt:lpstr>
      <vt:lpstr>REAKCE NA DYNAMICKOU ZÁTĚŽ</vt:lpstr>
      <vt:lpstr>REAKCE NA DYNAMICKOU ZÁTĚŽ</vt:lpstr>
      <vt:lpstr>REAKCE NA STATICKOU ZÁTĚŽ</vt:lpstr>
      <vt:lpstr>SRDEČNÍ HYPERTROFIE</vt:lpstr>
      <vt:lpstr>SRDEČNÍ HYPERTROFIE</vt:lpstr>
      <vt:lpstr>REAKCE NA STATICKOU A DYNAMICKOU ZÁTĚŽ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ucitel</cp:lastModifiedBy>
  <cp:revision>33</cp:revision>
  <dcterms:created xsi:type="dcterms:W3CDTF">2021-10-01T20:18:09Z</dcterms:created>
  <dcterms:modified xsi:type="dcterms:W3CDTF">2023-03-21T10:28:10Z</dcterms:modified>
</cp:coreProperties>
</file>