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286" r:id="rId3"/>
    <p:sldId id="287" r:id="rId4"/>
    <p:sldId id="288" r:id="rId5"/>
    <p:sldId id="289" r:id="rId6"/>
    <p:sldId id="290" r:id="rId7"/>
    <p:sldId id="291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312" r:id="rId29"/>
    <p:sldId id="313" r:id="rId30"/>
    <p:sldId id="315" r:id="rId31"/>
    <p:sldId id="316" r:id="rId32"/>
    <p:sldId id="317" r:id="rId33"/>
    <p:sldId id="314" r:id="rId34"/>
    <p:sldId id="318" r:id="rId35"/>
    <p:sldId id="319" r:id="rId36"/>
    <p:sldId id="320" r:id="rId37"/>
    <p:sldId id="321" r:id="rId38"/>
    <p:sldId id="322" r:id="rId39"/>
    <p:sldId id="323" r:id="rId40"/>
    <p:sldId id="324" r:id="rId41"/>
    <p:sldId id="325" r:id="rId42"/>
    <p:sldId id="326" r:id="rId43"/>
    <p:sldId id="327" r:id="rId44"/>
    <p:sldId id="328" r:id="rId45"/>
    <p:sldId id="329" r:id="rId46"/>
    <p:sldId id="330" r:id="rId47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Střední styl 4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FD7B37B-B741-4C63-9968-87E93FF160DD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DFA5320E-C3C1-4F3C-84CE-31DC6B02725B}">
      <dgm:prSet phldrT="[Text]"/>
      <dgm:spPr/>
      <dgm:t>
        <a:bodyPr/>
        <a:lstStyle/>
        <a:p>
          <a:pPr>
            <a:buClr>
              <a:schemeClr val="accent3">
                <a:lumMod val="75000"/>
              </a:schemeClr>
            </a:buClr>
          </a:pPr>
          <a:r>
            <a:rPr lang="cs-CZ" altLang="cs-CZ" b="1" dirty="0"/>
            <a:t>Statické plicní objemy</a:t>
          </a:r>
          <a:endParaRPr lang="cs-CZ" dirty="0"/>
        </a:p>
      </dgm:t>
    </dgm:pt>
    <dgm:pt modelId="{710732FF-0F62-4DCC-BCCC-B0B547D9E7ED}" type="parTrans" cxnId="{231DDC53-A73C-4A4E-8A9C-0CC3B5A5ADB9}">
      <dgm:prSet/>
      <dgm:spPr/>
      <dgm:t>
        <a:bodyPr/>
        <a:lstStyle/>
        <a:p>
          <a:endParaRPr lang="cs-CZ"/>
        </a:p>
      </dgm:t>
    </dgm:pt>
    <dgm:pt modelId="{3CA25C28-DCAE-4E9D-AF36-A60C30C1A6BC}" type="sibTrans" cxnId="{231DDC53-A73C-4A4E-8A9C-0CC3B5A5ADB9}">
      <dgm:prSet/>
      <dgm:spPr/>
      <dgm:t>
        <a:bodyPr/>
        <a:lstStyle/>
        <a:p>
          <a:endParaRPr lang="cs-CZ"/>
        </a:p>
      </dgm:t>
    </dgm:pt>
    <dgm:pt modelId="{6C124269-2377-474E-88F9-29DE3790DC1F}">
      <dgm:prSet phldrT="[Text]" custT="1"/>
      <dgm:spPr/>
      <dgm:t>
        <a:bodyPr/>
        <a:lstStyle/>
        <a:p>
          <a:pPr>
            <a:buClr>
              <a:schemeClr val="accent3">
                <a:lumMod val="75000"/>
              </a:schemeClr>
            </a:buClr>
            <a:buFont typeface="Arial" panose="020B0604020202020204" pitchFamily="34" charset="0"/>
            <a:buChar char="•"/>
          </a:pPr>
          <a:r>
            <a: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rPr>
            <a:t>Dechový objem (DO)</a:t>
          </a:r>
          <a:endParaRPr lang="cs-CZ" sz="220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2E822BF0-0EBD-446A-B755-5914997F3783}" type="parTrans" cxnId="{730D1970-23A2-4F73-8C25-F2D1C2A9C141}">
      <dgm:prSet/>
      <dgm:spPr/>
      <dgm:t>
        <a:bodyPr/>
        <a:lstStyle/>
        <a:p>
          <a:endParaRPr lang="cs-CZ"/>
        </a:p>
      </dgm:t>
    </dgm:pt>
    <dgm:pt modelId="{8AB23374-FB82-4D0C-B7D7-476CF786E77D}" type="sibTrans" cxnId="{730D1970-23A2-4F73-8C25-F2D1C2A9C141}">
      <dgm:prSet/>
      <dgm:spPr/>
      <dgm:t>
        <a:bodyPr/>
        <a:lstStyle/>
        <a:p>
          <a:endParaRPr lang="cs-CZ"/>
        </a:p>
      </dgm:t>
    </dgm:pt>
    <dgm:pt modelId="{23C7B135-B9B3-4B01-A75A-C20052B57A6B}">
      <dgm:prSet phldrT="[Text]"/>
      <dgm:spPr/>
      <dgm:t>
        <a:bodyPr/>
        <a:lstStyle/>
        <a:p>
          <a:pPr>
            <a:buClr>
              <a:srgbClr val="0BD0D9">
                <a:lumMod val="75000"/>
              </a:srgbClr>
            </a:buClr>
            <a:buSzPct val="68000"/>
            <a:buFont typeface="Wingdings 3"/>
            <a:buChar char=""/>
          </a:pPr>
          <a:r>
            <a:rPr lang="cs-CZ" altLang="cs-CZ" b="1" dirty="0"/>
            <a:t>Dynamické plicní parametry</a:t>
          </a:r>
          <a:endParaRPr lang="cs-CZ" dirty="0"/>
        </a:p>
      </dgm:t>
    </dgm:pt>
    <dgm:pt modelId="{EBD2C61B-18BD-4374-ADC5-438AF9538C74}" type="parTrans" cxnId="{CACBED45-1C7B-4412-B1D5-0A76C99CA5FC}">
      <dgm:prSet/>
      <dgm:spPr/>
      <dgm:t>
        <a:bodyPr/>
        <a:lstStyle/>
        <a:p>
          <a:endParaRPr lang="cs-CZ"/>
        </a:p>
      </dgm:t>
    </dgm:pt>
    <dgm:pt modelId="{16AEC24A-AF05-4826-8A43-B05DAD2FD559}" type="sibTrans" cxnId="{CACBED45-1C7B-4412-B1D5-0A76C99CA5FC}">
      <dgm:prSet/>
      <dgm:spPr/>
      <dgm:t>
        <a:bodyPr/>
        <a:lstStyle/>
        <a:p>
          <a:endParaRPr lang="cs-CZ"/>
        </a:p>
      </dgm:t>
    </dgm:pt>
    <dgm:pt modelId="{47545FF2-0972-4848-8151-24DD032CE8CB}">
      <dgm:prSet phldrT="[Text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Dechová frekvence (DF)</a:t>
          </a:r>
          <a:endParaRPr lang="cs-CZ" sz="2200" kern="1200" dirty="0">
            <a:solidFill>
              <a:prstClr val="black">
                <a:lumMod val="75000"/>
                <a:lumOff val="2500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18A13DFE-CA04-4ADD-A9F7-24666E630200}" type="parTrans" cxnId="{D5AEC045-966D-4546-AA15-67E856F22C22}">
      <dgm:prSet/>
      <dgm:spPr/>
      <dgm:t>
        <a:bodyPr/>
        <a:lstStyle/>
        <a:p>
          <a:endParaRPr lang="cs-CZ"/>
        </a:p>
      </dgm:t>
    </dgm:pt>
    <dgm:pt modelId="{D283DC02-6528-42A4-87D7-AAD6F9BBD434}" type="sibTrans" cxnId="{D5AEC045-966D-4546-AA15-67E856F22C22}">
      <dgm:prSet/>
      <dgm:spPr/>
      <dgm:t>
        <a:bodyPr/>
        <a:lstStyle/>
        <a:p>
          <a:endParaRPr lang="cs-CZ"/>
        </a:p>
      </dgm:t>
    </dgm:pt>
    <dgm:pt modelId="{3274F903-C1FA-420F-9571-EADA62052C9F}">
      <dgm:prSet phldrT="[Text]" custT="1"/>
      <dgm:spPr/>
      <dgm:t>
        <a:bodyPr/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BD0D9">
                <a:lumMod val="75000"/>
              </a:srgbClr>
            </a:buClr>
            <a:buSzPct val="68000"/>
            <a:buFont typeface="Wingdings 3"/>
            <a:buNone/>
          </a:pPr>
          <a:r>
            <a:rPr lang="cs-CZ" altLang="cs-CZ" sz="3300" b="1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Statické plicní kapacity</a:t>
          </a:r>
          <a:endParaRPr lang="cs-CZ" sz="3300" b="1" kern="1200" dirty="0">
            <a:solidFill>
              <a:prstClr val="white"/>
            </a:solidFill>
            <a:latin typeface="Franklin Gothic Medium"/>
            <a:ea typeface="+mn-ea"/>
            <a:cs typeface="+mn-cs"/>
          </a:endParaRPr>
        </a:p>
      </dgm:t>
    </dgm:pt>
    <dgm:pt modelId="{389D0F1D-8810-4300-90A7-8EA826378272}" type="parTrans" cxnId="{E587F5AA-B97B-4C8B-804A-AB43710AE7C7}">
      <dgm:prSet/>
      <dgm:spPr/>
      <dgm:t>
        <a:bodyPr/>
        <a:lstStyle/>
        <a:p>
          <a:endParaRPr lang="cs-CZ"/>
        </a:p>
      </dgm:t>
    </dgm:pt>
    <dgm:pt modelId="{8EB8C387-9B8D-4A27-919A-F1DAA57DE501}" type="sibTrans" cxnId="{E587F5AA-B97B-4C8B-804A-AB43710AE7C7}">
      <dgm:prSet/>
      <dgm:spPr/>
      <dgm:t>
        <a:bodyPr/>
        <a:lstStyle/>
        <a:p>
          <a:endParaRPr lang="cs-CZ"/>
        </a:p>
      </dgm:t>
    </dgm:pt>
    <dgm:pt modelId="{D07C8D6E-CC0B-4063-8059-1746641057C7}">
      <dgm:prSet phldrT="[Text]"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SzPct val="68000"/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 Vitální kapacita (VC)</a:t>
          </a:r>
          <a:endParaRPr lang="cs-CZ" sz="2200" kern="1200" dirty="0">
            <a:solidFill>
              <a:prstClr val="black">
                <a:lumMod val="75000"/>
                <a:lumOff val="25000"/>
              </a:prstClr>
            </a:solidFill>
            <a:latin typeface="Franklin Gothic Medium"/>
            <a:ea typeface="+mn-ea"/>
            <a:cs typeface="+mn-cs"/>
          </a:endParaRPr>
        </a:p>
      </dgm:t>
    </dgm:pt>
    <dgm:pt modelId="{8BE302A3-815F-4BC4-96D5-675CE55F0882}" type="parTrans" cxnId="{0CAA44B8-7FF7-4BB1-A64B-962919233766}">
      <dgm:prSet/>
      <dgm:spPr/>
      <dgm:t>
        <a:bodyPr/>
        <a:lstStyle/>
        <a:p>
          <a:endParaRPr lang="cs-CZ"/>
        </a:p>
      </dgm:t>
    </dgm:pt>
    <dgm:pt modelId="{16B6CC43-C82E-49D0-8926-B7E2B731FC6B}" type="sibTrans" cxnId="{0CAA44B8-7FF7-4BB1-A64B-962919233766}">
      <dgm:prSet/>
      <dgm:spPr/>
      <dgm:t>
        <a:bodyPr/>
        <a:lstStyle/>
        <a:p>
          <a:endParaRPr lang="cs-CZ"/>
        </a:p>
      </dgm:t>
    </dgm:pt>
    <dgm:pt modelId="{A09980EC-EF1C-4809-9EFA-C8C7BA13E6F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rPr>
            <a:t>Inspirační rezervní objem (IRO)</a:t>
          </a:r>
        </a:p>
      </dgm:t>
    </dgm:pt>
    <dgm:pt modelId="{938AB819-7CB6-456C-9B46-1416C69FEA15}" type="parTrans" cxnId="{D44720B6-70C1-4F1B-A615-B607ADF52302}">
      <dgm:prSet/>
      <dgm:spPr/>
      <dgm:t>
        <a:bodyPr/>
        <a:lstStyle/>
        <a:p>
          <a:endParaRPr lang="cs-CZ"/>
        </a:p>
      </dgm:t>
    </dgm:pt>
    <dgm:pt modelId="{1AFBC703-F172-4707-9922-C0A77A4064BC}" type="sibTrans" cxnId="{D44720B6-70C1-4F1B-A615-B607ADF52302}">
      <dgm:prSet/>
      <dgm:spPr/>
      <dgm:t>
        <a:bodyPr/>
        <a:lstStyle/>
        <a:p>
          <a:endParaRPr lang="cs-CZ"/>
        </a:p>
      </dgm:t>
    </dgm:pt>
    <dgm:pt modelId="{4138EADD-792B-4FD3-9D1B-09E9A692F64F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rPr>
            <a:t>Exspirační rezervní objem (ERO)</a:t>
          </a:r>
        </a:p>
      </dgm:t>
    </dgm:pt>
    <dgm:pt modelId="{E433DA17-3EA9-44BF-B239-B13781C4283F}" type="parTrans" cxnId="{E7C8DF97-306D-47C3-B43A-A269CB013B46}">
      <dgm:prSet/>
      <dgm:spPr/>
      <dgm:t>
        <a:bodyPr/>
        <a:lstStyle/>
        <a:p>
          <a:endParaRPr lang="cs-CZ"/>
        </a:p>
      </dgm:t>
    </dgm:pt>
    <dgm:pt modelId="{C9641BE0-0013-49C3-A2AA-36E5E588A7D5}" type="sibTrans" cxnId="{E7C8DF97-306D-47C3-B43A-A269CB013B46}">
      <dgm:prSet/>
      <dgm:spPr/>
      <dgm:t>
        <a:bodyPr/>
        <a:lstStyle/>
        <a:p>
          <a:endParaRPr lang="cs-CZ"/>
        </a:p>
      </dgm:t>
    </dgm:pt>
    <dgm:pt modelId="{B6E99284-3FAB-40AF-B0BB-B3648F612652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cs-CZ" altLang="cs-CZ" sz="2200" dirty="0">
              <a:solidFill>
                <a:schemeClr val="tx1">
                  <a:lumMod val="75000"/>
                  <a:lumOff val="25000"/>
                </a:schemeClr>
              </a:solidFill>
            </a:rPr>
            <a:t>Reziduální objem (RO)</a:t>
          </a:r>
        </a:p>
      </dgm:t>
    </dgm:pt>
    <dgm:pt modelId="{7B17A70B-9001-484C-8F50-88A127C0532A}" type="parTrans" cxnId="{9C879402-4B3C-4A52-A348-677307D21207}">
      <dgm:prSet/>
      <dgm:spPr/>
      <dgm:t>
        <a:bodyPr/>
        <a:lstStyle/>
        <a:p>
          <a:endParaRPr lang="cs-CZ"/>
        </a:p>
      </dgm:t>
    </dgm:pt>
    <dgm:pt modelId="{B6A79683-DB5B-42D7-B979-929A5F3C9C20}" type="sibTrans" cxnId="{9C879402-4B3C-4A52-A348-677307D21207}">
      <dgm:prSet/>
      <dgm:spPr/>
      <dgm:t>
        <a:bodyPr/>
        <a:lstStyle/>
        <a:p>
          <a:endParaRPr lang="cs-CZ"/>
        </a:p>
      </dgm:t>
    </dgm:pt>
    <dgm:pt modelId="{5CB9E901-B867-4DC7-A374-AA1C5D502125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Minutová ventilace (MV)</a:t>
          </a:r>
        </a:p>
      </dgm:t>
    </dgm:pt>
    <dgm:pt modelId="{B1EA73D2-EE06-4DF4-8E25-98158CE2A706}" type="parTrans" cxnId="{4DA1902D-F45F-4A15-9D6A-33A49989C2FE}">
      <dgm:prSet/>
      <dgm:spPr/>
      <dgm:t>
        <a:bodyPr/>
        <a:lstStyle/>
        <a:p>
          <a:endParaRPr lang="cs-CZ"/>
        </a:p>
      </dgm:t>
    </dgm:pt>
    <dgm:pt modelId="{B649A1FA-CFF7-4B93-8DC0-936241EBE6F4}" type="sibTrans" cxnId="{4DA1902D-F45F-4A15-9D6A-33A49989C2FE}">
      <dgm:prSet/>
      <dgm:spPr/>
      <dgm:t>
        <a:bodyPr/>
        <a:lstStyle/>
        <a:p>
          <a:endParaRPr lang="cs-CZ"/>
        </a:p>
      </dgm:t>
    </dgm:pt>
    <dgm:pt modelId="{EFBB6324-8DBD-45F1-972D-B8A99B49B0BB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Maximální minutová ventilace (MMV)</a:t>
          </a:r>
        </a:p>
      </dgm:t>
    </dgm:pt>
    <dgm:pt modelId="{6D998BE7-87F9-44BA-9A8B-948EF2FCD373}" type="parTrans" cxnId="{0A907661-D89B-4BCD-9D82-C127267A034F}">
      <dgm:prSet/>
      <dgm:spPr/>
      <dgm:t>
        <a:bodyPr/>
        <a:lstStyle/>
        <a:p>
          <a:endParaRPr lang="cs-CZ"/>
        </a:p>
      </dgm:t>
    </dgm:pt>
    <dgm:pt modelId="{2E2D1B91-730C-4CC7-B80E-4CBAD31D7BD7}" type="sibTrans" cxnId="{0A907661-D89B-4BCD-9D82-C127267A034F}">
      <dgm:prSet/>
      <dgm:spPr/>
      <dgm:t>
        <a:bodyPr/>
        <a:lstStyle/>
        <a:p>
          <a:endParaRPr lang="cs-CZ"/>
        </a:p>
      </dgm:t>
    </dgm:pt>
    <dgm:pt modelId="{F0F63082-DA39-4609-9B13-7BCA77900036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Jednosekundová vitální kapacita (FEV1)</a:t>
          </a:r>
        </a:p>
      </dgm:t>
    </dgm:pt>
    <dgm:pt modelId="{A8119B1D-39AB-491D-BA97-5C2CB12D04F1}" type="parTrans" cxnId="{4FAE9AD0-8F06-4129-AADC-1C3743770474}">
      <dgm:prSet/>
      <dgm:spPr/>
      <dgm:t>
        <a:bodyPr/>
        <a:lstStyle/>
        <a:p>
          <a:endParaRPr lang="cs-CZ"/>
        </a:p>
      </dgm:t>
    </dgm:pt>
    <dgm:pt modelId="{209DF07F-FCA7-4DCF-8E53-FF78D0CF8288}" type="sibTrans" cxnId="{4FAE9AD0-8F06-4129-AADC-1C3743770474}">
      <dgm:prSet/>
      <dgm:spPr/>
      <dgm:t>
        <a:bodyPr/>
        <a:lstStyle/>
        <a:p>
          <a:endParaRPr lang="cs-CZ"/>
        </a:p>
      </dgm:t>
    </dgm:pt>
    <dgm:pt modelId="{EC434B1F-931B-47AF-97FF-47ECBCBD3810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Celková kapacita plic (TC)</a:t>
          </a:r>
        </a:p>
      </dgm:t>
    </dgm:pt>
    <dgm:pt modelId="{D1A5E3EA-4737-4D89-9BF0-7B9861ACC3A8}" type="parTrans" cxnId="{B56B242E-C174-4099-B5D9-3EBBDC39AB4B}">
      <dgm:prSet/>
      <dgm:spPr/>
      <dgm:t>
        <a:bodyPr/>
        <a:lstStyle/>
        <a:p>
          <a:endParaRPr lang="cs-CZ"/>
        </a:p>
      </dgm:t>
    </dgm:pt>
    <dgm:pt modelId="{347E6EE8-29FB-4C0C-B9CE-CA8F3E128E09}" type="sibTrans" cxnId="{B56B242E-C174-4099-B5D9-3EBBDC39AB4B}">
      <dgm:prSet/>
      <dgm:spPr/>
      <dgm:t>
        <a:bodyPr/>
        <a:lstStyle/>
        <a:p>
          <a:endParaRPr lang="cs-CZ"/>
        </a:p>
      </dgm:t>
    </dgm:pt>
    <dgm:pt modelId="{9F391AF9-D6AB-4326-8CB6-983BEE711D0E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Inspirační kapacita (IC)</a:t>
          </a:r>
        </a:p>
      </dgm:t>
    </dgm:pt>
    <dgm:pt modelId="{8863453B-3FF2-4D55-BA93-27C11CD61F93}" type="parTrans" cxnId="{4C9BBA90-9230-41A7-B645-BBEDF11D2673}">
      <dgm:prSet/>
      <dgm:spPr/>
      <dgm:t>
        <a:bodyPr/>
        <a:lstStyle/>
        <a:p>
          <a:endParaRPr lang="cs-CZ"/>
        </a:p>
      </dgm:t>
    </dgm:pt>
    <dgm:pt modelId="{607E0C9B-C98D-4014-8B74-5E6B6E16B754}" type="sibTrans" cxnId="{4C9BBA90-9230-41A7-B645-BBEDF11D2673}">
      <dgm:prSet/>
      <dgm:spPr/>
      <dgm:t>
        <a:bodyPr/>
        <a:lstStyle/>
        <a:p>
          <a:endParaRPr lang="cs-CZ"/>
        </a:p>
      </dgm:t>
    </dgm:pt>
    <dgm:pt modelId="{B5E98B4A-5859-40A9-B21E-E50FBDF5F5DB}">
      <dgm:prSet custT="1"/>
      <dgm:spPr/>
      <dgm:t>
        <a:bodyPr/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Funkční reziduální kapacita (FRC)</a:t>
          </a:r>
        </a:p>
      </dgm:t>
    </dgm:pt>
    <dgm:pt modelId="{D3D2F6F3-5628-4EA8-8F67-78EFF91E45B5}" type="parTrans" cxnId="{9232AE07-7ABD-471A-A658-E127B2E65499}">
      <dgm:prSet/>
      <dgm:spPr/>
      <dgm:t>
        <a:bodyPr/>
        <a:lstStyle/>
        <a:p>
          <a:endParaRPr lang="cs-CZ"/>
        </a:p>
      </dgm:t>
    </dgm:pt>
    <dgm:pt modelId="{99964402-A75D-4114-B851-C51197E88AFE}" type="sibTrans" cxnId="{9232AE07-7ABD-471A-A658-E127B2E65499}">
      <dgm:prSet/>
      <dgm:spPr/>
      <dgm:t>
        <a:bodyPr/>
        <a:lstStyle/>
        <a:p>
          <a:endParaRPr lang="cs-CZ"/>
        </a:p>
      </dgm:t>
    </dgm:pt>
    <dgm:pt modelId="{5A9EC4D3-B196-4A63-9F61-E3D5763D3655}" type="pres">
      <dgm:prSet presAssocID="{CFD7B37B-B741-4C63-9968-87E93FF160DD}" presName="Name0" presStyleCnt="0">
        <dgm:presLayoutVars>
          <dgm:dir/>
          <dgm:animLvl val="lvl"/>
          <dgm:resizeHandles val="exact"/>
        </dgm:presLayoutVars>
      </dgm:prSet>
      <dgm:spPr/>
    </dgm:pt>
    <dgm:pt modelId="{4CF7A091-D84D-4B36-AB03-034B80588947}" type="pres">
      <dgm:prSet presAssocID="{DFA5320E-C3C1-4F3C-84CE-31DC6B02725B}" presName="composite" presStyleCnt="0"/>
      <dgm:spPr/>
    </dgm:pt>
    <dgm:pt modelId="{8867DF2F-CE83-44BF-9B8C-3E180B68F2F0}" type="pres">
      <dgm:prSet presAssocID="{DFA5320E-C3C1-4F3C-84CE-31DC6B02725B}" presName="parTx" presStyleLbl="alignNode1" presStyleIdx="0" presStyleCnt="3" custLinFactNeighborX="-1042" custLinFactNeighborY="-60791">
        <dgm:presLayoutVars>
          <dgm:chMax val="0"/>
          <dgm:chPref val="0"/>
          <dgm:bulletEnabled val="1"/>
        </dgm:presLayoutVars>
      </dgm:prSet>
      <dgm:spPr/>
    </dgm:pt>
    <dgm:pt modelId="{03B16ECB-ECBA-451F-A8F0-C164F283DDF0}" type="pres">
      <dgm:prSet presAssocID="{DFA5320E-C3C1-4F3C-84CE-31DC6B02725B}" presName="desTx" presStyleLbl="alignAccFollowNode1" presStyleIdx="0" presStyleCnt="3" custLinFactNeighborX="-1042" custLinFactNeighborY="-31630">
        <dgm:presLayoutVars>
          <dgm:bulletEnabled val="1"/>
        </dgm:presLayoutVars>
      </dgm:prSet>
      <dgm:spPr/>
    </dgm:pt>
    <dgm:pt modelId="{98D9F583-0320-4165-9519-9FCA950B5ED9}" type="pres">
      <dgm:prSet presAssocID="{3CA25C28-DCAE-4E9D-AF36-A60C30C1A6BC}" presName="space" presStyleCnt="0"/>
      <dgm:spPr/>
    </dgm:pt>
    <dgm:pt modelId="{3FCFC4FD-9E27-40A3-9446-AAF6E1B52376}" type="pres">
      <dgm:prSet presAssocID="{23C7B135-B9B3-4B01-A75A-C20052B57A6B}" presName="composite" presStyleCnt="0"/>
      <dgm:spPr/>
    </dgm:pt>
    <dgm:pt modelId="{8C49A598-1103-48D9-A2EC-8D9C63BB8D9D}" type="pres">
      <dgm:prSet presAssocID="{23C7B135-B9B3-4B01-A75A-C20052B57A6B}" presName="parTx" presStyleLbl="alignNode1" presStyleIdx="1" presStyleCnt="3" custLinFactNeighborX="-1042" custLinFactNeighborY="-60791">
        <dgm:presLayoutVars>
          <dgm:chMax val="0"/>
          <dgm:chPref val="0"/>
          <dgm:bulletEnabled val="1"/>
        </dgm:presLayoutVars>
      </dgm:prSet>
      <dgm:spPr/>
    </dgm:pt>
    <dgm:pt modelId="{6F95F961-4E53-4DC8-82C5-309BD634792F}" type="pres">
      <dgm:prSet presAssocID="{23C7B135-B9B3-4B01-A75A-C20052B57A6B}" presName="desTx" presStyleLbl="alignAccFollowNode1" presStyleIdx="1" presStyleCnt="3" custLinFactNeighborX="-1042" custLinFactNeighborY="-31630">
        <dgm:presLayoutVars>
          <dgm:bulletEnabled val="1"/>
        </dgm:presLayoutVars>
      </dgm:prSet>
      <dgm:spPr/>
    </dgm:pt>
    <dgm:pt modelId="{E95A41CA-E955-4499-B64E-A6F8A8898DF7}" type="pres">
      <dgm:prSet presAssocID="{16AEC24A-AF05-4826-8A43-B05DAD2FD559}" presName="space" presStyleCnt="0"/>
      <dgm:spPr/>
    </dgm:pt>
    <dgm:pt modelId="{80B7EEA3-9913-45F2-9276-ACF40BE60F80}" type="pres">
      <dgm:prSet presAssocID="{3274F903-C1FA-420F-9571-EADA62052C9F}" presName="composite" presStyleCnt="0"/>
      <dgm:spPr/>
    </dgm:pt>
    <dgm:pt modelId="{9C4B728B-F90B-40C8-B6D7-747F8E04CF1B}" type="pres">
      <dgm:prSet presAssocID="{3274F903-C1FA-420F-9571-EADA62052C9F}" presName="parTx" presStyleLbl="alignNode1" presStyleIdx="2" presStyleCnt="3" custLinFactNeighborX="-1042" custLinFactNeighborY="-60791">
        <dgm:presLayoutVars>
          <dgm:chMax val="0"/>
          <dgm:chPref val="0"/>
          <dgm:bulletEnabled val="1"/>
        </dgm:presLayoutVars>
      </dgm:prSet>
      <dgm:spPr/>
    </dgm:pt>
    <dgm:pt modelId="{31717666-C2F6-4B22-B5A6-5A8773043174}" type="pres">
      <dgm:prSet presAssocID="{3274F903-C1FA-420F-9571-EADA62052C9F}" presName="desTx" presStyleLbl="alignAccFollowNode1" presStyleIdx="2" presStyleCnt="3" custLinFactNeighborX="-1042" custLinFactNeighborY="-31630">
        <dgm:presLayoutVars>
          <dgm:bulletEnabled val="1"/>
        </dgm:presLayoutVars>
      </dgm:prSet>
      <dgm:spPr/>
    </dgm:pt>
  </dgm:ptLst>
  <dgm:cxnLst>
    <dgm:cxn modelId="{AB4BBA00-D01A-4CD9-AA78-FBA3E6F823A3}" type="presOf" srcId="{23C7B135-B9B3-4B01-A75A-C20052B57A6B}" destId="{8C49A598-1103-48D9-A2EC-8D9C63BB8D9D}" srcOrd="0" destOrd="0" presId="urn:microsoft.com/office/officeart/2005/8/layout/hList1"/>
    <dgm:cxn modelId="{9C879402-4B3C-4A52-A348-677307D21207}" srcId="{DFA5320E-C3C1-4F3C-84CE-31DC6B02725B}" destId="{B6E99284-3FAB-40AF-B0BB-B3648F612652}" srcOrd="3" destOrd="0" parTransId="{7B17A70B-9001-484C-8F50-88A127C0532A}" sibTransId="{B6A79683-DB5B-42D7-B979-929A5F3C9C20}"/>
    <dgm:cxn modelId="{DDD69702-5104-43EC-8772-BBBFC4AE0610}" type="presOf" srcId="{D07C8D6E-CC0B-4063-8059-1746641057C7}" destId="{31717666-C2F6-4B22-B5A6-5A8773043174}" srcOrd="0" destOrd="0" presId="urn:microsoft.com/office/officeart/2005/8/layout/hList1"/>
    <dgm:cxn modelId="{087E7506-45BE-4F23-A26D-B1620AAA42AC}" type="presOf" srcId="{CFD7B37B-B741-4C63-9968-87E93FF160DD}" destId="{5A9EC4D3-B196-4A63-9F61-E3D5763D3655}" srcOrd="0" destOrd="0" presId="urn:microsoft.com/office/officeart/2005/8/layout/hList1"/>
    <dgm:cxn modelId="{9232AE07-7ABD-471A-A658-E127B2E65499}" srcId="{D07C8D6E-CC0B-4063-8059-1746641057C7}" destId="{B5E98B4A-5859-40A9-B21E-E50FBDF5F5DB}" srcOrd="2" destOrd="0" parTransId="{D3D2F6F3-5628-4EA8-8F67-78EFF91E45B5}" sibTransId="{99964402-A75D-4114-B851-C51197E88AFE}"/>
    <dgm:cxn modelId="{4DA1902D-F45F-4A15-9D6A-33A49989C2FE}" srcId="{23C7B135-B9B3-4B01-A75A-C20052B57A6B}" destId="{5CB9E901-B867-4DC7-A374-AA1C5D502125}" srcOrd="1" destOrd="0" parTransId="{B1EA73D2-EE06-4DF4-8E25-98158CE2A706}" sibTransId="{B649A1FA-CFF7-4B93-8DC0-936241EBE6F4}"/>
    <dgm:cxn modelId="{7BEABC2D-4DC9-4C9C-A7EC-501531037DF6}" type="presOf" srcId="{5CB9E901-B867-4DC7-A374-AA1C5D502125}" destId="{6F95F961-4E53-4DC8-82C5-309BD634792F}" srcOrd="0" destOrd="1" presId="urn:microsoft.com/office/officeart/2005/8/layout/hList1"/>
    <dgm:cxn modelId="{B56B242E-C174-4099-B5D9-3EBBDC39AB4B}" srcId="{D07C8D6E-CC0B-4063-8059-1746641057C7}" destId="{EC434B1F-931B-47AF-97FF-47ECBCBD3810}" srcOrd="0" destOrd="0" parTransId="{D1A5E3EA-4737-4D89-9BF0-7B9861ACC3A8}" sibTransId="{347E6EE8-29FB-4C0C-B9CE-CA8F3E128E09}"/>
    <dgm:cxn modelId="{13D5A65B-EACB-4DEA-B6D6-19186A2D97D2}" type="presOf" srcId="{B5E98B4A-5859-40A9-B21E-E50FBDF5F5DB}" destId="{31717666-C2F6-4B22-B5A6-5A8773043174}" srcOrd="0" destOrd="3" presId="urn:microsoft.com/office/officeart/2005/8/layout/hList1"/>
    <dgm:cxn modelId="{0A907661-D89B-4BCD-9D82-C127267A034F}" srcId="{23C7B135-B9B3-4B01-A75A-C20052B57A6B}" destId="{EFBB6324-8DBD-45F1-972D-B8A99B49B0BB}" srcOrd="2" destOrd="0" parTransId="{6D998BE7-87F9-44BA-9A8B-948EF2FCD373}" sibTransId="{2E2D1B91-730C-4CC7-B80E-4CBAD31D7BD7}"/>
    <dgm:cxn modelId="{0A38F364-505A-402A-8EE1-C998600199AF}" type="presOf" srcId="{DFA5320E-C3C1-4F3C-84CE-31DC6B02725B}" destId="{8867DF2F-CE83-44BF-9B8C-3E180B68F2F0}" srcOrd="0" destOrd="0" presId="urn:microsoft.com/office/officeart/2005/8/layout/hList1"/>
    <dgm:cxn modelId="{D5AEC045-966D-4546-AA15-67E856F22C22}" srcId="{23C7B135-B9B3-4B01-A75A-C20052B57A6B}" destId="{47545FF2-0972-4848-8151-24DD032CE8CB}" srcOrd="0" destOrd="0" parTransId="{18A13DFE-CA04-4ADD-A9F7-24666E630200}" sibTransId="{D283DC02-6528-42A4-87D7-AAD6F9BBD434}"/>
    <dgm:cxn modelId="{CACBED45-1C7B-4412-B1D5-0A76C99CA5FC}" srcId="{CFD7B37B-B741-4C63-9968-87E93FF160DD}" destId="{23C7B135-B9B3-4B01-A75A-C20052B57A6B}" srcOrd="1" destOrd="0" parTransId="{EBD2C61B-18BD-4374-ADC5-438AF9538C74}" sibTransId="{16AEC24A-AF05-4826-8A43-B05DAD2FD559}"/>
    <dgm:cxn modelId="{730D1970-23A2-4F73-8C25-F2D1C2A9C141}" srcId="{DFA5320E-C3C1-4F3C-84CE-31DC6B02725B}" destId="{6C124269-2377-474E-88F9-29DE3790DC1F}" srcOrd="0" destOrd="0" parTransId="{2E822BF0-0EBD-446A-B755-5914997F3783}" sibTransId="{8AB23374-FB82-4D0C-B7D7-476CF786E77D}"/>
    <dgm:cxn modelId="{A37D2E50-9B3D-4292-9642-6B4D6E330477}" type="presOf" srcId="{EFBB6324-8DBD-45F1-972D-B8A99B49B0BB}" destId="{6F95F961-4E53-4DC8-82C5-309BD634792F}" srcOrd="0" destOrd="2" presId="urn:microsoft.com/office/officeart/2005/8/layout/hList1"/>
    <dgm:cxn modelId="{231DDC53-A73C-4A4E-8A9C-0CC3B5A5ADB9}" srcId="{CFD7B37B-B741-4C63-9968-87E93FF160DD}" destId="{DFA5320E-C3C1-4F3C-84CE-31DC6B02725B}" srcOrd="0" destOrd="0" parTransId="{710732FF-0F62-4DCC-BCCC-B0B547D9E7ED}" sibTransId="{3CA25C28-DCAE-4E9D-AF36-A60C30C1A6BC}"/>
    <dgm:cxn modelId="{CDE02957-3CB6-45BF-B1AC-C10946905FF9}" type="presOf" srcId="{9F391AF9-D6AB-4326-8CB6-983BEE711D0E}" destId="{31717666-C2F6-4B22-B5A6-5A8773043174}" srcOrd="0" destOrd="2" presId="urn:microsoft.com/office/officeart/2005/8/layout/hList1"/>
    <dgm:cxn modelId="{6F73F259-DA4E-4FA6-8213-AFB447919E52}" type="presOf" srcId="{4138EADD-792B-4FD3-9D1B-09E9A692F64F}" destId="{03B16ECB-ECBA-451F-A8F0-C164F283DDF0}" srcOrd="0" destOrd="2" presId="urn:microsoft.com/office/officeart/2005/8/layout/hList1"/>
    <dgm:cxn modelId="{46C2938F-4FE8-46A2-9306-F18F44543846}" type="presOf" srcId="{B6E99284-3FAB-40AF-B0BB-B3648F612652}" destId="{03B16ECB-ECBA-451F-A8F0-C164F283DDF0}" srcOrd="0" destOrd="3" presId="urn:microsoft.com/office/officeart/2005/8/layout/hList1"/>
    <dgm:cxn modelId="{4C9BBA90-9230-41A7-B645-BBEDF11D2673}" srcId="{D07C8D6E-CC0B-4063-8059-1746641057C7}" destId="{9F391AF9-D6AB-4326-8CB6-983BEE711D0E}" srcOrd="1" destOrd="0" parTransId="{8863453B-3FF2-4D55-BA93-27C11CD61F93}" sibTransId="{607E0C9B-C98D-4014-8B74-5E6B6E16B754}"/>
    <dgm:cxn modelId="{7B6FDA97-C6F4-4176-BE6E-4BBA51FFBB93}" type="presOf" srcId="{A09980EC-EF1C-4809-9EFA-C8C7BA13E6F4}" destId="{03B16ECB-ECBA-451F-A8F0-C164F283DDF0}" srcOrd="0" destOrd="1" presId="urn:microsoft.com/office/officeart/2005/8/layout/hList1"/>
    <dgm:cxn modelId="{E7C8DF97-306D-47C3-B43A-A269CB013B46}" srcId="{DFA5320E-C3C1-4F3C-84CE-31DC6B02725B}" destId="{4138EADD-792B-4FD3-9D1B-09E9A692F64F}" srcOrd="2" destOrd="0" parTransId="{E433DA17-3EA9-44BF-B239-B13781C4283F}" sibTransId="{C9641BE0-0013-49C3-A2AA-36E5E588A7D5}"/>
    <dgm:cxn modelId="{E587F5AA-B97B-4C8B-804A-AB43710AE7C7}" srcId="{CFD7B37B-B741-4C63-9968-87E93FF160DD}" destId="{3274F903-C1FA-420F-9571-EADA62052C9F}" srcOrd="2" destOrd="0" parTransId="{389D0F1D-8810-4300-90A7-8EA826378272}" sibTransId="{8EB8C387-9B8D-4A27-919A-F1DAA57DE501}"/>
    <dgm:cxn modelId="{53658AB0-92B8-4B29-B8E0-45E76C9563D3}" type="presOf" srcId="{EC434B1F-931B-47AF-97FF-47ECBCBD3810}" destId="{31717666-C2F6-4B22-B5A6-5A8773043174}" srcOrd="0" destOrd="1" presId="urn:microsoft.com/office/officeart/2005/8/layout/hList1"/>
    <dgm:cxn modelId="{D44720B6-70C1-4F1B-A615-B607ADF52302}" srcId="{DFA5320E-C3C1-4F3C-84CE-31DC6B02725B}" destId="{A09980EC-EF1C-4809-9EFA-C8C7BA13E6F4}" srcOrd="1" destOrd="0" parTransId="{938AB819-7CB6-456C-9B46-1416C69FEA15}" sibTransId="{1AFBC703-F172-4707-9922-C0A77A4064BC}"/>
    <dgm:cxn modelId="{0CAA44B8-7FF7-4BB1-A64B-962919233766}" srcId="{3274F903-C1FA-420F-9571-EADA62052C9F}" destId="{D07C8D6E-CC0B-4063-8059-1746641057C7}" srcOrd="0" destOrd="0" parTransId="{8BE302A3-815F-4BC4-96D5-675CE55F0882}" sibTransId="{16B6CC43-C82E-49D0-8926-B7E2B731FC6B}"/>
    <dgm:cxn modelId="{A9EDD2BA-7136-484E-BAEE-B94F193F5B84}" type="presOf" srcId="{F0F63082-DA39-4609-9B13-7BCA77900036}" destId="{6F95F961-4E53-4DC8-82C5-309BD634792F}" srcOrd="0" destOrd="3" presId="urn:microsoft.com/office/officeart/2005/8/layout/hList1"/>
    <dgm:cxn modelId="{0E30B1CC-63B1-4C7A-9C92-F84042CD74F2}" type="presOf" srcId="{47545FF2-0972-4848-8151-24DD032CE8CB}" destId="{6F95F961-4E53-4DC8-82C5-309BD634792F}" srcOrd="0" destOrd="0" presId="urn:microsoft.com/office/officeart/2005/8/layout/hList1"/>
    <dgm:cxn modelId="{4FAE9AD0-8F06-4129-AADC-1C3743770474}" srcId="{23C7B135-B9B3-4B01-A75A-C20052B57A6B}" destId="{F0F63082-DA39-4609-9B13-7BCA77900036}" srcOrd="3" destOrd="0" parTransId="{A8119B1D-39AB-491D-BA97-5C2CB12D04F1}" sibTransId="{209DF07F-FCA7-4DCF-8E53-FF78D0CF8288}"/>
    <dgm:cxn modelId="{829619D1-0638-40A2-940C-0DBF83ED0E98}" type="presOf" srcId="{3274F903-C1FA-420F-9571-EADA62052C9F}" destId="{9C4B728B-F90B-40C8-B6D7-747F8E04CF1B}" srcOrd="0" destOrd="0" presId="urn:microsoft.com/office/officeart/2005/8/layout/hList1"/>
    <dgm:cxn modelId="{C6F379EF-7A2F-44B5-98FE-5D69BE49806A}" type="presOf" srcId="{6C124269-2377-474E-88F9-29DE3790DC1F}" destId="{03B16ECB-ECBA-451F-A8F0-C164F283DDF0}" srcOrd="0" destOrd="0" presId="urn:microsoft.com/office/officeart/2005/8/layout/hList1"/>
    <dgm:cxn modelId="{47E7AA2F-3E2C-474A-B3ED-B948D642C6F1}" type="presParOf" srcId="{5A9EC4D3-B196-4A63-9F61-E3D5763D3655}" destId="{4CF7A091-D84D-4B36-AB03-034B80588947}" srcOrd="0" destOrd="0" presId="urn:microsoft.com/office/officeart/2005/8/layout/hList1"/>
    <dgm:cxn modelId="{291ECC84-5D9C-4826-ADAD-F4A6D9032FDE}" type="presParOf" srcId="{4CF7A091-D84D-4B36-AB03-034B80588947}" destId="{8867DF2F-CE83-44BF-9B8C-3E180B68F2F0}" srcOrd="0" destOrd="0" presId="urn:microsoft.com/office/officeart/2005/8/layout/hList1"/>
    <dgm:cxn modelId="{068A6076-1E42-49FD-9B80-695AD0728FD4}" type="presParOf" srcId="{4CF7A091-D84D-4B36-AB03-034B80588947}" destId="{03B16ECB-ECBA-451F-A8F0-C164F283DDF0}" srcOrd="1" destOrd="0" presId="urn:microsoft.com/office/officeart/2005/8/layout/hList1"/>
    <dgm:cxn modelId="{4134EE88-37E5-4E5D-B7A8-F15D56DBB8A5}" type="presParOf" srcId="{5A9EC4D3-B196-4A63-9F61-E3D5763D3655}" destId="{98D9F583-0320-4165-9519-9FCA950B5ED9}" srcOrd="1" destOrd="0" presId="urn:microsoft.com/office/officeart/2005/8/layout/hList1"/>
    <dgm:cxn modelId="{7C37D760-2BE5-45C4-AB64-1B22DD02646F}" type="presParOf" srcId="{5A9EC4D3-B196-4A63-9F61-E3D5763D3655}" destId="{3FCFC4FD-9E27-40A3-9446-AAF6E1B52376}" srcOrd="2" destOrd="0" presId="urn:microsoft.com/office/officeart/2005/8/layout/hList1"/>
    <dgm:cxn modelId="{79A8A779-0D73-4780-9B18-B3974B433850}" type="presParOf" srcId="{3FCFC4FD-9E27-40A3-9446-AAF6E1B52376}" destId="{8C49A598-1103-48D9-A2EC-8D9C63BB8D9D}" srcOrd="0" destOrd="0" presId="urn:microsoft.com/office/officeart/2005/8/layout/hList1"/>
    <dgm:cxn modelId="{2B2D5363-884F-4FD6-87D7-F4F59368EF04}" type="presParOf" srcId="{3FCFC4FD-9E27-40A3-9446-AAF6E1B52376}" destId="{6F95F961-4E53-4DC8-82C5-309BD634792F}" srcOrd="1" destOrd="0" presId="urn:microsoft.com/office/officeart/2005/8/layout/hList1"/>
    <dgm:cxn modelId="{6A5ED697-ACFD-4AC1-9BD4-9BB2A7C7BC3C}" type="presParOf" srcId="{5A9EC4D3-B196-4A63-9F61-E3D5763D3655}" destId="{E95A41CA-E955-4499-B64E-A6F8A8898DF7}" srcOrd="3" destOrd="0" presId="urn:microsoft.com/office/officeart/2005/8/layout/hList1"/>
    <dgm:cxn modelId="{7E922F65-079F-42AF-9466-5D8B509654D3}" type="presParOf" srcId="{5A9EC4D3-B196-4A63-9F61-E3D5763D3655}" destId="{80B7EEA3-9913-45F2-9276-ACF40BE60F80}" srcOrd="4" destOrd="0" presId="urn:microsoft.com/office/officeart/2005/8/layout/hList1"/>
    <dgm:cxn modelId="{B7DDD36E-68D8-490A-B0D7-02A692941E88}" type="presParOf" srcId="{80B7EEA3-9913-45F2-9276-ACF40BE60F80}" destId="{9C4B728B-F90B-40C8-B6D7-747F8E04CF1B}" srcOrd="0" destOrd="0" presId="urn:microsoft.com/office/officeart/2005/8/layout/hList1"/>
    <dgm:cxn modelId="{4C2FC18C-DF7B-469E-9E57-E937C02D3770}" type="presParOf" srcId="{80B7EEA3-9913-45F2-9276-ACF40BE60F80}" destId="{31717666-C2F6-4B22-B5A6-5A877304317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67DF2F-CE83-44BF-9B8C-3E180B68F2F0}">
      <dsp:nvSpPr>
        <dsp:cNvPr id="0" name=""/>
        <dsp:cNvSpPr/>
      </dsp:nvSpPr>
      <dsp:spPr>
        <a:xfrm>
          <a:off x="0" y="72009"/>
          <a:ext cx="3488450" cy="113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chemeClr val="accent3">
                <a:lumMod val="75000"/>
              </a:schemeClr>
            </a:buClr>
            <a:buNone/>
          </a:pPr>
          <a:r>
            <a:rPr lang="cs-CZ" altLang="cs-CZ" sz="3300" b="1" kern="1200" dirty="0"/>
            <a:t>Statické plicní objemy</a:t>
          </a:r>
          <a:endParaRPr lang="cs-CZ" sz="3300" kern="1200" dirty="0"/>
        </a:p>
      </dsp:txBody>
      <dsp:txXfrm>
        <a:off x="0" y="72009"/>
        <a:ext cx="3488450" cy="1131173"/>
      </dsp:txXfrm>
    </dsp:sp>
    <dsp:sp modelId="{03B16ECB-ECBA-451F-A8F0-C164F283DDF0}">
      <dsp:nvSpPr>
        <dsp:cNvPr id="0" name=""/>
        <dsp:cNvSpPr/>
      </dsp:nvSpPr>
      <dsp:spPr>
        <a:xfrm>
          <a:off x="0" y="1203185"/>
          <a:ext cx="3488450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accent3">
                <a:lumMod val="75000"/>
              </a:scheme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Dechový objem (DO)</a:t>
          </a:r>
          <a:endParaRPr lang="cs-CZ" sz="22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Inspirační rezervní objem (IRO)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Exspirační rezervní objem (ERO)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schemeClr val="tx1">
                  <a:lumMod val="75000"/>
                  <a:lumOff val="25000"/>
                </a:schemeClr>
              </a:solidFill>
            </a:rPr>
            <a:t>Reziduální objem (RO)</a:t>
          </a:r>
        </a:p>
      </dsp:txBody>
      <dsp:txXfrm>
        <a:off x="0" y="1203185"/>
        <a:ext cx="3488450" cy="2174040"/>
      </dsp:txXfrm>
    </dsp:sp>
    <dsp:sp modelId="{8C49A598-1103-48D9-A2EC-8D9C63BB8D9D}">
      <dsp:nvSpPr>
        <dsp:cNvPr id="0" name=""/>
        <dsp:cNvSpPr/>
      </dsp:nvSpPr>
      <dsp:spPr>
        <a:xfrm>
          <a:off x="3944061" y="72009"/>
          <a:ext cx="3488450" cy="113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BD0D9">
                <a:lumMod val="75000"/>
              </a:srgbClr>
            </a:buClr>
            <a:buSzPct val="68000"/>
            <a:buFont typeface="Wingdings 3"/>
            <a:buNone/>
          </a:pPr>
          <a:r>
            <a:rPr lang="cs-CZ" altLang="cs-CZ" sz="3300" b="1" kern="1200" dirty="0"/>
            <a:t>Dynamické plicní parametry</a:t>
          </a:r>
          <a:endParaRPr lang="cs-CZ" sz="3300" kern="1200" dirty="0"/>
        </a:p>
      </dsp:txBody>
      <dsp:txXfrm>
        <a:off x="3944061" y="72009"/>
        <a:ext cx="3488450" cy="1131173"/>
      </dsp:txXfrm>
    </dsp:sp>
    <dsp:sp modelId="{6F95F961-4E53-4DC8-82C5-309BD634792F}">
      <dsp:nvSpPr>
        <dsp:cNvPr id="0" name=""/>
        <dsp:cNvSpPr/>
      </dsp:nvSpPr>
      <dsp:spPr>
        <a:xfrm>
          <a:off x="3944061" y="1203185"/>
          <a:ext cx="3488450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Dechová frekvence (DF)</a:t>
          </a:r>
          <a:endParaRPr lang="cs-CZ" sz="2200" kern="1200" dirty="0">
            <a:solidFill>
              <a:prstClr val="black">
                <a:lumMod val="75000"/>
                <a:lumOff val="25000"/>
              </a:prstClr>
            </a:solidFill>
            <a:latin typeface="Franklin Gothic Medium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Minutová ventilace (MV)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Maximální minutová ventilace (MMV)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Jednosekundová vitální kapacita (FEV1)</a:t>
          </a:r>
        </a:p>
      </dsp:txBody>
      <dsp:txXfrm>
        <a:off x="3944061" y="1203185"/>
        <a:ext cx="3488450" cy="2174040"/>
      </dsp:txXfrm>
    </dsp:sp>
    <dsp:sp modelId="{9C4B728B-F90B-40C8-B6D7-747F8E04CF1B}">
      <dsp:nvSpPr>
        <dsp:cNvPr id="0" name=""/>
        <dsp:cNvSpPr/>
      </dsp:nvSpPr>
      <dsp:spPr>
        <a:xfrm>
          <a:off x="7920894" y="72009"/>
          <a:ext cx="3488450" cy="1131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134112" rIns="234696" bIns="134112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0BD0D9">
                <a:lumMod val="75000"/>
              </a:srgbClr>
            </a:buClr>
            <a:buSzPct val="68000"/>
            <a:buFont typeface="Wingdings 3"/>
            <a:buNone/>
          </a:pPr>
          <a:r>
            <a:rPr lang="cs-CZ" altLang="cs-CZ" sz="3300" b="1" kern="1200" dirty="0">
              <a:solidFill>
                <a:prstClr val="white"/>
              </a:solidFill>
              <a:latin typeface="Franklin Gothic Medium"/>
              <a:ea typeface="+mn-ea"/>
              <a:cs typeface="+mn-cs"/>
            </a:rPr>
            <a:t>Statické plicní kapacity</a:t>
          </a:r>
          <a:endParaRPr lang="cs-CZ" sz="3300" b="1" kern="1200" dirty="0">
            <a:solidFill>
              <a:prstClr val="white"/>
            </a:solidFill>
            <a:latin typeface="Franklin Gothic Medium"/>
            <a:ea typeface="+mn-ea"/>
            <a:cs typeface="+mn-cs"/>
          </a:endParaRPr>
        </a:p>
      </dsp:txBody>
      <dsp:txXfrm>
        <a:off x="7920894" y="72009"/>
        <a:ext cx="3488450" cy="1131173"/>
      </dsp:txXfrm>
    </dsp:sp>
    <dsp:sp modelId="{31717666-C2F6-4B22-B5A6-5A8773043174}">
      <dsp:nvSpPr>
        <dsp:cNvPr id="0" name=""/>
        <dsp:cNvSpPr/>
      </dsp:nvSpPr>
      <dsp:spPr>
        <a:xfrm>
          <a:off x="7920894" y="1203185"/>
          <a:ext cx="3488450" cy="21740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7348" tIns="117348" rIns="156464" bIns="176022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SzPct val="68000"/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 Vitální kapacita (VC)</a:t>
          </a:r>
          <a:endParaRPr lang="cs-CZ" sz="2200" kern="1200" dirty="0">
            <a:solidFill>
              <a:prstClr val="black">
                <a:lumMod val="75000"/>
                <a:lumOff val="25000"/>
              </a:prstClr>
            </a:solidFill>
            <a:latin typeface="Franklin Gothic Medium"/>
            <a:ea typeface="+mn-ea"/>
            <a:cs typeface="+mn-cs"/>
          </a:endParaRP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Celková kapacita plic (TC)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Inspirační kapacita (IC)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2B4A63">
                <a:lumMod val="75000"/>
              </a:srgbClr>
            </a:buClr>
            <a:buFont typeface="Arial" panose="020B0604020202020204" pitchFamily="34" charset="0"/>
            <a:buChar char="•"/>
          </a:pPr>
          <a:r>
            <a:rPr lang="cs-CZ" altLang="cs-CZ" sz="2200" kern="1200" dirty="0">
              <a:solidFill>
                <a:prstClr val="black">
                  <a:lumMod val="75000"/>
                  <a:lumOff val="25000"/>
                </a:prstClr>
              </a:solidFill>
              <a:latin typeface="Franklin Gothic Medium"/>
              <a:ea typeface="+mn-ea"/>
              <a:cs typeface="+mn-cs"/>
            </a:rPr>
            <a:t>Funkční reziduální kapacita (FRC)</a:t>
          </a:r>
        </a:p>
      </dsp:txBody>
      <dsp:txXfrm>
        <a:off x="7920894" y="1203185"/>
        <a:ext cx="3488450" cy="2174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433FF5A-5C85-46B3-A0E4-C650D67BABBE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C38A006-CABF-4E51-8F43-84BA8E628939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cs-CZ" smtClean="0"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399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 rtlCol="0"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7" name="Obrázek 6" descr="Křivka EK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3B94027-B67B-40A4-82EA-D179F268B3BA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 rtlCol="0"/>
          <a:lstStyle>
            <a:lvl1pPr rtl="0">
              <a:defRPr/>
            </a:lvl1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0904F7-A455-4384-A31B-8E1E9ED40A24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4EF000-ABFF-49F5-B507-160AD97994E6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áhlaví oddílu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 descr="Obdélník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 rtlCol="0">
            <a:normAutofit/>
          </a:bodyPr>
          <a:lstStyle>
            <a:lvl1pPr marL="0" indent="0" rtl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2BEA04-0300-4057-8B7E-6F26A94A7D57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rtlCol="0" anchor="ctr">
            <a:noAutofit/>
          </a:bodyPr>
          <a:lstStyle>
            <a:lvl1pPr marL="0" indent="0" rtl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DFB826-6E9E-41ED-A630-560B00A7D662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5026C39-F29C-4227-9678-519B0B4CF2F7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1D7511-B9C6-476D-81A1-1FA6F251CC6B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31375A4-56A4-47D6-9801-1991572033F7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 rtlCol="0">
            <a:normAutofit/>
          </a:bodyPr>
          <a:lstStyle>
            <a:lvl1pPr rtl="0"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 rtlCol="0">
            <a:normAutofit/>
          </a:bodyPr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 descr="Obdélník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9" name="Obdélník 8" descr="Obdélník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rtlCol="0" anchor="b">
            <a:normAutofit/>
          </a:bodyPr>
          <a:lstStyle>
            <a:lvl1pPr rtl="0">
              <a:defRPr sz="3600"/>
            </a:lvl1pPr>
          </a:lstStyle>
          <a:p>
            <a:pPr rtl="0"/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 rtlCol="0"/>
          <a:lstStyle>
            <a:lvl1pPr marL="0" indent="0" rtl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červený pruh" descr="Červený pruh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cs-CZ" dirty="0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Upravte styly předlohy textu.</a:t>
            </a:r>
          </a:p>
          <a:p>
            <a:pPr lvl="1" rtl="0"/>
            <a:r>
              <a:rPr lang="cs-CZ" dirty="0"/>
              <a:t>Druhá úroveň</a:t>
            </a:r>
          </a:p>
          <a:p>
            <a:pPr lvl="2" rtl="0"/>
            <a:r>
              <a:rPr lang="cs-CZ" dirty="0"/>
              <a:t>Třetí úroveň</a:t>
            </a:r>
          </a:p>
          <a:p>
            <a:pPr lvl="3" rtl="0"/>
            <a:r>
              <a:rPr lang="cs-CZ" dirty="0"/>
              <a:t>Čtvrtá úroveň</a:t>
            </a:r>
          </a:p>
          <a:p>
            <a:pPr lvl="4" rtl="0"/>
            <a:r>
              <a:rPr lang="cs-CZ" dirty="0"/>
              <a:t>Pátá úroveň</a:t>
            </a: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9067800" y="6465885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3EBE0BBE-0AC8-49F4-91F7-E17BB14D2603}" type="datetime1">
              <a:rPr lang="cs-CZ" smtClean="0"/>
              <a:t>27.03.2023</a:t>
            </a:fld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31375A4-56A4-47D6-9801-1991572033F7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100000"/>
        <a:buFont typeface="Arial" pitchFamily="34" charset="0"/>
        <a:buChar char="▪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9336" y="1828800"/>
            <a:ext cx="4896545" cy="1744216"/>
          </a:xfrm>
        </p:spPr>
        <p:txBody>
          <a:bodyPr rtlCol="0">
            <a:normAutofit/>
          </a:bodyPr>
          <a:lstStyle/>
          <a:p>
            <a:pPr algn="ctr" rtl="0"/>
            <a:r>
              <a:rPr lang="cs-CZ" sz="4000" dirty="0"/>
              <a:t>DÝCHACÍ SYSTÉM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C7E66E0-8DA7-470C-938C-8E5F642405B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55118B-D8D3-48D0-9DBF-E9F73D7B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PLICNÍ VENTILACE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9EFB172-6E33-40A2-A76A-E8989AD4AB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92" y="1700808"/>
            <a:ext cx="11175032" cy="4572001"/>
          </a:xfrm>
        </p:spPr>
        <p:txBody>
          <a:bodyPr/>
          <a:lstStyle/>
          <a:p>
            <a:r>
              <a:rPr lang="cs-CZ" b="1" dirty="0"/>
              <a:t>Nádech (inspirium) </a:t>
            </a:r>
            <a:r>
              <a:rPr lang="cs-CZ" sz="2200" dirty="0"/>
              <a:t>– aktivní děj za pomoci inspiračních svalů, </a:t>
            </a:r>
            <a:r>
              <a:rPr lang="cs-CZ" sz="2200" dirty="0" err="1"/>
              <a:t>intrapulmonální</a:t>
            </a:r>
            <a:r>
              <a:rPr lang="cs-CZ" sz="2200" dirty="0"/>
              <a:t> i </a:t>
            </a:r>
            <a:r>
              <a:rPr lang="cs-CZ" sz="2200" dirty="0" err="1"/>
              <a:t>interpleurální</a:t>
            </a:r>
            <a:r>
              <a:rPr lang="cs-CZ" sz="2200" dirty="0"/>
              <a:t> tlak klesá, vzduch jde do plic, tlak v dýchacích cestách je negativní</a:t>
            </a:r>
          </a:p>
          <a:p>
            <a:r>
              <a:rPr lang="cs-CZ" b="1" dirty="0"/>
              <a:t>Výdech (</a:t>
            </a:r>
            <a:r>
              <a:rPr lang="cs-CZ" b="1" dirty="0" err="1"/>
              <a:t>exspirium</a:t>
            </a:r>
            <a:r>
              <a:rPr lang="cs-CZ" b="1" dirty="0"/>
              <a:t>) </a:t>
            </a:r>
            <a:r>
              <a:rPr lang="cs-CZ" sz="2200" dirty="0"/>
              <a:t>– na konci nádechu vlivem elasticity plic dochází k návratu hrudní stěny zpět do výdechové polohy, čímž je zprostředkován pasivní výdech, tlak v dýchacích cestách se zvyšuje (vzduch proudí ven)</a:t>
            </a:r>
          </a:p>
          <a:p>
            <a:endParaRPr lang="cs-CZ" dirty="0"/>
          </a:p>
          <a:p>
            <a:endParaRPr lang="cs-CZ" dirty="0"/>
          </a:p>
        </p:txBody>
      </p:sp>
      <p:grpSp>
        <p:nvGrpSpPr>
          <p:cNvPr id="4" name="Group 10">
            <a:extLst>
              <a:ext uri="{FF2B5EF4-FFF2-40B4-BE49-F238E27FC236}">
                <a16:creationId xmlns:a16="http://schemas.microsoft.com/office/drawing/2014/main" id="{829DFC5D-8DEC-4457-B552-4CC1C8A30902}"/>
              </a:ext>
            </a:extLst>
          </p:cNvPr>
          <p:cNvGrpSpPr>
            <a:grpSpLocks/>
          </p:cNvGrpSpPr>
          <p:nvPr/>
        </p:nvGrpSpPr>
        <p:grpSpPr bwMode="auto">
          <a:xfrm>
            <a:off x="1487488" y="3903663"/>
            <a:ext cx="8683625" cy="2954337"/>
            <a:chOff x="142" y="1431"/>
            <a:chExt cx="5470" cy="1861"/>
          </a:xfrm>
        </p:grpSpPr>
        <p:pic>
          <p:nvPicPr>
            <p:cNvPr id="5" name="Picture 6" descr="83178/e2862                                                    000A4003&#10;PROJECTS 1                     B727F70A:">
              <a:extLst>
                <a:ext uri="{FF2B5EF4-FFF2-40B4-BE49-F238E27FC236}">
                  <a16:creationId xmlns:a16="http://schemas.microsoft.com/office/drawing/2014/main" id="{17494E6A-A89F-4D24-8CF9-52EC0CFC0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2" y="1431"/>
              <a:ext cx="5470" cy="16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7">
              <a:extLst>
                <a:ext uri="{FF2B5EF4-FFF2-40B4-BE49-F238E27FC236}">
                  <a16:creationId xmlns:a16="http://schemas.microsoft.com/office/drawing/2014/main" id="{C4C006B5-39C7-42D0-B43F-1933A3E46B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" y="3061"/>
              <a:ext cx="46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8" indent="-230188" algn="ctr">
                <a:lnSpc>
                  <a:spcPct val="90000"/>
                </a:lnSpc>
              </a:pPr>
              <a:r>
                <a:rPr lang="en-US" altLang="cs-CZ" sz="2000">
                  <a:latin typeface="Arial" charset="0"/>
                </a:rPr>
                <a:t>Rest</a:t>
              </a:r>
              <a:endParaRPr lang="en-US" altLang="cs-CZ">
                <a:latin typeface="Arial" charset="0"/>
              </a:endParaRPr>
            </a:p>
          </p:txBody>
        </p:sp>
        <p:sp>
          <p:nvSpPr>
            <p:cNvPr id="7" name="Text Box 8">
              <a:extLst>
                <a:ext uri="{FF2B5EF4-FFF2-40B4-BE49-F238E27FC236}">
                  <a16:creationId xmlns:a16="http://schemas.microsoft.com/office/drawing/2014/main" id="{8696FE37-3A5C-45BE-BD87-E2FBDFD419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31" y="3060"/>
              <a:ext cx="8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8" indent="-230188" algn="ctr">
                <a:lnSpc>
                  <a:spcPct val="90000"/>
                </a:lnSpc>
              </a:pPr>
              <a:r>
                <a:rPr lang="en-US" altLang="cs-CZ" sz="2000">
                  <a:latin typeface="Arial" charset="0"/>
                </a:rPr>
                <a:t>Inspiration</a:t>
              </a:r>
              <a:endParaRPr lang="en-US" altLang="cs-CZ">
                <a:latin typeface="Arial" charset="0"/>
              </a:endParaRPr>
            </a:p>
          </p:txBody>
        </p:sp>
        <p:sp>
          <p:nvSpPr>
            <p:cNvPr id="8" name="Text Box 9">
              <a:extLst>
                <a:ext uri="{FF2B5EF4-FFF2-40B4-BE49-F238E27FC236}">
                  <a16:creationId xmlns:a16="http://schemas.microsoft.com/office/drawing/2014/main" id="{1F6B36C9-C36A-46BB-AC1E-7A8E7DCC5D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83" y="3061"/>
              <a:ext cx="103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>
              <a:defPPr>
                <a:defRPr lang="cs-CZ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230188" indent="-230188" algn="ctr">
                <a:lnSpc>
                  <a:spcPct val="90000"/>
                </a:lnSpc>
              </a:pPr>
              <a:r>
                <a:rPr lang="en-US" altLang="cs-CZ" sz="2000" dirty="0">
                  <a:latin typeface="Arial" charset="0"/>
                </a:rPr>
                <a:t>Expiration</a:t>
              </a:r>
              <a:endParaRPr lang="en-US" altLang="cs-CZ" dirty="0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784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085221-9ACB-418A-B8BA-E8EFEDC0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PLICNÍ DIFÚZE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23A475-762A-403A-9195-8AD809BF7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772816"/>
            <a:ext cx="5436096" cy="489654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Závisí na parciálním tlaku a rozpustnosti jednotlivých plynů, teplotě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en-GB" dirty="0" err="1"/>
              <a:t>Difuze</a:t>
            </a:r>
            <a:r>
              <a:rPr lang="en-GB" dirty="0"/>
              <a:t> O2 a CO2 </a:t>
            </a:r>
            <a:r>
              <a:rPr lang="en-GB" dirty="0" err="1"/>
              <a:t>probíhá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ploše</a:t>
            </a:r>
            <a:r>
              <a:rPr lang="en-GB" dirty="0"/>
              <a:t> </a:t>
            </a:r>
            <a:r>
              <a:rPr lang="en-GB" dirty="0" err="1"/>
              <a:t>až</a:t>
            </a:r>
            <a:r>
              <a:rPr lang="en-GB" dirty="0"/>
              <a:t> 100 m</a:t>
            </a:r>
            <a:r>
              <a:rPr lang="en-GB" sz="1600" dirty="0"/>
              <a:t>2</a:t>
            </a:r>
            <a:r>
              <a:rPr lang="en-GB" dirty="0"/>
              <a:t> </a:t>
            </a: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Nasycení krve kyslíkem, který byl vyčerpán pro produkci oxidační energie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Odstraňování CO</a:t>
            </a:r>
            <a:r>
              <a:rPr lang="cs-CZ" baseline="-25000" dirty="0"/>
              <a:t>2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D</a:t>
            </a:r>
            <a:r>
              <a:rPr lang="pt-BR" dirty="0"/>
              <a:t>ifuze O</a:t>
            </a:r>
            <a:r>
              <a:rPr lang="pt-BR" baseline="-25000" dirty="0"/>
              <a:t>2</a:t>
            </a:r>
            <a:r>
              <a:rPr lang="pt-BR" dirty="0"/>
              <a:t> a CO</a:t>
            </a:r>
            <a:r>
              <a:rPr lang="pt-BR" baseline="-25000" dirty="0"/>
              <a:t>2</a:t>
            </a:r>
            <a:r>
              <a:rPr lang="pt-BR" dirty="0"/>
              <a:t> přes alveolo-kapilární membránu</a:t>
            </a:r>
            <a:r>
              <a:rPr lang="cs-CZ" dirty="0"/>
              <a:t> (= respirační membrána alveolů)</a:t>
            </a:r>
          </a:p>
          <a:p>
            <a:endParaRPr lang="cs-CZ" dirty="0"/>
          </a:p>
        </p:txBody>
      </p:sp>
      <p:pic>
        <p:nvPicPr>
          <p:cNvPr id="4" name="Picture 7" descr="83179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9A764BE0-20A7-42DB-A019-4BC4ACE2A7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6424" y="2348880"/>
            <a:ext cx="6451648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67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5A93BE-43F7-4B08-874C-8D15EE4FC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PARCIÁLNÍ TLAK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32CFA5-E09A-4251-BA01-135D0C0C7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Standardní atmosférický tlak (ve výši hladiny moře) = 760 </a:t>
            </a:r>
            <a:r>
              <a:rPr lang="cs-CZ" dirty="0" err="1"/>
              <a:t>mmHg</a:t>
            </a:r>
            <a:r>
              <a:rPr lang="cs-CZ" dirty="0"/>
              <a:t> (= 1 Torr)</a:t>
            </a:r>
          </a:p>
          <a:p>
            <a:r>
              <a:rPr lang="cs-CZ" dirty="0"/>
              <a:t>O2 tvoří 20,93 % vzduchu; pO2 = 159,1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/>
              <a:t>CO2 tvoří přibližně 0,03 %; pCO2 = 0,2 </a:t>
            </a:r>
            <a:r>
              <a:rPr lang="cs-CZ" dirty="0" err="1"/>
              <a:t>mmHg</a:t>
            </a:r>
            <a:endParaRPr lang="cs-CZ" dirty="0"/>
          </a:p>
          <a:p>
            <a:r>
              <a:rPr lang="cs-CZ" dirty="0"/>
              <a:t>Rozdíly parciálních tlaků plynů v alveolách a v krvi vytvářejí tlakový gradient a dochází k difúzi plynů přes dýchací membránu</a:t>
            </a:r>
          </a:p>
          <a:p>
            <a:r>
              <a:rPr lang="cs-CZ" dirty="0"/>
              <a:t>Čím větší je tlakový gradient, tím rychleji kyslík difunduje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1607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C00881-8C76-4213-AB7E-A159FC2EC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PARCIÁLNÍ TLAKY O</a:t>
            </a:r>
            <a:r>
              <a:rPr lang="cs-CZ" baseline="-25000" dirty="0"/>
              <a:t>2</a:t>
            </a:r>
            <a:r>
              <a:rPr lang="cs-CZ" dirty="0"/>
              <a:t> A CO</a:t>
            </a:r>
            <a:r>
              <a:rPr lang="cs-CZ" baseline="-25000" dirty="0"/>
              <a:t>2</a:t>
            </a:r>
            <a:r>
              <a:rPr lang="cs-CZ" dirty="0"/>
              <a:t>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D9C06645-9343-441E-9856-1136302A22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-40000" contrast="-40000"/>
          </a:blip>
          <a:srcRect b="8879"/>
          <a:stretch>
            <a:fillRect/>
          </a:stretch>
        </p:blipFill>
        <p:spPr>
          <a:xfrm>
            <a:off x="7680176" y="1464858"/>
            <a:ext cx="4392488" cy="5393142"/>
          </a:xfrm>
          <a:prstGeom prst="rect">
            <a:avLst/>
          </a:prstGeom>
        </p:spPr>
      </p:pic>
      <p:pic>
        <p:nvPicPr>
          <p:cNvPr id="5" name="Picture 8" descr="83180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680C183E-4169-48FA-81A3-DBA6AB9A2BCA}"/>
              </a:ext>
            </a:extLst>
          </p:cNvPr>
          <p:cNvPicPr>
            <a:picLocks noGrp="1"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02208"/>
            <a:ext cx="7339715" cy="436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852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B42FC39-D6D3-4CFD-8ADE-5E6B09B36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PŘECHOD O</a:t>
            </a:r>
            <a:r>
              <a:rPr lang="cs-CZ" baseline="-25000" dirty="0"/>
              <a:t>2</a:t>
            </a:r>
            <a:r>
              <a:rPr lang="cs-CZ" dirty="0"/>
              <a:t> DO KAPILÁR</a:t>
            </a:r>
          </a:p>
        </p:txBody>
      </p:sp>
      <p:pic>
        <p:nvPicPr>
          <p:cNvPr id="4" name="Picture 5" descr="83181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937060D1-A5B2-469B-8DBE-86A348FCAF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010" y="1828800"/>
            <a:ext cx="464197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586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69533D-730B-4C22-B176-28C58120C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TRANSPORT O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36968B-94EC-4510-B6B5-57F9106D0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Rozpuštěný v plazmě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Vazba na hemoglobin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Oxyhemoglobin – </a:t>
            </a:r>
            <a:r>
              <a:rPr lang="cs-CZ" dirty="0" err="1"/>
              <a:t>Hb</a:t>
            </a:r>
            <a:r>
              <a:rPr lang="cs-CZ" dirty="0"/>
              <a:t> s navázaným O</a:t>
            </a:r>
            <a:r>
              <a:rPr lang="cs-CZ" baseline="-25000" dirty="0"/>
              <a:t>2</a:t>
            </a: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 err="1"/>
              <a:t>Deoxygenace</a:t>
            </a:r>
            <a:r>
              <a:rPr lang="cs-CZ" dirty="0"/>
              <a:t> (redukovaný </a:t>
            </a:r>
            <a:r>
              <a:rPr lang="cs-CZ" dirty="0" err="1"/>
              <a:t>Hb</a:t>
            </a:r>
            <a:r>
              <a:rPr lang="cs-CZ" dirty="0"/>
              <a:t>) – hemoglobin bez kyslíku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1 g </a:t>
            </a:r>
            <a:r>
              <a:rPr lang="cs-CZ" dirty="0" err="1"/>
              <a:t>Hb</a:t>
            </a:r>
            <a:r>
              <a:rPr lang="cs-CZ" dirty="0"/>
              <a:t> obsahuje 1,39 ml O</a:t>
            </a:r>
            <a:r>
              <a:rPr lang="cs-CZ" baseline="-25000" dirty="0"/>
              <a:t>2 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 krvi: 160 g l/1 u mužů (140 g l/1 u žen) </a:t>
            </a:r>
            <a:r>
              <a:rPr lang="cs-CZ" dirty="0" err="1"/>
              <a:t>Hb</a:t>
            </a:r>
            <a:r>
              <a:rPr lang="cs-CZ" dirty="0"/>
              <a:t> (Fe</a:t>
            </a:r>
            <a:r>
              <a:rPr lang="cs-CZ" baseline="30000" dirty="0"/>
              <a:t>2+</a:t>
            </a:r>
            <a:r>
              <a:rPr 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458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467AD-020C-42E7-8DAE-30121AB2DE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TRANSPORT O</a:t>
            </a:r>
            <a:r>
              <a:rPr lang="cs-CZ" baseline="-25000" dirty="0"/>
              <a:t>2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0F389A-A0D7-4B5F-B63B-DEF48F4AA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Koncentrace hemoglobinu do značné míry určuje kapacitu krve přenášející kyslík (&gt; 98 % transportovaného kyslíku)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Zvýšená kyselost a teplota svalu umožňuje uvolnit více kyslíku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Cvičení ovlivňuje transport kyslíku ve svalu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Nízké množství železa vede k anémii, což snižuje schopnost těla přenášet kyslík (častěji u žen než u mužů)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6821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E5F0A99-C2DB-4AC0-AEAD-69597EF91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sz="3600" b="1" dirty="0"/>
              <a:t>BOHRŮV EFEKT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8B92FF-2C19-4EC0-A572-8380A1BD3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7368" y="1652916"/>
            <a:ext cx="5688632" cy="762000"/>
          </a:xfrm>
        </p:spPr>
        <p:txBody>
          <a:bodyPr/>
          <a:lstStyle/>
          <a:p>
            <a:pPr marL="457200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Franklin Gothic Medium" panose="020B0603020102020204" pitchFamily="34" charset="0"/>
              </a:rPr>
              <a:t>↓</a:t>
            </a:r>
            <a:r>
              <a:rPr lang="cs-CZ" sz="1800" dirty="0"/>
              <a:t>pH - snižuje afinitu </a:t>
            </a:r>
            <a:r>
              <a:rPr lang="cs-CZ" sz="1800" dirty="0" err="1"/>
              <a:t>Hb</a:t>
            </a:r>
            <a:r>
              <a:rPr lang="cs-CZ" sz="1800" dirty="0"/>
              <a:t> k O</a:t>
            </a:r>
            <a:r>
              <a:rPr lang="cs-CZ" sz="1800" baseline="-25000" dirty="0"/>
              <a:t>2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cs-CZ" sz="1800" dirty="0">
                <a:latin typeface="Franklin Gothic Medium" panose="020B0603020102020204" pitchFamily="34" charset="0"/>
              </a:rPr>
              <a:t>↑</a:t>
            </a:r>
            <a:r>
              <a:rPr lang="cs-CZ" sz="1800" dirty="0"/>
              <a:t>pH  - odstranění H</a:t>
            </a:r>
            <a:r>
              <a:rPr lang="cs-CZ" sz="1800" baseline="30000" dirty="0"/>
              <a:t>+ </a:t>
            </a:r>
            <a:r>
              <a:rPr lang="cs-CZ" sz="1800" dirty="0"/>
              <a:t>z </a:t>
            </a:r>
            <a:r>
              <a:rPr lang="cs-CZ" sz="1800" dirty="0" err="1"/>
              <a:t>Hb</a:t>
            </a:r>
            <a:r>
              <a:rPr lang="cs-CZ" sz="1800" dirty="0"/>
              <a:t> stimuluje vazbu O</a:t>
            </a:r>
            <a:r>
              <a:rPr lang="cs-CZ" sz="1800" baseline="-25000" dirty="0"/>
              <a:t>2 </a:t>
            </a:r>
            <a:r>
              <a:rPr lang="cs-CZ" sz="1800" dirty="0"/>
              <a:t>na </a:t>
            </a:r>
            <a:r>
              <a:rPr lang="cs-CZ" sz="1800" dirty="0" err="1"/>
              <a:t>Hb</a:t>
            </a:r>
            <a:endParaRPr lang="cs-CZ" sz="1800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91E2F541-717B-439E-806B-D9B7003514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5099992" cy="762000"/>
          </a:xfrm>
        </p:spPr>
        <p:txBody>
          <a:bodyPr/>
          <a:lstStyle/>
          <a:p>
            <a:r>
              <a:rPr lang="cs-CZ" sz="2000" dirty="0"/>
              <a:t>Afinita </a:t>
            </a:r>
            <a:r>
              <a:rPr lang="cs-CZ" sz="2000" dirty="0" err="1"/>
              <a:t>Hb</a:t>
            </a:r>
            <a:r>
              <a:rPr lang="cs-CZ" sz="2000" dirty="0"/>
              <a:t> ke kyslíku stoupá s rostoucím pO</a:t>
            </a:r>
            <a:r>
              <a:rPr lang="cs-CZ" sz="2000" baseline="-25000" dirty="0"/>
              <a:t>2</a:t>
            </a:r>
          </a:p>
          <a:p>
            <a:endParaRPr lang="en-US" dirty="0"/>
          </a:p>
        </p:txBody>
      </p:sp>
      <p:pic>
        <p:nvPicPr>
          <p:cNvPr id="9" name="Picture 7" descr="83182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839FCBA6-6359-4E70-8950-8B735E9B6E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1389" y="2590800"/>
            <a:ext cx="4511422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 descr="83184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49DF391A-FFFF-4940-BEEA-E9736AB7CD1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0514" y="2590800"/>
            <a:ext cx="456877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428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7E4E261-16A1-49BB-B136-40D8FEF23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TRANSPORT CO</a:t>
            </a:r>
            <a:r>
              <a:rPr lang="cs-CZ" baseline="-25000" dirty="0"/>
              <a:t>2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97422D-95FD-4346-9EE3-EA13E0ADAE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12 % je fyzikálně rozpuštěno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11 % je </a:t>
            </a:r>
            <a:r>
              <a:rPr lang="cs-CZ" dirty="0" err="1"/>
              <a:t>karbaminohemoglobin</a:t>
            </a:r>
            <a:r>
              <a:rPr lang="cs-CZ" dirty="0"/>
              <a:t> (navázaný na bílkoviny – NH</a:t>
            </a:r>
            <a:r>
              <a:rPr lang="cs-CZ" baseline="-25000" dirty="0"/>
              <a:t>2</a:t>
            </a:r>
            <a:r>
              <a:rPr lang="cs-CZ" dirty="0"/>
              <a:t> skupiny hemoglobinu)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27 % je bikarbonát v erytrocytech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50 % je plazmatický bikarbonát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1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B72F8A-FE4E-4ED2-8374-FACBF52F9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ŘÍZENÍ DÝCHÁNÍ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1FD049-6043-44EF-911A-C5FD2F062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CNS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Centrum dýchání v prodloužené míše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Dýchací svaly inervovány vlákny </a:t>
            </a:r>
            <a:r>
              <a:rPr lang="en-US" dirty="0"/>
              <a:t>C4</a:t>
            </a:r>
            <a:r>
              <a:rPr lang="cs-CZ" dirty="0"/>
              <a:t>–</a:t>
            </a:r>
            <a:r>
              <a:rPr lang="en-US" dirty="0"/>
              <a:t>C8 a Th1–Th7</a:t>
            </a: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Chemické detekční mechanismy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Centrální chemoreceptory v prodloužené míše, ovlivňovány změnami CO</a:t>
            </a:r>
            <a:r>
              <a:rPr lang="cs-CZ" baseline="-25000" dirty="0"/>
              <a:t>2</a:t>
            </a:r>
            <a:r>
              <a:rPr lang="cs-CZ" dirty="0"/>
              <a:t>, resp. změnami pH </a:t>
            </a:r>
            <a:r>
              <a:rPr lang="cs-CZ" dirty="0" err="1"/>
              <a:t>likvoru</a:t>
            </a:r>
            <a:endParaRPr lang="cs-CZ" dirty="0"/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Periferní chemoreceptory (</a:t>
            </a:r>
            <a:r>
              <a:rPr lang="cs-CZ" i="1" dirty="0" err="1"/>
              <a:t>glomus</a:t>
            </a:r>
            <a:r>
              <a:rPr lang="cs-CZ" i="1" dirty="0"/>
              <a:t> </a:t>
            </a:r>
            <a:r>
              <a:rPr lang="cs-CZ" i="1" dirty="0" err="1"/>
              <a:t>caroticum</a:t>
            </a:r>
            <a:r>
              <a:rPr lang="cs-CZ" i="1" dirty="0"/>
              <a:t> </a:t>
            </a:r>
            <a:r>
              <a:rPr lang="cs-CZ" dirty="0"/>
              <a:t>a</a:t>
            </a:r>
            <a:r>
              <a:rPr lang="cs-CZ" i="1" dirty="0"/>
              <a:t> </a:t>
            </a:r>
            <a:r>
              <a:rPr lang="cs-CZ" i="1" dirty="0" err="1"/>
              <a:t>glomus</a:t>
            </a:r>
            <a:r>
              <a:rPr lang="cs-CZ" i="1" dirty="0"/>
              <a:t> </a:t>
            </a:r>
            <a:r>
              <a:rPr lang="cs-CZ" i="1" dirty="0" err="1"/>
              <a:t>aorticum</a:t>
            </a:r>
            <a:r>
              <a:rPr lang="cs-CZ" dirty="0"/>
              <a:t>) detekují parciální tlak O</a:t>
            </a:r>
            <a:r>
              <a:rPr lang="cs-CZ" baseline="-25000" dirty="0"/>
              <a:t>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84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C9F38B-6B04-42B9-AA36-9697209D92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sz="3500" dirty="0">
                <a:latin typeface="+mn-lt"/>
              </a:rPr>
              <a:t>ZÁKLADNÍ FUNKCE DÝCHACÍHO SYSTÉMU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743D811-87A0-4183-A496-FC8A5FFFF846}"/>
              </a:ext>
            </a:extLst>
          </p:cNvPr>
          <p:cNvSpPr txBox="1"/>
          <p:nvPr/>
        </p:nvSpPr>
        <p:spPr>
          <a:xfrm>
            <a:off x="839416" y="2309587"/>
            <a:ext cx="1382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VENTILACE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D967BE0-7FBD-40AC-883A-48BDF199E481}"/>
              </a:ext>
            </a:extLst>
          </p:cNvPr>
          <p:cNvSpPr txBox="1"/>
          <p:nvPr/>
        </p:nvSpPr>
        <p:spPr>
          <a:xfrm>
            <a:off x="839416" y="3127566"/>
            <a:ext cx="15199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DISTRIBUCE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9C7F06EE-D9A4-410E-870E-3CC44CD66BF9}"/>
              </a:ext>
            </a:extLst>
          </p:cNvPr>
          <p:cNvSpPr txBox="1"/>
          <p:nvPr/>
        </p:nvSpPr>
        <p:spPr>
          <a:xfrm>
            <a:off x="839416" y="3945545"/>
            <a:ext cx="978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DIFÚZE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03E7A07B-D090-4A5E-BC2E-DA3E4CCF4752}"/>
              </a:ext>
            </a:extLst>
          </p:cNvPr>
          <p:cNvSpPr txBox="1"/>
          <p:nvPr/>
        </p:nvSpPr>
        <p:spPr>
          <a:xfrm>
            <a:off x="839416" y="4763524"/>
            <a:ext cx="11977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PERFÚZE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FD21F812-7F3F-49A1-8D8D-052742ED04D2}"/>
              </a:ext>
            </a:extLst>
          </p:cNvPr>
          <p:cNvSpPr txBox="1"/>
          <p:nvPr/>
        </p:nvSpPr>
        <p:spPr>
          <a:xfrm>
            <a:off x="839416" y="5581503"/>
            <a:ext cx="145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RESPIRACE</a:t>
            </a:r>
          </a:p>
          <a:p>
            <a:endParaRPr lang="cs-CZ" sz="2000" dirty="0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68324F73-7FF4-4BCB-8DA2-C5C026D7CBEE}"/>
              </a:ext>
            </a:extLst>
          </p:cNvPr>
          <p:cNvSpPr txBox="1"/>
          <p:nvPr/>
        </p:nvSpPr>
        <p:spPr>
          <a:xfrm>
            <a:off x="4145872" y="4736270"/>
            <a:ext cx="7632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Výměna vzduchu mezi okolní atmosférou a alveoly (plicními sklípky)</a:t>
            </a:r>
          </a:p>
          <a:p>
            <a:r>
              <a:rPr lang="cs-CZ" sz="2000" dirty="0"/>
              <a:t> 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8D034AD-A283-428D-8EB1-6DA6E8479D4C}"/>
              </a:ext>
            </a:extLst>
          </p:cNvPr>
          <p:cNvSpPr txBox="1"/>
          <p:nvPr/>
        </p:nvSpPr>
        <p:spPr>
          <a:xfrm>
            <a:off x="4145872" y="2309587"/>
            <a:ext cx="47839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Rozprostření vzduchu v dýchacích cestách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6AAB641A-ED1D-40A6-AA45-577AAD4A2E0C}"/>
              </a:ext>
            </a:extLst>
          </p:cNvPr>
          <p:cNvSpPr txBox="1"/>
          <p:nvPr/>
        </p:nvSpPr>
        <p:spPr>
          <a:xfrm>
            <a:off x="4135607" y="5535336"/>
            <a:ext cx="5973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Výměna plynů mezi alveolami a krví a krví a tkáněmi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FD4C0D2A-70E9-4132-B45E-9A212E6B77DC}"/>
              </a:ext>
            </a:extLst>
          </p:cNvPr>
          <p:cNvSpPr txBox="1"/>
          <p:nvPr/>
        </p:nvSpPr>
        <p:spPr>
          <a:xfrm>
            <a:off x="4145872" y="3918599"/>
            <a:ext cx="23175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Průtok krve plícemi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15CF5F0-BE56-439C-A1DF-8D4FC2050A69}"/>
              </a:ext>
            </a:extLst>
          </p:cNvPr>
          <p:cNvSpPr txBox="1"/>
          <p:nvPr/>
        </p:nvSpPr>
        <p:spPr>
          <a:xfrm>
            <a:off x="4145872" y="3083708"/>
            <a:ext cx="7690512" cy="497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000" dirty="0"/>
              <a:t>Mechanismus příjmu O</a:t>
            </a:r>
            <a:r>
              <a:rPr lang="cs-CZ" sz="2000" baseline="-25000" dirty="0"/>
              <a:t>2</a:t>
            </a:r>
            <a:r>
              <a:rPr lang="cs-CZ" sz="2000" dirty="0"/>
              <a:t> či výdeje CO</a:t>
            </a:r>
            <a:r>
              <a:rPr lang="cs-CZ" sz="2000" baseline="-25000" dirty="0"/>
              <a:t>2</a:t>
            </a:r>
            <a:endParaRPr lang="cs-CZ" sz="2000" dirty="0"/>
          </a:p>
        </p:txBody>
      </p: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7473996F-FEE5-47ED-8F11-331CC23AFCF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2222295" y="2509642"/>
            <a:ext cx="1913312" cy="23923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F0A6425D-AAA4-4107-ABC1-F374FCA5BCA4}"/>
              </a:ext>
            </a:extLst>
          </p:cNvPr>
          <p:cNvCxnSpPr>
            <a:stCxn id="5" idx="3"/>
            <a:endCxn id="10" idx="1"/>
          </p:cNvCxnSpPr>
          <p:nvPr/>
        </p:nvCxnSpPr>
        <p:spPr>
          <a:xfrm flipV="1">
            <a:off x="2359384" y="2509642"/>
            <a:ext cx="1786488" cy="817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55465C6E-117B-4A2E-891E-09E4246AB095}"/>
              </a:ext>
            </a:extLst>
          </p:cNvPr>
          <p:cNvCxnSpPr>
            <a:cxnSpLocks/>
            <a:stCxn id="6" idx="3"/>
            <a:endCxn id="11" idx="1"/>
          </p:cNvCxnSpPr>
          <p:nvPr/>
        </p:nvCxnSpPr>
        <p:spPr>
          <a:xfrm>
            <a:off x="1817569" y="4145600"/>
            <a:ext cx="2318038" cy="1589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>
            <a:extLst>
              <a:ext uri="{FF2B5EF4-FFF2-40B4-BE49-F238E27FC236}">
                <a16:creationId xmlns:a16="http://schemas.microsoft.com/office/drawing/2014/main" id="{D0A4BCCA-7F95-4015-93CA-679CD91AD64C}"/>
              </a:ext>
            </a:extLst>
          </p:cNvPr>
          <p:cNvCxnSpPr>
            <a:cxnSpLocks/>
            <a:endCxn id="14" idx="1"/>
          </p:cNvCxnSpPr>
          <p:nvPr/>
        </p:nvCxnSpPr>
        <p:spPr>
          <a:xfrm flipV="1">
            <a:off x="2256791" y="3332494"/>
            <a:ext cx="1889081" cy="2402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6D916DF6-2C72-4CEE-ADFB-52DA9CB0DF5D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37180" y="4105183"/>
            <a:ext cx="2095643" cy="858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33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2FC7ECD3-1685-44A9-9C20-9D9256FBCD38}"/>
              </a:ext>
            </a:extLst>
          </p:cNvPr>
          <p:cNvPicPr>
            <a:picLocks noGrp="1" noChangeAspect="1"/>
          </p:cNvPicPr>
          <p:nvPr/>
        </p:nvPicPr>
        <p:blipFill>
          <a:blip r:embed="rId2" cstate="print"/>
          <a:srcRect t="598"/>
          <a:stretch>
            <a:fillRect/>
          </a:stretch>
        </p:blipFill>
        <p:spPr>
          <a:xfrm>
            <a:off x="3467708" y="0"/>
            <a:ext cx="52565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871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1ABA1B8-B093-411E-BE5A-DE8CD26E4E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18" t="33192" r="6101" b="12183"/>
          <a:stretch/>
        </p:blipFill>
        <p:spPr>
          <a:xfrm>
            <a:off x="0" y="512676"/>
            <a:ext cx="1215082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5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356695A-C469-4011-AE14-9D7B7F2C71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/>
          <a:lstStyle/>
          <a:p>
            <a:pPr algn="ctr"/>
            <a:r>
              <a:rPr lang="cs-CZ" dirty="0"/>
              <a:t>ZÁKLADNÍ POJMY</a:t>
            </a:r>
            <a:endParaRPr lang="en-US" dirty="0"/>
          </a:p>
        </p:txBody>
      </p:sp>
      <p:graphicFrame>
        <p:nvGraphicFramePr>
          <p:cNvPr id="4" name="Zástupný obsah 3">
            <a:extLst>
              <a:ext uri="{FF2B5EF4-FFF2-40B4-BE49-F238E27FC236}">
                <a16:creationId xmlns:a16="http://schemas.microsoft.com/office/drawing/2014/main" id="{72F07563-C107-42B7-8E20-454716285D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29698"/>
              </p:ext>
            </p:extLst>
          </p:nvPr>
        </p:nvGraphicFramePr>
        <p:xfrm>
          <a:off x="335360" y="1772816"/>
          <a:ext cx="114492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ovéPole 2">
            <a:extLst>
              <a:ext uri="{FF2B5EF4-FFF2-40B4-BE49-F238E27FC236}">
                <a16:creationId xmlns:a16="http://schemas.microsoft.com/office/drawing/2014/main" id="{632DFA53-375D-27D7-728C-ECE4A6640094}"/>
              </a:ext>
            </a:extLst>
          </p:cNvPr>
          <p:cNvSpPr txBox="1"/>
          <p:nvPr/>
        </p:nvSpPr>
        <p:spPr>
          <a:xfrm>
            <a:off x="407368" y="5517232"/>
            <a:ext cx="11377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Všechny plicní parametry jsou ovlivněny výškou, hmotností, stářím, trénovaností, pohlavím a zdravotním stavem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chemeClr val="bg2">
                    <a:lumMod val="25000"/>
                  </a:schemeClr>
                </a:solidFill>
              </a:rPr>
              <a:t>V praxi se udává absolutní a relativní hodnota</a:t>
            </a:r>
          </a:p>
        </p:txBody>
      </p:sp>
    </p:spTree>
    <p:extLst>
      <p:ext uri="{BB962C8B-B14F-4D97-AF65-F5344CB8AC3E}">
        <p14:creationId xmlns:p14="http://schemas.microsoft.com/office/powerpoint/2010/main" val="632981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ED9CBD2-947F-4791-9424-B6C0FBCDA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/>
              <a:t>Statické plicní objemy</a:t>
            </a:r>
            <a:br>
              <a:rPr lang="cs-CZ" dirty="0"/>
            </a:br>
            <a:r>
              <a:rPr lang="cs-CZ" dirty="0"/>
              <a:t>DECHOVÝ OBJEM (DO)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A5961-5506-4914-AF75-101A7EED5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8799"/>
            <a:ext cx="10887000" cy="4572001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Objem vzduchu, který vdechneme při klidném nádechu po ukončeném klidovém výdechu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pl-PL" dirty="0"/>
              <a:t>Obsahuje i tzv. mrtvý prostor</a:t>
            </a:r>
            <a:r>
              <a:rPr lang="cs-CZ" dirty="0"/>
              <a:t> - označuje objem dýchacích cest až po terminální bronchioly. Jeho objem je 150 až 200 ml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 klidu cca 0,5 l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Střední výkon asi 1–2 l (30 % VC), těžká práce asi 2–3 l (50 % VC, u trénovaných až 60–70 % VC)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954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DE5F02-8684-40E9-BA19-0A7F4FB1A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/>
              <a:t>Statické plicní objemy</a:t>
            </a:r>
            <a:br>
              <a:rPr lang="cs-CZ" dirty="0"/>
            </a:br>
            <a:r>
              <a:rPr lang="cs-CZ" dirty="0"/>
              <a:t>INSPIRAČNÍ A EXSPIRAČNÍ REZERVNÍ OBJEM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7E91986-AA04-4C47-A21F-2AF64E453E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Vzduch, který vdechneme/vydechneme pouze při usilovném nádechu/výdechu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IRO cca 2,5 l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ERO cca 1,5 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320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6509E5-3484-4CAE-8FF4-BF0B06CA6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Statické plicní objemy</a:t>
            </a:r>
            <a:br>
              <a:rPr lang="cs-CZ" dirty="0"/>
            </a:br>
            <a:r>
              <a:rPr lang="cs-CZ" dirty="0"/>
              <a:t>REZIDUÁLNÍ OBJEM (RO)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99BA23-EFAB-48FF-877C-3324D06265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lang="cs-CZ" dirty="0"/>
              <a:t>I přes naši veškerou snahu nejsme schopní úplně vyprázdnit plíce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⟹ </a:t>
            </a: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Objem, který zůstává v plicích i přes maximální usilovný výdech</a:t>
            </a: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 dospělého se jedná o cca 1,2 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386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6B4CD3-E57D-4E69-8DF2-A235EB44F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CELKOVÁ KAPACITA PLIC (TC)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E93AB5F-7ABC-4DF0-9CB8-932E5C1132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</a:pPr>
            <a:r>
              <a:rPr lang="cs-CZ" dirty="0"/>
              <a:t>Cca 6 l</a:t>
            </a:r>
          </a:p>
          <a:p>
            <a:pPr>
              <a:buClr>
                <a:schemeClr val="accent3">
                  <a:lumMod val="75000"/>
                </a:schemeClr>
              </a:buClr>
            </a:pPr>
            <a:r>
              <a:rPr lang="cs-CZ" dirty="0"/>
              <a:t>TC = IRO + DO + ERO + RO = VC + 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282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332CFA-AB20-403F-A682-A362263E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INSPIRAČNÍ KAPACITA (IC)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75C82C8-9206-44C4-A395-2589BD887A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Cca 3 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IC = IRO + DO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63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7B917F-3E7D-4179-B4E1-EC7B1C0A11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FUNKČNÍ REZIDUÁLNÍ KAPACITA (FRC)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258481A-0596-4325-836F-E8CF2B780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Cca 3 l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FRC = ERO + RO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907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4CE75-BE9E-4A50-8AD1-7C21526A5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b="1" dirty="0"/>
              <a:t>Dynamické plicní parametry</a:t>
            </a:r>
            <a:br>
              <a:rPr lang="cs-CZ" dirty="0"/>
            </a:br>
            <a:r>
              <a:rPr lang="cs-CZ" dirty="0"/>
              <a:t>DECHOVÁ FREKVENCE (DF)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3850E3-7755-49CE-A092-6E5BFDC60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Klidová DF 12–18/min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Zvyšování v průběhu práce je individuální, u žen bývá vyšší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Lehká práce 20–30/min, těžká 30–40/min, velmi těžká 40–60/min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U zátěže cyklického charakteru může být vázána na pohyb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↑DF může vést ke ↓DO a tím i minutové ventilace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660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42B5B39-FD77-4F7C-93FE-8D383DF8B0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29" t="22956" r="29329" b="11342"/>
          <a:stretch/>
        </p:blipFill>
        <p:spPr>
          <a:xfrm>
            <a:off x="18941" y="-2272"/>
            <a:ext cx="7678285" cy="686027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F8D80E9-5A5E-4337-A1E8-6EDD2D995661}"/>
              </a:ext>
            </a:extLst>
          </p:cNvPr>
          <p:cNvSpPr txBox="1"/>
          <p:nvPr/>
        </p:nvSpPr>
        <p:spPr>
          <a:xfrm>
            <a:off x="9849078" y="471155"/>
            <a:ext cx="163698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NOSNÍ DUTINA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218760C6-1A68-430B-9C30-0123A6688396}"/>
              </a:ext>
            </a:extLst>
          </p:cNvPr>
          <p:cNvSpPr txBox="1"/>
          <p:nvPr/>
        </p:nvSpPr>
        <p:spPr>
          <a:xfrm>
            <a:off x="10171161" y="4506846"/>
            <a:ext cx="15872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ÚSTNÍ DUTINA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71BAE6C-54A6-4CE5-821C-0B37CC068720}"/>
              </a:ext>
            </a:extLst>
          </p:cNvPr>
          <p:cNvSpPr txBox="1"/>
          <p:nvPr/>
        </p:nvSpPr>
        <p:spPr>
          <a:xfrm>
            <a:off x="8553210" y="2438823"/>
            <a:ext cx="79650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JAZYK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D37E4D26-2836-49AA-8C1D-84A1B2BA0CED}"/>
              </a:ext>
            </a:extLst>
          </p:cNvPr>
          <p:cNvSpPr txBox="1"/>
          <p:nvPr/>
        </p:nvSpPr>
        <p:spPr>
          <a:xfrm>
            <a:off x="10339082" y="3537013"/>
            <a:ext cx="129638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HLTAN </a:t>
            </a:r>
          </a:p>
          <a:p>
            <a:pPr algn="ctr"/>
            <a:r>
              <a:rPr lang="cs-CZ" dirty="0"/>
              <a:t>(PHARYNX)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1FD9D75C-3148-4207-BDDE-B89CE5E2D65F}"/>
              </a:ext>
            </a:extLst>
          </p:cNvPr>
          <p:cNvSpPr txBox="1"/>
          <p:nvPr/>
        </p:nvSpPr>
        <p:spPr>
          <a:xfrm>
            <a:off x="7676794" y="5422584"/>
            <a:ext cx="15739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TVRDÉ PATRO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C65615CE-CC41-4251-8BFB-1F09D73F867F}"/>
              </a:ext>
            </a:extLst>
          </p:cNvPr>
          <p:cNvSpPr txBox="1"/>
          <p:nvPr/>
        </p:nvSpPr>
        <p:spPr>
          <a:xfrm>
            <a:off x="9581562" y="2624564"/>
            <a:ext cx="23279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SVALOVINA SPODINY ÚSTNÍ DUTINY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773C5C2-2F21-4AAA-B370-279483C7763C}"/>
              </a:ext>
            </a:extLst>
          </p:cNvPr>
          <p:cNvSpPr txBox="1"/>
          <p:nvPr/>
        </p:nvSpPr>
        <p:spPr>
          <a:xfrm>
            <a:off x="9603554" y="5147276"/>
            <a:ext cx="24482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HRTANOVÁ ZÁKLOPKA (EPIGLOTTIS)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77AAEBC-D14B-43BD-8A71-C30535E0FCBA}"/>
              </a:ext>
            </a:extLst>
          </p:cNvPr>
          <p:cNvSpPr txBox="1"/>
          <p:nvPr/>
        </p:nvSpPr>
        <p:spPr>
          <a:xfrm>
            <a:off x="7648449" y="511891"/>
            <a:ext cx="10513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JAZYLKA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2353C8CA-A963-4C25-A38D-CD61ADBCB0FA}"/>
              </a:ext>
            </a:extLst>
          </p:cNvPr>
          <p:cNvSpPr txBox="1"/>
          <p:nvPr/>
        </p:nvSpPr>
        <p:spPr>
          <a:xfrm>
            <a:off x="9870480" y="1978598"/>
            <a:ext cx="18711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HRTAN (LARYNX)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8165C3B6-BD88-448C-AE9A-43B03E189D3E}"/>
              </a:ext>
            </a:extLst>
          </p:cNvPr>
          <p:cNvSpPr txBox="1"/>
          <p:nvPr/>
        </p:nvSpPr>
        <p:spPr>
          <a:xfrm>
            <a:off x="7866067" y="4764995"/>
            <a:ext cx="149752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dirty="0"/>
              <a:t>PRŮDUŠNICE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B9E988D7-93EC-4200-94CE-3398E8A21FBE}"/>
              </a:ext>
            </a:extLst>
          </p:cNvPr>
          <p:cNvSpPr txBox="1"/>
          <p:nvPr/>
        </p:nvSpPr>
        <p:spPr>
          <a:xfrm>
            <a:off x="10393496" y="1001799"/>
            <a:ext cx="15872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PRAVÝ HORNÍ PLICNÍ LALOK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462C269-9603-4B69-A9B5-B4610BC43359}"/>
              </a:ext>
            </a:extLst>
          </p:cNvPr>
          <p:cNvSpPr txBox="1"/>
          <p:nvPr/>
        </p:nvSpPr>
        <p:spPr>
          <a:xfrm>
            <a:off x="8307271" y="3863902"/>
            <a:ext cx="15872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LEVÝ HORNÍ PLICNÍ LALOK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A67E54E-DE8E-4BE1-9A5C-56276BF89B3A}"/>
              </a:ext>
            </a:extLst>
          </p:cNvPr>
          <p:cNvSpPr txBox="1"/>
          <p:nvPr/>
        </p:nvSpPr>
        <p:spPr>
          <a:xfrm>
            <a:off x="7683031" y="2994949"/>
            <a:ext cx="15872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PRAVÝ DOLNÍ PLICNÍ LALOK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0F9EB8AC-AC45-4FB9-ABFF-6A8B14B1B758}"/>
              </a:ext>
            </a:extLst>
          </p:cNvPr>
          <p:cNvSpPr txBox="1"/>
          <p:nvPr/>
        </p:nvSpPr>
        <p:spPr>
          <a:xfrm>
            <a:off x="7835524" y="6101734"/>
            <a:ext cx="187115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PRAVÝ STŘEDNÍ PLICNÍ LALOK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F2D4AB81-6A79-4423-886F-A133BA3084E4}"/>
              </a:ext>
            </a:extLst>
          </p:cNvPr>
          <p:cNvSpPr txBox="1"/>
          <p:nvPr/>
        </p:nvSpPr>
        <p:spPr>
          <a:xfrm>
            <a:off x="10154339" y="5949280"/>
            <a:ext cx="15872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LEVÝ DOLNÍ PLICNÍ LALOK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FF6D372-1BF0-4DB1-8AC0-0B4E1A05A224}"/>
              </a:ext>
            </a:extLst>
          </p:cNvPr>
          <p:cNvSpPr txBox="1"/>
          <p:nvPr/>
        </p:nvSpPr>
        <p:spPr>
          <a:xfrm>
            <a:off x="8165342" y="898958"/>
            <a:ext cx="1871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PRAVÁ HLAVNÍ PRŮDUŠKA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2D1D8AB2-B5EA-42D6-80EB-796D82A26ED9}"/>
              </a:ext>
            </a:extLst>
          </p:cNvPr>
          <p:cNvSpPr txBox="1"/>
          <p:nvPr/>
        </p:nvSpPr>
        <p:spPr>
          <a:xfrm>
            <a:off x="774432" y="1010346"/>
            <a:ext cx="13147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NOSNÍ DUTINA</a:t>
            </a:r>
          </a:p>
        </p:txBody>
      </p:sp>
      <p:sp>
        <p:nvSpPr>
          <p:cNvPr id="27" name="TextovéPole 26">
            <a:extLst>
              <a:ext uri="{FF2B5EF4-FFF2-40B4-BE49-F238E27FC236}">
                <a16:creationId xmlns:a16="http://schemas.microsoft.com/office/drawing/2014/main" id="{0687AE66-AC62-4258-B377-DBD23579E26D}"/>
              </a:ext>
            </a:extLst>
          </p:cNvPr>
          <p:cNvSpPr txBox="1"/>
          <p:nvPr/>
        </p:nvSpPr>
        <p:spPr>
          <a:xfrm>
            <a:off x="1205088" y="1704871"/>
            <a:ext cx="6626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JAZYK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11575819-13BA-48D3-AE97-7148B4D40635}"/>
              </a:ext>
            </a:extLst>
          </p:cNvPr>
          <p:cNvSpPr txBox="1"/>
          <p:nvPr/>
        </p:nvSpPr>
        <p:spPr>
          <a:xfrm>
            <a:off x="5671701" y="1423155"/>
            <a:ext cx="12633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TVRDÉ PATRO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590B436C-02A6-4847-B6C7-1A329DA120FA}"/>
              </a:ext>
            </a:extLst>
          </p:cNvPr>
          <p:cNvSpPr txBox="1"/>
          <p:nvPr/>
        </p:nvSpPr>
        <p:spPr>
          <a:xfrm>
            <a:off x="5118642" y="2259040"/>
            <a:ext cx="9970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HRTAN (LARYNX)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8ED08B2E-E8B2-4334-89EA-6FF20C16D77D}"/>
              </a:ext>
            </a:extLst>
          </p:cNvPr>
          <p:cNvSpPr txBox="1"/>
          <p:nvPr/>
        </p:nvSpPr>
        <p:spPr>
          <a:xfrm>
            <a:off x="5500641" y="1128809"/>
            <a:ext cx="160548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HLTAN</a:t>
            </a:r>
            <a:r>
              <a:rPr lang="cs-CZ" sz="1200" dirty="0"/>
              <a:t> (</a:t>
            </a:r>
            <a:r>
              <a:rPr lang="cs-CZ" sz="1400" dirty="0"/>
              <a:t>PHARYNX</a:t>
            </a:r>
            <a:r>
              <a:rPr lang="cs-CZ" sz="1200" dirty="0"/>
              <a:t>)</a:t>
            </a:r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7A4D4044-7537-42D7-863F-DB6E53683427}"/>
              </a:ext>
            </a:extLst>
          </p:cNvPr>
          <p:cNvSpPr txBox="1"/>
          <p:nvPr/>
        </p:nvSpPr>
        <p:spPr>
          <a:xfrm>
            <a:off x="4788768" y="1760291"/>
            <a:ext cx="29693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HRTANOVÁ ZÁKLOPKA (EPIGLOTTIS</a:t>
            </a:r>
            <a:r>
              <a:rPr lang="cs-CZ" sz="1200" dirty="0"/>
              <a:t>)</a:t>
            </a:r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3A92185B-D235-4A8A-8533-1FAE7474236F}"/>
              </a:ext>
            </a:extLst>
          </p:cNvPr>
          <p:cNvSpPr txBox="1"/>
          <p:nvPr/>
        </p:nvSpPr>
        <p:spPr>
          <a:xfrm>
            <a:off x="734413" y="1391401"/>
            <a:ext cx="127631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ÚSTNÍ DUTINA</a:t>
            </a:r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173D94C5-856C-48D1-8B96-5A6FE879670F}"/>
              </a:ext>
            </a:extLst>
          </p:cNvPr>
          <p:cNvSpPr txBox="1"/>
          <p:nvPr/>
        </p:nvSpPr>
        <p:spPr>
          <a:xfrm>
            <a:off x="115152" y="2068068"/>
            <a:ext cx="23279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SVALOVINA SPODINY ÚSTNÍ DUTINY</a:t>
            </a:r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0E63D6EF-5DBE-4982-B5A6-65A0D92E46B2}"/>
              </a:ext>
            </a:extLst>
          </p:cNvPr>
          <p:cNvSpPr txBox="1"/>
          <p:nvPr/>
        </p:nvSpPr>
        <p:spPr>
          <a:xfrm>
            <a:off x="5990015" y="2021901"/>
            <a:ext cx="86145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JAZYLKA</a:t>
            </a:r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7D298E6B-D046-486F-91FC-90B65BDC3EA8}"/>
              </a:ext>
            </a:extLst>
          </p:cNvPr>
          <p:cNvSpPr txBox="1"/>
          <p:nvPr/>
        </p:nvSpPr>
        <p:spPr>
          <a:xfrm>
            <a:off x="601397" y="2646708"/>
            <a:ext cx="12073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cs-CZ" sz="1400" dirty="0"/>
              <a:t>PRŮDUŠNICE</a:t>
            </a:r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7F796911-3970-48BA-BE77-4E166DFA54AE}"/>
              </a:ext>
            </a:extLst>
          </p:cNvPr>
          <p:cNvSpPr txBox="1"/>
          <p:nvPr/>
        </p:nvSpPr>
        <p:spPr>
          <a:xfrm>
            <a:off x="101040" y="5134327"/>
            <a:ext cx="187115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PRAVÝ STŘEDNÍ PLICNÍ LALOK</a:t>
            </a:r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FFD8B96-1E7E-4639-8447-8F76CDECD221}"/>
              </a:ext>
            </a:extLst>
          </p:cNvPr>
          <p:cNvSpPr txBox="1"/>
          <p:nvPr/>
        </p:nvSpPr>
        <p:spPr>
          <a:xfrm>
            <a:off x="4339006" y="6527140"/>
            <a:ext cx="275665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LEVÝ DOLNÍ PLICNÍ LALOK</a:t>
            </a:r>
          </a:p>
        </p:txBody>
      </p:sp>
      <p:sp>
        <p:nvSpPr>
          <p:cNvPr id="43" name="TextovéPole 42">
            <a:extLst>
              <a:ext uri="{FF2B5EF4-FFF2-40B4-BE49-F238E27FC236}">
                <a16:creationId xmlns:a16="http://schemas.microsoft.com/office/drawing/2014/main" id="{CA00FF61-61ED-4775-B0CE-BF71BFDAF014}"/>
              </a:ext>
            </a:extLst>
          </p:cNvPr>
          <p:cNvSpPr txBox="1"/>
          <p:nvPr/>
        </p:nvSpPr>
        <p:spPr>
          <a:xfrm>
            <a:off x="582947" y="3426182"/>
            <a:ext cx="15872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PRAVÝ HORNÍ PLICNÍ LALOK</a:t>
            </a:r>
          </a:p>
        </p:txBody>
      </p:sp>
      <p:sp>
        <p:nvSpPr>
          <p:cNvPr id="45" name="TextovéPole 44">
            <a:extLst>
              <a:ext uri="{FF2B5EF4-FFF2-40B4-BE49-F238E27FC236}">
                <a16:creationId xmlns:a16="http://schemas.microsoft.com/office/drawing/2014/main" id="{23EC33B9-A557-47C8-B4FA-87443CEC2AA8}"/>
              </a:ext>
            </a:extLst>
          </p:cNvPr>
          <p:cNvSpPr txBox="1"/>
          <p:nvPr/>
        </p:nvSpPr>
        <p:spPr>
          <a:xfrm>
            <a:off x="269512" y="4137965"/>
            <a:ext cx="1871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PRAVÁ HLAVNÍ PRŮDUŠKA</a:t>
            </a:r>
          </a:p>
        </p:txBody>
      </p:sp>
      <p:sp>
        <p:nvSpPr>
          <p:cNvPr id="46" name="TextovéPole 45">
            <a:extLst>
              <a:ext uri="{FF2B5EF4-FFF2-40B4-BE49-F238E27FC236}">
                <a16:creationId xmlns:a16="http://schemas.microsoft.com/office/drawing/2014/main" id="{FB1FB84D-554B-4957-8DBF-45900611F4AF}"/>
              </a:ext>
            </a:extLst>
          </p:cNvPr>
          <p:cNvSpPr txBox="1"/>
          <p:nvPr/>
        </p:nvSpPr>
        <p:spPr>
          <a:xfrm>
            <a:off x="1516244" y="6513149"/>
            <a:ext cx="295544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PRAVÝ DOLNÍ PLICNÍ LALOK</a:t>
            </a:r>
          </a:p>
        </p:txBody>
      </p: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E07D6B81-AF73-4F80-8602-8CC23BFF0797}"/>
              </a:ext>
            </a:extLst>
          </p:cNvPr>
          <p:cNvSpPr txBox="1"/>
          <p:nvPr/>
        </p:nvSpPr>
        <p:spPr>
          <a:xfrm>
            <a:off x="5704072" y="3387182"/>
            <a:ext cx="158729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LEVÝ HORNÍ PLICNÍ LALOK</a:t>
            </a:r>
          </a:p>
        </p:txBody>
      </p: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110DB3CE-0D7C-4A00-B3A3-5F682C626530}"/>
              </a:ext>
            </a:extLst>
          </p:cNvPr>
          <p:cNvSpPr txBox="1"/>
          <p:nvPr/>
        </p:nvSpPr>
        <p:spPr>
          <a:xfrm>
            <a:off x="7805226" y="1605699"/>
            <a:ext cx="18711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LEVÁ HLAVNÍ PRŮDUŠKA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473FEB90-D1B2-4B97-ABB5-4F8F4C0AFE72}"/>
              </a:ext>
            </a:extLst>
          </p:cNvPr>
          <p:cNvSpPr txBox="1"/>
          <p:nvPr/>
        </p:nvSpPr>
        <p:spPr>
          <a:xfrm>
            <a:off x="5832666" y="4161586"/>
            <a:ext cx="187115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LEVÁ HLAVNÍ PRŮDUŠKA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11527B94-CFC0-43B1-BB1A-A5CF5527607D}"/>
              </a:ext>
            </a:extLst>
          </p:cNvPr>
          <p:cNvCxnSpPr>
            <a:cxnSpLocks/>
          </p:cNvCxnSpPr>
          <p:nvPr/>
        </p:nvCxnSpPr>
        <p:spPr>
          <a:xfrm flipV="1">
            <a:off x="2089216" y="1128809"/>
            <a:ext cx="694416" cy="3542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57">
            <a:extLst>
              <a:ext uri="{FF2B5EF4-FFF2-40B4-BE49-F238E27FC236}">
                <a16:creationId xmlns:a16="http://schemas.microsoft.com/office/drawing/2014/main" id="{860B5F7C-811E-4E3C-9907-C89DCCD7F967}"/>
              </a:ext>
            </a:extLst>
          </p:cNvPr>
          <p:cNvCxnSpPr/>
          <p:nvPr/>
        </p:nvCxnSpPr>
        <p:spPr>
          <a:xfrm>
            <a:off x="3416542" y="1349765"/>
            <a:ext cx="2084099" cy="0"/>
          </a:xfrm>
          <a:prstGeom prst="line">
            <a:avLst/>
          </a:prstGeom>
          <a:ln w="28575">
            <a:solidFill>
              <a:schemeClr val="tx1"/>
            </a:solidFill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59">
            <a:extLst>
              <a:ext uri="{FF2B5EF4-FFF2-40B4-BE49-F238E27FC236}">
                <a16:creationId xmlns:a16="http://schemas.microsoft.com/office/drawing/2014/main" id="{EF893706-0F38-4859-94C6-21B4020FC564}"/>
              </a:ext>
            </a:extLst>
          </p:cNvPr>
          <p:cNvCxnSpPr/>
          <p:nvPr/>
        </p:nvCxnSpPr>
        <p:spPr>
          <a:xfrm>
            <a:off x="3257841" y="1458709"/>
            <a:ext cx="24015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B88E71B0-089E-438B-B9DD-03D829A107B0}"/>
              </a:ext>
            </a:extLst>
          </p:cNvPr>
          <p:cNvCxnSpPr/>
          <p:nvPr/>
        </p:nvCxnSpPr>
        <p:spPr>
          <a:xfrm>
            <a:off x="2010724" y="1576103"/>
            <a:ext cx="98324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63">
            <a:extLst>
              <a:ext uri="{FF2B5EF4-FFF2-40B4-BE49-F238E27FC236}">
                <a16:creationId xmlns:a16="http://schemas.microsoft.com/office/drawing/2014/main" id="{729CA91D-FEE8-43E4-9B0B-4C713A4CEACC}"/>
              </a:ext>
            </a:extLst>
          </p:cNvPr>
          <p:cNvCxnSpPr>
            <a:cxnSpLocks/>
          </p:cNvCxnSpPr>
          <p:nvPr/>
        </p:nvCxnSpPr>
        <p:spPr>
          <a:xfrm>
            <a:off x="1861767" y="1790250"/>
            <a:ext cx="1132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52A40FE1-7A92-4085-8972-0FDFE56816F4}"/>
              </a:ext>
            </a:extLst>
          </p:cNvPr>
          <p:cNvCxnSpPr>
            <a:cxnSpLocks/>
          </p:cNvCxnSpPr>
          <p:nvPr/>
        </p:nvCxnSpPr>
        <p:spPr>
          <a:xfrm flipV="1">
            <a:off x="3440105" y="1949548"/>
            <a:ext cx="1348663" cy="1468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Přímá spojnice 68">
            <a:extLst>
              <a:ext uri="{FF2B5EF4-FFF2-40B4-BE49-F238E27FC236}">
                <a16:creationId xmlns:a16="http://schemas.microsoft.com/office/drawing/2014/main" id="{2400BAEF-22C4-4120-BAE0-B74DD81677EB}"/>
              </a:ext>
            </a:extLst>
          </p:cNvPr>
          <p:cNvCxnSpPr/>
          <p:nvPr/>
        </p:nvCxnSpPr>
        <p:spPr>
          <a:xfrm>
            <a:off x="3503712" y="2356052"/>
            <a:ext cx="161493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Přímá spojnice 70">
            <a:extLst>
              <a:ext uri="{FF2B5EF4-FFF2-40B4-BE49-F238E27FC236}">
                <a16:creationId xmlns:a16="http://schemas.microsoft.com/office/drawing/2014/main" id="{B8AB868F-87D8-46EA-B26F-FB6CDA64B07B}"/>
              </a:ext>
            </a:extLst>
          </p:cNvPr>
          <p:cNvCxnSpPr/>
          <p:nvPr/>
        </p:nvCxnSpPr>
        <p:spPr>
          <a:xfrm>
            <a:off x="3440105" y="2099106"/>
            <a:ext cx="254991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Přímá spojnice 72">
            <a:extLst>
              <a:ext uri="{FF2B5EF4-FFF2-40B4-BE49-F238E27FC236}">
                <a16:creationId xmlns:a16="http://schemas.microsoft.com/office/drawing/2014/main" id="{B57D6399-FF54-49F0-8422-750A7E325CA6}"/>
              </a:ext>
            </a:extLst>
          </p:cNvPr>
          <p:cNvCxnSpPr/>
          <p:nvPr/>
        </p:nvCxnSpPr>
        <p:spPr>
          <a:xfrm>
            <a:off x="1808779" y="2827843"/>
            <a:ext cx="18389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Přímá spojnice 74">
            <a:extLst>
              <a:ext uri="{FF2B5EF4-FFF2-40B4-BE49-F238E27FC236}">
                <a16:creationId xmlns:a16="http://schemas.microsoft.com/office/drawing/2014/main" id="{194B14FC-C92A-4329-982F-B3FBDEBD6267}"/>
              </a:ext>
            </a:extLst>
          </p:cNvPr>
          <p:cNvCxnSpPr/>
          <p:nvPr/>
        </p:nvCxnSpPr>
        <p:spPr>
          <a:xfrm>
            <a:off x="2170241" y="3815977"/>
            <a:ext cx="1087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Přímá spojnice 76">
            <a:extLst>
              <a:ext uri="{FF2B5EF4-FFF2-40B4-BE49-F238E27FC236}">
                <a16:creationId xmlns:a16="http://schemas.microsoft.com/office/drawing/2014/main" id="{4DAB58D2-1150-42F9-BE7E-BD2AFC1B4553}"/>
              </a:ext>
            </a:extLst>
          </p:cNvPr>
          <p:cNvCxnSpPr>
            <a:cxnSpLocks/>
          </p:cNvCxnSpPr>
          <p:nvPr/>
        </p:nvCxnSpPr>
        <p:spPr>
          <a:xfrm>
            <a:off x="2140664" y="4433651"/>
            <a:ext cx="171741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Přímá spojnice 78">
            <a:extLst>
              <a:ext uri="{FF2B5EF4-FFF2-40B4-BE49-F238E27FC236}">
                <a16:creationId xmlns:a16="http://schemas.microsoft.com/office/drawing/2014/main" id="{61697D78-643D-42B8-9933-3B99B8267D85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1972193" y="5395937"/>
            <a:ext cx="102177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Přímá spojnice 80">
            <a:extLst>
              <a:ext uri="{FF2B5EF4-FFF2-40B4-BE49-F238E27FC236}">
                <a16:creationId xmlns:a16="http://schemas.microsoft.com/office/drawing/2014/main" id="{EF0B6106-BCF0-4C5D-8D2F-B816D17C64DD}"/>
              </a:ext>
            </a:extLst>
          </p:cNvPr>
          <p:cNvCxnSpPr>
            <a:endCxn id="50" idx="1"/>
          </p:cNvCxnSpPr>
          <p:nvPr/>
        </p:nvCxnSpPr>
        <p:spPr>
          <a:xfrm>
            <a:off x="4339006" y="4423196"/>
            <a:ext cx="149366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83">
            <a:extLst>
              <a:ext uri="{FF2B5EF4-FFF2-40B4-BE49-F238E27FC236}">
                <a16:creationId xmlns:a16="http://schemas.microsoft.com/office/drawing/2014/main" id="{DAE7467F-2446-4DE7-9654-89546D24A8F8}"/>
              </a:ext>
            </a:extLst>
          </p:cNvPr>
          <p:cNvCxnSpPr/>
          <p:nvPr/>
        </p:nvCxnSpPr>
        <p:spPr>
          <a:xfrm>
            <a:off x="5015880" y="3789040"/>
            <a:ext cx="68819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85">
            <a:extLst>
              <a:ext uri="{FF2B5EF4-FFF2-40B4-BE49-F238E27FC236}">
                <a16:creationId xmlns:a16="http://schemas.microsoft.com/office/drawing/2014/main" id="{7856D430-FF6F-4EE4-9D63-C19420187F08}"/>
              </a:ext>
            </a:extLst>
          </p:cNvPr>
          <p:cNvCxnSpPr/>
          <p:nvPr/>
        </p:nvCxnSpPr>
        <p:spPr>
          <a:xfrm flipH="1" flipV="1">
            <a:off x="3092528" y="6101734"/>
            <a:ext cx="14926" cy="411415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Přímá spojnice 89">
            <a:extLst>
              <a:ext uri="{FF2B5EF4-FFF2-40B4-BE49-F238E27FC236}">
                <a16:creationId xmlns:a16="http://schemas.microsoft.com/office/drawing/2014/main" id="{ED34971E-8AE6-4A97-B53E-2509873E52FC}"/>
              </a:ext>
            </a:extLst>
          </p:cNvPr>
          <p:cNvCxnSpPr>
            <a:cxnSpLocks/>
          </p:cNvCxnSpPr>
          <p:nvPr/>
        </p:nvCxnSpPr>
        <p:spPr>
          <a:xfrm flipV="1">
            <a:off x="5118642" y="6165304"/>
            <a:ext cx="0" cy="34784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ovéPole 91">
            <a:extLst>
              <a:ext uri="{FF2B5EF4-FFF2-40B4-BE49-F238E27FC236}">
                <a16:creationId xmlns:a16="http://schemas.microsoft.com/office/drawing/2014/main" id="{3B617A05-917B-4856-9269-AE57F7CC57D5}"/>
              </a:ext>
            </a:extLst>
          </p:cNvPr>
          <p:cNvSpPr txBox="1"/>
          <p:nvPr/>
        </p:nvSpPr>
        <p:spPr>
          <a:xfrm>
            <a:off x="2188816" y="76756"/>
            <a:ext cx="3218111" cy="4770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500" dirty="0">
                <a:solidFill>
                  <a:schemeClr val="bg1"/>
                </a:solidFill>
              </a:rPr>
              <a:t>DÝCHACÍ SYSTÉM</a:t>
            </a:r>
          </a:p>
        </p:txBody>
      </p:sp>
    </p:spTree>
    <p:extLst>
      <p:ext uri="{BB962C8B-B14F-4D97-AF65-F5344CB8AC3E}">
        <p14:creationId xmlns:p14="http://schemas.microsoft.com/office/powerpoint/2010/main" val="388978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29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185D80-DB82-4CB0-B0E6-FB6572508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/>
              <a:t>Dynamické plicní parametry</a:t>
            </a:r>
            <a:br>
              <a:rPr lang="cs-CZ" dirty="0"/>
            </a:br>
            <a:r>
              <a:rPr lang="cs-CZ" dirty="0"/>
              <a:t>MINUTOVÁ VENTILACE (MV; VE)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D4B87F9-D5DD-4E60-8548-8FADA05CD7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2" y="1772816"/>
            <a:ext cx="10153128" cy="48419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Dechový objem vynásobený frekvencí dechů za minutu </a:t>
            </a:r>
          </a:p>
          <a:p>
            <a:pPr marL="0" indent="0">
              <a:lnSpc>
                <a:spcPct val="150000"/>
              </a:lnSpc>
              <a:buClr>
                <a:schemeClr val="accent3">
                  <a:lumMod val="75000"/>
                </a:schemeClr>
              </a:buClr>
              <a:buNone/>
            </a:pPr>
            <a:r>
              <a:rPr lang="cs-CZ" dirty="0"/>
              <a:t>                               MV (VE) = DF x DO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 V klidu cca 8–10 l u sportující i nesportující populace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Při zátěži roste až ke 120 l/min, u sportujících až k 180 l/min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Ihned po skončení zátěže prudce klesá, následně je pak pokles pozvolnější</a:t>
            </a:r>
          </a:p>
          <a:p>
            <a:endParaRPr lang="cs-CZ" dirty="0"/>
          </a:p>
        </p:txBody>
      </p:sp>
      <p:pic>
        <p:nvPicPr>
          <p:cNvPr id="4" name="Picture 6" descr="83189/e2862                                                    000A4003&#10;PROJECTS 1                     B727F70A:">
            <a:extLst>
              <a:ext uri="{FF2B5EF4-FFF2-40B4-BE49-F238E27FC236}">
                <a16:creationId xmlns:a16="http://schemas.microsoft.com/office/drawing/2014/main" id="{F4296EA9-63EA-4B32-9DCC-F64B64CE6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14146" y="1614330"/>
            <a:ext cx="4267442" cy="3758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25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1D206-6C53-47DD-8E3F-DE9362114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/>
              <a:t>Dynamické plicní parametry</a:t>
            </a:r>
            <a:br>
              <a:rPr lang="cs-CZ" dirty="0"/>
            </a:br>
            <a:r>
              <a:rPr lang="cs-CZ" dirty="0"/>
              <a:t>MAXIMÁLNÍ MINUTOVÁ VENTILACE (MVV)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C947B7-9F74-4C2A-91BC-F3840D6D07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b="1" dirty="0"/>
              <a:t>Volní</a:t>
            </a:r>
            <a:r>
              <a:rPr lang="cs-CZ" altLang="cs-CZ" dirty="0"/>
              <a:t>: 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Měřena v klidových podmínkách, maximální množství vzduchu, které je možné dopravit do plic volním úsilím během 1 min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Až 200 l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b="1" dirty="0"/>
              <a:t>Pracovní: 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Je asi o 20 % ↓ než volní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3568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986F01-5269-4D2E-9069-3770CF3B9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b="1" dirty="0"/>
              <a:t>Dynamické plicní parametry</a:t>
            </a:r>
            <a:br>
              <a:rPr lang="cs-CZ" dirty="0"/>
            </a:br>
            <a:r>
              <a:rPr lang="cs-CZ" dirty="0"/>
              <a:t>JEDNOSEKUNDOVÁ VITÁLNÍ KAPACITA (FEV</a:t>
            </a:r>
            <a:r>
              <a:rPr lang="cs-CZ" baseline="-25000" dirty="0"/>
              <a:t>1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84900C-BDE4-409F-BC4C-2D7F42A27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Objem vzduchu, který je vydechnutý při usilovném výdechu za první sekundu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 err="1"/>
              <a:t>Tiffeneaův</a:t>
            </a:r>
            <a:r>
              <a:rPr lang="cs-CZ" b="1" dirty="0"/>
              <a:t> index </a:t>
            </a:r>
            <a:r>
              <a:rPr lang="cs-CZ" dirty="0"/>
              <a:t>je podíl FEV1 a VC. Pomáhá při diagnostice obstrukční a restrikční plicní nemoci. Fyziologická hodnota se udává okolo 80 % (0,8)</a:t>
            </a:r>
          </a:p>
        </p:txBody>
      </p:sp>
    </p:spTree>
    <p:extLst>
      <p:ext uri="{BB962C8B-B14F-4D97-AF65-F5344CB8AC3E}">
        <p14:creationId xmlns:p14="http://schemas.microsoft.com/office/powerpoint/2010/main" val="6411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EE0904-52BD-480E-9EC9-81D7541A8F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VITÁLNÍ KAPACITA (VC)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4D4E7D-77D1-4622-8D01-8D53250C9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V klidu 3–5 l</a:t>
            </a:r>
          </a:p>
          <a:p>
            <a:pPr>
              <a:lnSpc>
                <a:spcPct val="150000"/>
              </a:lnSpc>
            </a:pPr>
            <a:r>
              <a:rPr lang="cs-CZ" dirty="0"/>
              <a:t>VC = IRO + DO + ERO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Ovlivnitelná předchozí zátěží: při mírné (rozdýchání) se může ↑, při střední se nemění, při vysoké pro únavu dýchacích svalů může i klesnout na 60 % výchozí hodnoty</a:t>
            </a:r>
          </a:p>
          <a:p>
            <a:pPr>
              <a:lnSpc>
                <a:spcPct val="150000"/>
              </a:lnSpc>
            </a:pPr>
            <a:r>
              <a:rPr lang="cs-CZ" altLang="cs-CZ" dirty="0"/>
              <a:t>Závisí na pohlaví, věku, tělesném povrchu a trénovanosti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438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0A7BA0-E8F2-4370-A0B2-BF8D1D455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USILOVNÁ VITÁLNÍ KAPACITA (FVC)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6DAB3E-E30F-4C39-AC88-CC882AA4F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</a:pPr>
            <a:r>
              <a:rPr lang="cs-CZ" sz="2400" dirty="0"/>
              <a:t>Maximální objem vzduchu, který lze po maximálním nádechu prudce vydechnout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l" defTabSz="914400" rtl="0" eaLnBrk="1" fontAlgn="auto" latinLnBrk="0" hangingPunct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Využití při diagnostice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981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FE6C9D-7D12-4A29-85D4-C56475742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FYZIOLOGICKÉ PARAMETRY DÝCHACÍHO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75EC1FD-2151-4F28-ACA2-82922EEAD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Příjem (spotřeba) kyslíku </a:t>
            </a:r>
            <a:r>
              <a:rPr lang="cs-CZ" b="1" dirty="0"/>
              <a:t>(VO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  <a:r>
              <a:rPr lang="cs-CZ" dirty="0"/>
              <a:t>= množství kyslíku přijatého organismem za minutu (v ml/min/kg)</a:t>
            </a:r>
          </a:p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max</a:t>
            </a:r>
            <a:r>
              <a:rPr lang="cs-CZ" dirty="0"/>
              <a:t> = maximální spotřeba kyslíku</a:t>
            </a:r>
          </a:p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Výdej oxidu uhličitého </a:t>
            </a:r>
            <a:r>
              <a:rPr lang="cs-CZ" b="1" dirty="0"/>
              <a:t>(VCO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  <a:r>
              <a:rPr lang="cs-CZ" dirty="0"/>
              <a:t>= množství vydechnutého CO</a:t>
            </a:r>
            <a:r>
              <a:rPr lang="cs-CZ" baseline="-25000" dirty="0"/>
              <a:t>2</a:t>
            </a:r>
            <a:r>
              <a:rPr lang="cs-CZ" dirty="0"/>
              <a:t> za minutu (v ml/min/kg)</a:t>
            </a:r>
          </a:p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Poměr respirační výměny / Respirační kvocient </a:t>
            </a:r>
            <a:r>
              <a:rPr lang="cs-CZ" b="1" dirty="0"/>
              <a:t>(RER/RQ) </a:t>
            </a:r>
            <a:r>
              <a:rPr lang="cs-CZ" dirty="0"/>
              <a:t>= poměr mezi vydýchaným CO</a:t>
            </a:r>
            <a:r>
              <a:rPr lang="cs-CZ" baseline="-25000" dirty="0"/>
              <a:t>2</a:t>
            </a:r>
            <a:r>
              <a:rPr lang="cs-CZ" dirty="0"/>
              <a:t> a přijatým O</a:t>
            </a:r>
            <a:r>
              <a:rPr lang="cs-CZ" baseline="-25000" dirty="0"/>
              <a:t>2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58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071785-66D2-4B1A-9F4A-BE9E60CA4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FYZIOLOGICKÉ PARAMETRY DÝCHACÍHO SYSTÉMU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789A7B3-0852-439B-A968-79589009D5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Ventilační ekvivalent pro kyslík </a:t>
            </a:r>
            <a:r>
              <a:rPr lang="cs-CZ" b="1" dirty="0"/>
              <a:t>(VE/VO</a:t>
            </a:r>
            <a:r>
              <a:rPr lang="cs-CZ" b="1" baseline="-25000" dirty="0"/>
              <a:t>2</a:t>
            </a:r>
            <a:r>
              <a:rPr lang="cs-CZ" b="1" dirty="0"/>
              <a:t>) </a:t>
            </a:r>
            <a:r>
              <a:rPr lang="cs-CZ" dirty="0"/>
              <a:t>= množství kyslíku, který přijmeme z 1 litru vzduchu</a:t>
            </a:r>
          </a:p>
          <a:p>
            <a:pPr>
              <a:lnSpc>
                <a:spcPct val="16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Tepový kyslík </a:t>
            </a:r>
            <a:r>
              <a:rPr lang="cs-CZ" b="1" dirty="0"/>
              <a:t>(VO</a:t>
            </a:r>
            <a:r>
              <a:rPr lang="cs-CZ" b="1" baseline="-25000" dirty="0"/>
              <a:t>2</a:t>
            </a:r>
            <a:r>
              <a:rPr lang="cs-CZ" b="1" dirty="0"/>
              <a:t>/HR) </a:t>
            </a:r>
            <a:r>
              <a:rPr lang="cs-CZ" dirty="0"/>
              <a:t>= množství kyslíku, které se do krevního oběhu dostává při jednom srdečním stahu, (v ml)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1904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540CC0-E5AD-492D-B9D7-AD39A7B951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AF1960-4E4D-43E5-AA01-F5C60F1A1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56792"/>
            <a:ext cx="10515600" cy="502920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Reaktivní změny </a:t>
            </a:r>
            <a:r>
              <a:rPr lang="cs-CZ" dirty="0"/>
              <a:t>– bezprostřední reakce organismu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Fáze úvodní </a:t>
            </a:r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↑ DF a ventilace před výkonem</a:t>
            </a:r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Emoce (více u osob netrénovaných) a podmíněné reflexy (u trénovaných osob)</a:t>
            </a:r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Startovní a předstartovní stavy</a:t>
            </a:r>
          </a:p>
          <a:p>
            <a:pPr lvl="1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>
                <a:solidFill>
                  <a:prstClr val="black"/>
                </a:solidFill>
              </a:rPr>
              <a:t>Fáze průvodní </a:t>
            </a:r>
          </a:p>
          <a:p>
            <a:pPr lvl="2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/>
              <a:t>Při vlastním výkonu roste DF a ventilace nejdřív rychle (fáze iniciální) → zpomalení → při déletrvající zátěži (více než 40–60s) se může projevit mrtvý bod</a:t>
            </a:r>
            <a:endParaRPr lang="cs-CZ" dirty="0">
              <a:solidFill>
                <a:prstClr val="black"/>
              </a:solidFill>
            </a:endParaRPr>
          </a:p>
          <a:p>
            <a:pPr lvl="1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>
                <a:solidFill>
                  <a:prstClr val="black"/>
                </a:solidFill>
              </a:rPr>
              <a:t>Fáze následná</a:t>
            </a:r>
          </a:p>
          <a:p>
            <a:pPr lvl="2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>
                <a:solidFill>
                  <a:prstClr val="black"/>
                </a:solidFill>
              </a:rPr>
              <a:t>Návrat ventilačních parametrů k výchozím hodnotám, zpočátku rychleji, postupně pomalejší</a:t>
            </a:r>
          </a:p>
          <a:p>
            <a:pPr lvl="2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 err="1">
                <a:solidFill>
                  <a:prstClr val="black"/>
                </a:solidFill>
              </a:rPr>
              <a:t>Pozátěžový</a:t>
            </a:r>
            <a:r>
              <a:rPr lang="cs-CZ" dirty="0">
                <a:solidFill>
                  <a:prstClr val="black"/>
                </a:solidFill>
              </a:rPr>
              <a:t> kyslík (kyslíkový dluh)</a:t>
            </a:r>
            <a:endParaRPr lang="cs-CZ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Adaptační změny </a:t>
            </a:r>
            <a:r>
              <a:rPr lang="cs-CZ" dirty="0"/>
              <a:t>– výsledek dlouhodobého opakovaného tréninku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05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C5F409-5331-41AA-B1C3-4D74D0A1E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 – MRTVÝ BOD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5A89E-5CBB-47FC-BE93-22AFE5CBE7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u="sng" dirty="0"/>
              <a:t>Subjektivní příznaky</a:t>
            </a:r>
            <a:r>
              <a:rPr lang="cs-CZ" dirty="0"/>
              <a:t> = nouze o dech, svalová slabost, bolesti ve svalech, tíha a tuhnutí svalů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u="sng" dirty="0"/>
              <a:t>Objektivní příznaky</a:t>
            </a:r>
            <a:r>
              <a:rPr lang="cs-CZ" dirty="0"/>
              <a:t> = pokles výkonu, ↓ koordinace, narušená ekonomika dýchání, tzn. ↓DO a ventilace, ale ↑ DF, ↑ TF, ↑ TK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Příčina = nedostatečná sladěnost systémů při přechodu neoxidativního metabolismu na oxidativní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85428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52DD4-6EBA-43FF-A114-95A010FA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 – DRUHÝ DECH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6EFE6E-011C-494C-9777-4AD91E37A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Jestliže se pokračuje dále, pak příznaky mrtvého bodu mizí → druhý dech, tzn. ↑DO, ↓ DF, ↓ TF, ↓ TK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Rovnovážný stav po 2–3 min méně intenzivní a po</a:t>
            </a:r>
            <a:br>
              <a:rPr lang="cs-CZ" dirty="0"/>
            </a:br>
            <a:r>
              <a:rPr lang="cs-CZ" dirty="0"/>
              <a:t>5–6 min intenzivnější práce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584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FC72A24-5112-408D-B0B5-60D82956BA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786" t="22735" r="26375" b="17107"/>
          <a:stretch/>
        </p:blipFill>
        <p:spPr>
          <a:xfrm>
            <a:off x="191344" y="548680"/>
            <a:ext cx="8924332" cy="6309320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97A58D1-092E-4CC3-B5E6-CB1209A06EBB}"/>
              </a:ext>
            </a:extLst>
          </p:cNvPr>
          <p:cNvSpPr txBox="1"/>
          <p:nvPr/>
        </p:nvSpPr>
        <p:spPr>
          <a:xfrm>
            <a:off x="3677089" y="71626"/>
            <a:ext cx="1952842" cy="477054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cs-CZ" sz="2500" dirty="0">
                <a:solidFill>
                  <a:schemeClr val="bg1"/>
                </a:solidFill>
              </a:rPr>
              <a:t>STAVBA PLIC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EDD194A-897D-4EF2-8E00-22CB3FDD2B94}"/>
              </a:ext>
            </a:extLst>
          </p:cNvPr>
          <p:cNvSpPr txBox="1"/>
          <p:nvPr/>
        </p:nvSpPr>
        <p:spPr>
          <a:xfrm>
            <a:off x="9228977" y="789050"/>
            <a:ext cx="17705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PRŮDUŠNICE (TRACHEA)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9F523F08-9637-4B93-9440-A5C500EB14AD}"/>
              </a:ext>
            </a:extLst>
          </p:cNvPr>
          <p:cNvSpPr txBox="1"/>
          <p:nvPr/>
        </p:nvSpPr>
        <p:spPr>
          <a:xfrm>
            <a:off x="11040445" y="1078974"/>
            <a:ext cx="85303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PLICNÍ BÁZE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F2EC417-6AC4-4A68-924A-1AF7F3B8C3E3}"/>
              </a:ext>
            </a:extLst>
          </p:cNvPr>
          <p:cNvSpPr txBox="1"/>
          <p:nvPr/>
        </p:nvSpPr>
        <p:spPr>
          <a:xfrm>
            <a:off x="9495195" y="4419372"/>
            <a:ext cx="2589498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DETAIL PLICNÍHO SKLÍPKU S PLICNÍMI VLÁESČNICEMI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3F09157-6C8D-4761-AD88-8D9217D84048}"/>
              </a:ext>
            </a:extLst>
          </p:cNvPr>
          <p:cNvSpPr txBox="1"/>
          <p:nvPr/>
        </p:nvSpPr>
        <p:spPr>
          <a:xfrm>
            <a:off x="9277319" y="1778495"/>
            <a:ext cx="17540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PLICNÍ SKLÍPKY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CA71DC5F-590F-43A4-9B9C-195326344528}"/>
              </a:ext>
            </a:extLst>
          </p:cNvPr>
          <p:cNvSpPr txBox="1"/>
          <p:nvPr/>
        </p:nvSpPr>
        <p:spPr>
          <a:xfrm>
            <a:off x="9156600" y="2397250"/>
            <a:ext cx="298471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dirty="0"/>
              <a:t>PRŮDUŠINKY (BRONCHIOLI)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04CDFEA7-645F-4BFF-8372-9A0A4B30B4AF}"/>
              </a:ext>
            </a:extLst>
          </p:cNvPr>
          <p:cNvSpPr txBox="1"/>
          <p:nvPr/>
        </p:nvSpPr>
        <p:spPr>
          <a:xfrm>
            <a:off x="9412343" y="5671004"/>
            <a:ext cx="24155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PRŮDUŠKY (BRONCHI)</a:t>
            </a:r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14EDD378-7DF5-455D-9268-4020D1CA24B4}"/>
              </a:ext>
            </a:extLst>
          </p:cNvPr>
          <p:cNvSpPr txBox="1"/>
          <p:nvPr/>
        </p:nvSpPr>
        <p:spPr>
          <a:xfrm>
            <a:off x="10214934" y="286414"/>
            <a:ext cx="15558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HORNÍ LALOK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61EB042-E32F-4457-B2A4-ABFABF3FD6D6}"/>
              </a:ext>
            </a:extLst>
          </p:cNvPr>
          <p:cNvSpPr txBox="1"/>
          <p:nvPr/>
        </p:nvSpPr>
        <p:spPr>
          <a:xfrm>
            <a:off x="9901399" y="3116040"/>
            <a:ext cx="17770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STŘEDNÍ LALOK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06F5BDB8-09E6-4E20-BD43-1176C2E6B11C}"/>
              </a:ext>
            </a:extLst>
          </p:cNvPr>
          <p:cNvSpPr txBox="1"/>
          <p:nvPr/>
        </p:nvSpPr>
        <p:spPr>
          <a:xfrm>
            <a:off x="10435273" y="6253649"/>
            <a:ext cx="15254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DOLNÍ LALOK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EDFB485B-7D04-438C-B468-EA824D27341F}"/>
              </a:ext>
            </a:extLst>
          </p:cNvPr>
          <p:cNvSpPr txBox="1"/>
          <p:nvPr/>
        </p:nvSpPr>
        <p:spPr>
          <a:xfrm>
            <a:off x="9277319" y="3863590"/>
            <a:ext cx="19832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PLICNÍ VRCHOLEK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3782994D-DA26-4559-B349-58C1B54350B4}"/>
              </a:ext>
            </a:extLst>
          </p:cNvPr>
          <p:cNvSpPr txBox="1"/>
          <p:nvPr/>
        </p:nvSpPr>
        <p:spPr>
          <a:xfrm>
            <a:off x="201431" y="4675221"/>
            <a:ext cx="91895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STŘEDNÍ LALOK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B0BEAF33-7D2A-418B-990A-35EB42BDB316}"/>
              </a:ext>
            </a:extLst>
          </p:cNvPr>
          <p:cNvSpPr txBox="1"/>
          <p:nvPr/>
        </p:nvSpPr>
        <p:spPr>
          <a:xfrm>
            <a:off x="7630068" y="1068338"/>
            <a:ext cx="12073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PRŮDUŠNICE</a:t>
            </a:r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180C08E8-E35D-4DB1-B273-6997EF67F476}"/>
              </a:ext>
            </a:extLst>
          </p:cNvPr>
          <p:cNvSpPr txBox="1"/>
          <p:nvPr/>
        </p:nvSpPr>
        <p:spPr>
          <a:xfrm>
            <a:off x="8065388" y="2581916"/>
            <a:ext cx="10502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PRŮDUŠKY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4527244D-158F-4B1B-A806-5612AE3B6E06}"/>
              </a:ext>
            </a:extLst>
          </p:cNvPr>
          <p:cNvSpPr txBox="1"/>
          <p:nvPr/>
        </p:nvSpPr>
        <p:spPr>
          <a:xfrm>
            <a:off x="223114" y="2889693"/>
            <a:ext cx="10502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PRŮDUŠKY</a:t>
            </a:r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ADD68861-7E73-4179-9ECB-36A73449C7DA}"/>
              </a:ext>
            </a:extLst>
          </p:cNvPr>
          <p:cNvSpPr txBox="1"/>
          <p:nvPr/>
        </p:nvSpPr>
        <p:spPr>
          <a:xfrm>
            <a:off x="0" y="4265483"/>
            <a:ext cx="12153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PRŮDUŠINKY</a:t>
            </a:r>
          </a:p>
        </p:txBody>
      </p: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2265A58E-A35C-4B5A-B0CC-69B9BCEF3A52}"/>
              </a:ext>
            </a:extLst>
          </p:cNvPr>
          <p:cNvSpPr txBox="1"/>
          <p:nvPr/>
        </p:nvSpPr>
        <p:spPr>
          <a:xfrm>
            <a:off x="8001379" y="3395563"/>
            <a:ext cx="14109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PLICNÍ SKLÍPKY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FFE67DB-DEEB-414D-A37E-C063D8C360B6}"/>
              </a:ext>
            </a:extLst>
          </p:cNvPr>
          <p:cNvSpPr txBox="1"/>
          <p:nvPr/>
        </p:nvSpPr>
        <p:spPr>
          <a:xfrm>
            <a:off x="7104112" y="5855670"/>
            <a:ext cx="199866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DETAIL PLICNÍHO SKLÍPKU S PLICNÍMI VLÁESČNICEMI</a:t>
            </a:r>
          </a:p>
        </p:txBody>
      </p:sp>
      <p:sp>
        <p:nvSpPr>
          <p:cNvPr id="26" name="Obdélník 25">
            <a:extLst>
              <a:ext uri="{FF2B5EF4-FFF2-40B4-BE49-F238E27FC236}">
                <a16:creationId xmlns:a16="http://schemas.microsoft.com/office/drawing/2014/main" id="{CDB9BC2C-8EDF-4368-AA04-8D676579AAC2}"/>
              </a:ext>
            </a:extLst>
          </p:cNvPr>
          <p:cNvSpPr/>
          <p:nvPr/>
        </p:nvSpPr>
        <p:spPr>
          <a:xfrm>
            <a:off x="8328248" y="5198441"/>
            <a:ext cx="648072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cxnSp>
        <p:nvCxnSpPr>
          <p:cNvPr id="28" name="Přímá spojnice 27">
            <a:extLst>
              <a:ext uri="{FF2B5EF4-FFF2-40B4-BE49-F238E27FC236}">
                <a16:creationId xmlns:a16="http://schemas.microsoft.com/office/drawing/2014/main" id="{43CE39DB-D6C1-4851-A863-8924AA92E608}"/>
              </a:ext>
            </a:extLst>
          </p:cNvPr>
          <p:cNvCxnSpPr>
            <a:cxnSpLocks/>
          </p:cNvCxnSpPr>
          <p:nvPr/>
        </p:nvCxnSpPr>
        <p:spPr>
          <a:xfrm>
            <a:off x="8328248" y="5342702"/>
            <a:ext cx="0" cy="4469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842489A1-9369-4982-9F8E-1764AE20010B}"/>
              </a:ext>
            </a:extLst>
          </p:cNvPr>
          <p:cNvSpPr txBox="1"/>
          <p:nvPr/>
        </p:nvSpPr>
        <p:spPr>
          <a:xfrm>
            <a:off x="267357" y="5865386"/>
            <a:ext cx="85303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PLICNÍ BÁZE</a:t>
            </a:r>
          </a:p>
        </p:txBody>
      </p:sp>
      <p:sp>
        <p:nvSpPr>
          <p:cNvPr id="31" name="TextovéPole 30">
            <a:extLst>
              <a:ext uri="{FF2B5EF4-FFF2-40B4-BE49-F238E27FC236}">
                <a16:creationId xmlns:a16="http://schemas.microsoft.com/office/drawing/2014/main" id="{7E9CFF62-84C5-4536-A8E3-BE253D9C904D}"/>
              </a:ext>
            </a:extLst>
          </p:cNvPr>
          <p:cNvSpPr txBox="1"/>
          <p:nvPr/>
        </p:nvSpPr>
        <p:spPr>
          <a:xfrm>
            <a:off x="315828" y="5238437"/>
            <a:ext cx="76031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DOLNÍ LALOK</a:t>
            </a: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A10C488E-358F-4BE9-8F5A-C91954CE967E}"/>
              </a:ext>
            </a:extLst>
          </p:cNvPr>
          <p:cNvSpPr txBox="1"/>
          <p:nvPr/>
        </p:nvSpPr>
        <p:spPr>
          <a:xfrm>
            <a:off x="315828" y="759998"/>
            <a:ext cx="158767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dirty="0"/>
              <a:t>PLICNÍ VRCHOLEK</a:t>
            </a:r>
          </a:p>
        </p:txBody>
      </p:sp>
      <p:sp>
        <p:nvSpPr>
          <p:cNvPr id="33" name="TextovéPole 32">
            <a:extLst>
              <a:ext uri="{FF2B5EF4-FFF2-40B4-BE49-F238E27FC236}">
                <a16:creationId xmlns:a16="http://schemas.microsoft.com/office/drawing/2014/main" id="{6F856D42-AF78-4C3F-973C-2C9F424E29D2}"/>
              </a:ext>
            </a:extLst>
          </p:cNvPr>
          <p:cNvSpPr txBox="1"/>
          <p:nvPr/>
        </p:nvSpPr>
        <p:spPr>
          <a:xfrm>
            <a:off x="223114" y="2222748"/>
            <a:ext cx="125807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400" dirty="0"/>
              <a:t>HORNÍ LALOK</a:t>
            </a:r>
          </a:p>
        </p:txBody>
      </p:sp>
    </p:spTree>
    <p:extLst>
      <p:ext uri="{BB962C8B-B14F-4D97-AF65-F5344CB8AC3E}">
        <p14:creationId xmlns:p14="http://schemas.microsoft.com/office/powerpoint/2010/main" val="14944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107BE1-0D32-42A6-BC52-25E2EDA7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 – KYSLÍKOVÝ DLUH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B1E01B-5974-4098-95C7-0675D4578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indent="-256032">
              <a:lnSpc>
                <a:spcPct val="150000"/>
              </a:lnSpc>
              <a:spcBef>
                <a:spcPts val="400"/>
              </a:spcBef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</a:pPr>
            <a:r>
              <a:rPr lang="cs-CZ" sz="2400" dirty="0">
                <a:solidFill>
                  <a:prstClr val="black"/>
                </a:solidFill>
              </a:rPr>
              <a:t>Nedostatečné zásobení pracujících svalů kyslíkem, nepoměr mezi požadavky na 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>
                <a:solidFill>
                  <a:prstClr val="black"/>
                </a:solidFill>
              </a:rPr>
              <a:t> a jeho dodávkou, vede k zapojení anaerobních mechanismů – vznik laktátu</a:t>
            </a:r>
            <a:br>
              <a:rPr lang="cs-CZ" sz="2400" dirty="0">
                <a:solidFill>
                  <a:prstClr val="black"/>
                </a:solidFill>
              </a:rPr>
            </a:br>
            <a:r>
              <a:rPr lang="cs-CZ" sz="2400" dirty="0">
                <a:solidFill>
                  <a:prstClr val="black"/>
                </a:solidFill>
              </a:rPr>
              <a:t>(↑ H + metabolické acidóza – mrtvý bod)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</a:pPr>
            <a:r>
              <a:rPr lang="cs-CZ" sz="2400" dirty="0">
                <a:solidFill>
                  <a:prstClr val="black"/>
                </a:solidFill>
              </a:rPr>
              <a:t>Při zajištění dodávky 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>
                <a:solidFill>
                  <a:prstClr val="black"/>
                </a:solidFill>
              </a:rPr>
              <a:t> – druhý dech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3">
                  <a:lumMod val="75000"/>
                </a:schemeClr>
              </a:buClr>
              <a:buSzPct val="68000"/>
              <a:buFont typeface="Wingdings 3"/>
              <a:buChar char=""/>
            </a:pPr>
            <a:r>
              <a:rPr lang="cs-CZ" sz="2400" dirty="0">
                <a:solidFill>
                  <a:prstClr val="black"/>
                </a:solidFill>
              </a:rPr>
              <a:t>Po ukončení zátěže přetrvává zvýšený příjem </a:t>
            </a:r>
            <a:r>
              <a:rPr lang="cs-CZ" sz="2400" dirty="0"/>
              <a:t>O</a:t>
            </a:r>
            <a:r>
              <a:rPr lang="cs-CZ" sz="2400" baseline="-25000" dirty="0"/>
              <a:t>2</a:t>
            </a:r>
            <a:r>
              <a:rPr lang="cs-CZ" sz="2400" dirty="0">
                <a:solidFill>
                  <a:prstClr val="black"/>
                </a:solidFill>
              </a:rPr>
              <a:t> = splácení kyslíkového dluhu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576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F19979-47AC-4FAA-94F0-B281EC0EA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KYSLÍKOVÝ DLUH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30D8C68-BF3C-4FF9-B3E8-6BE3DEC710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1544" y="1675606"/>
            <a:ext cx="8208912" cy="518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169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AB9F018-DEDA-4137-85BC-AB1A74FB8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AEROBNÍ A ANAEROBNÍ PRÁH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8B0E204-7A54-4B8E-AD06-FFF2F7C2C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700808"/>
            <a:ext cx="9144000" cy="492998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Aerobní práh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Maximální intenzita při které </a:t>
            </a:r>
            <a:r>
              <a:rPr lang="cs-CZ" b="1" dirty="0"/>
              <a:t>přestává „výhradní“ aerobní </a:t>
            </a:r>
            <a:r>
              <a:rPr lang="cs-CZ" dirty="0"/>
              <a:t>krytí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Intenzita, od které se začíná zapojovat anaerobní krytí a tak vzniká laktát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Hladina laktátu (2 </a:t>
            </a:r>
            <a:r>
              <a:rPr lang="cs-CZ" dirty="0" err="1"/>
              <a:t>mmol</a:t>
            </a:r>
            <a:r>
              <a:rPr lang="cs-CZ" dirty="0"/>
              <a:t>/l krve)</a:t>
            </a:r>
          </a:p>
          <a:p>
            <a:pPr lvl="0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>
                <a:solidFill>
                  <a:prstClr val="black"/>
                </a:solidFill>
              </a:rPr>
              <a:t>Anaerobní práh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Maximální intenzita, při které </a:t>
            </a:r>
            <a:r>
              <a:rPr lang="cs-CZ" b="1" dirty="0"/>
              <a:t>začíná převládat anaerobní </a:t>
            </a:r>
            <a:r>
              <a:rPr lang="cs-CZ" dirty="0"/>
              <a:t>krytí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Intenzita při které dochází k narušení dynamické rovnováhy mezi tvorbou a </a:t>
            </a:r>
            <a:r>
              <a:rPr lang="cs-CZ" dirty="0" err="1"/>
              <a:t>metabolizací</a:t>
            </a:r>
            <a:r>
              <a:rPr lang="cs-CZ" dirty="0"/>
              <a:t> laktátu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Hladina laktátu (4 </a:t>
            </a:r>
            <a:r>
              <a:rPr lang="cs-CZ" dirty="0" err="1"/>
              <a:t>mmol</a:t>
            </a:r>
            <a:r>
              <a:rPr lang="cs-CZ" dirty="0"/>
              <a:t>/l krve) a vyšší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Kolem 8 </a:t>
            </a:r>
            <a:r>
              <a:rPr lang="cs-CZ" dirty="0" err="1"/>
              <a:t>mmol</a:t>
            </a:r>
            <a:r>
              <a:rPr lang="cs-CZ" dirty="0"/>
              <a:t>/l krve nemožnost pokračovat (trénovaní až 30 </a:t>
            </a:r>
            <a:r>
              <a:rPr lang="cs-CZ" dirty="0" err="1"/>
              <a:t>mmol</a:t>
            </a:r>
            <a:r>
              <a:rPr lang="cs-CZ" dirty="0"/>
              <a:t>/l)</a:t>
            </a:r>
          </a:p>
        </p:txBody>
      </p:sp>
    </p:spTree>
    <p:extLst>
      <p:ext uri="{BB962C8B-B14F-4D97-AF65-F5344CB8AC3E}">
        <p14:creationId xmlns:p14="http://schemas.microsoft.com/office/powerpoint/2010/main" val="296451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6EC775-D6A6-4FFA-ADCE-D6EAF7159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E533871-FD52-4207-9536-D98DC5678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56793"/>
            <a:ext cx="9144000" cy="53012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900" b="1" dirty="0"/>
              <a:t>DF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500" dirty="0"/>
              <a:t>Reakce – při zátěži roste až na 60/min (v klidu 14–16/min)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500" dirty="0"/>
              <a:t>Adaptace – v klidu u sportovců klesá (10/min)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900" b="1" dirty="0"/>
              <a:t>DO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500" dirty="0"/>
              <a:t>Reakce – při zátěži roste až na 2,5 l (v klidu 0,5 l)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sz="2500" dirty="0"/>
              <a:t>Adaptace – trénovaní jedinci v klidu až 1 l a při zátěži až 4 l</a:t>
            </a:r>
            <a:endParaRPr lang="cs-CZ" b="1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MV (VE)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Reakce – při zatížení až 120 l (v klidu 8–10 l)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Adaptace – při zatížení až 180 l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VC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Reakce – přímo v průběhu zátěže se neměří, měří se až po skončení aktivity (ženy v klidu 3–4 l, muži 4–5 l)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Adaptace – vytrvalostně trénovaní až 6 l (plavci až 8 l)</a:t>
            </a:r>
          </a:p>
        </p:txBody>
      </p:sp>
    </p:spTree>
    <p:extLst>
      <p:ext uri="{BB962C8B-B14F-4D97-AF65-F5344CB8AC3E}">
        <p14:creationId xmlns:p14="http://schemas.microsoft.com/office/powerpoint/2010/main" val="8866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197E109-F455-4E03-9A87-6484F895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ODPOVĚĎ NA ZÁTĚŽ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400172E-6D5A-4D49-9C88-0903F29747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b="1" dirty="0">
                <a:solidFill>
                  <a:prstClr val="black"/>
                </a:solidFill>
              </a:rPr>
              <a:t>VO</a:t>
            </a:r>
            <a:r>
              <a:rPr lang="cs-CZ" b="1" baseline="-25000" dirty="0">
                <a:solidFill>
                  <a:prstClr val="black"/>
                </a:solidFill>
              </a:rPr>
              <a:t>2</a:t>
            </a:r>
          </a:p>
          <a:p>
            <a:pPr lvl="1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>
                <a:solidFill>
                  <a:prstClr val="black"/>
                </a:solidFill>
              </a:rPr>
              <a:t>Reakce – se zvýšenou intenzitou roste příjem O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, u mužů na 45 ml/min/kg, u žen na 35 ml/min/kg (v klidu 3,5 ml/min/kg)</a:t>
            </a:r>
          </a:p>
          <a:p>
            <a:pPr lvl="1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dirty="0">
                <a:solidFill>
                  <a:prstClr val="black"/>
                </a:solidFill>
              </a:rPr>
              <a:t>Adaptace – u vytrvalostních sportů roste především VO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max, u běžkařů až na 90 ml/min/kg oproti běžné populaci, jež má VO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>
                <a:solidFill>
                  <a:prstClr val="black"/>
                </a:solidFill>
              </a:rPr>
              <a:t>max cca 50 ml/min/kg</a:t>
            </a:r>
            <a:endParaRPr lang="cs-CZ" b="1" dirty="0"/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VO</a:t>
            </a:r>
            <a:r>
              <a:rPr lang="cs-CZ" b="1" baseline="-25000" dirty="0"/>
              <a:t>2</a:t>
            </a:r>
            <a:r>
              <a:rPr lang="cs-CZ" b="1" dirty="0"/>
              <a:t>/SF</a:t>
            </a:r>
            <a:endParaRPr lang="cs-CZ" dirty="0"/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Reakce – u běžné populace muži 15–16 ml, ženy 10–11 ml</a:t>
            </a:r>
            <a:br>
              <a:rPr lang="cs-CZ" dirty="0"/>
            </a:br>
            <a:r>
              <a:rPr lang="cs-CZ" dirty="0"/>
              <a:t>(v klidu 5 ml)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Adaptace – u trénovaných v zátěži 30–35 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9725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407825-0EB3-4FDD-9ED0-778F49A46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SPIROMETRIE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4E05EF8-8828-4337-9477-8282560D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Je základní vyšetřovací metodou informující o fyziologických a patofyziologických podmínkách a hodnotách výměny vzduchu mezi zevním prostředím a plícemi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Základní výsledky vyšetření mohou být získány pomocí jednoduchého spirometru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b="1" dirty="0"/>
              <a:t>Korekční faktor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altLang="cs-CZ" dirty="0"/>
              <a:t>BTPS (</a:t>
            </a:r>
            <a:r>
              <a:rPr lang="en-US" altLang="cs-CZ" dirty="0"/>
              <a:t>body temperature, atmospheric pressure, water saturated</a:t>
            </a:r>
            <a:r>
              <a:rPr lang="cs-CZ" altLang="cs-CZ" dirty="0"/>
              <a:t>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379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73C4DC-951C-4C8A-98A3-96E8BF842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SPIROMETRIE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C3A3DA-D93D-4665-926D-04D60FA18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altLang="cs-CZ" sz="2400" b="1" dirty="0">
                <a:solidFill>
                  <a:prstClr val="black"/>
                </a:solidFill>
              </a:rPr>
              <a:t>VC</a:t>
            </a:r>
            <a:r>
              <a:rPr lang="cs-CZ" altLang="cs-CZ" sz="2400" dirty="0"/>
              <a:t> = množství maximálně vydechnutého vzduchu po předchozím maximálním nádechu </a:t>
            </a:r>
            <a:endParaRPr lang="cs-CZ" altLang="cs-CZ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altLang="cs-CZ" sz="2400" b="1" dirty="0">
                <a:solidFill>
                  <a:prstClr val="black"/>
                </a:solidFill>
              </a:rPr>
              <a:t>FVC</a:t>
            </a:r>
            <a:r>
              <a:rPr lang="cs-CZ" sz="2400" dirty="0"/>
              <a:t> (</a:t>
            </a:r>
            <a:r>
              <a:rPr lang="cs-CZ" sz="2400" dirty="0" err="1"/>
              <a:t>forced</a:t>
            </a:r>
            <a:r>
              <a:rPr lang="cs-CZ" sz="2400" dirty="0"/>
              <a:t> </a:t>
            </a:r>
            <a:r>
              <a:rPr lang="cs-CZ" sz="2400" dirty="0" err="1"/>
              <a:t>vital</a:t>
            </a:r>
            <a:r>
              <a:rPr lang="cs-CZ" sz="2400" dirty="0"/>
              <a:t> </a:t>
            </a:r>
            <a:r>
              <a:rPr lang="cs-CZ" sz="2400" dirty="0" err="1"/>
              <a:t>capacity</a:t>
            </a:r>
            <a:r>
              <a:rPr lang="cs-CZ" sz="2400" dirty="0"/>
              <a:t>) = objem usilovného výdechu („co nejvíce a co nejrychleji“)</a:t>
            </a:r>
            <a:endParaRPr lang="cs-CZ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altLang="cs-CZ" sz="2400" b="1" dirty="0">
                <a:solidFill>
                  <a:prstClr val="black"/>
                </a:solidFill>
              </a:rPr>
              <a:t>FEV</a:t>
            </a:r>
            <a:r>
              <a:rPr lang="cs-CZ" altLang="cs-CZ" sz="2400" b="1" baseline="-25000" dirty="0">
                <a:solidFill>
                  <a:prstClr val="black"/>
                </a:solidFill>
              </a:rPr>
              <a:t>1</a:t>
            </a:r>
            <a:r>
              <a:rPr lang="cs-CZ" sz="2400" dirty="0"/>
              <a:t> (</a:t>
            </a:r>
            <a:r>
              <a:rPr lang="cs-CZ" sz="2400" dirty="0" err="1"/>
              <a:t>forced</a:t>
            </a:r>
            <a:r>
              <a:rPr lang="cs-CZ" sz="2400" dirty="0"/>
              <a:t> </a:t>
            </a:r>
            <a:r>
              <a:rPr lang="cs-CZ" sz="2400" dirty="0" err="1"/>
              <a:t>exhaled</a:t>
            </a:r>
            <a:r>
              <a:rPr lang="cs-CZ" sz="2400" dirty="0"/>
              <a:t> </a:t>
            </a:r>
            <a:r>
              <a:rPr lang="cs-CZ" sz="2400" dirty="0" err="1"/>
              <a:t>volume</a:t>
            </a:r>
            <a:r>
              <a:rPr lang="cs-CZ" sz="2400" dirty="0"/>
              <a:t>) = objem vzduchu při maximálním výdechu během první sekundy po předchozím usilovném nádechu</a:t>
            </a:r>
            <a:endParaRPr lang="cs-CZ" baseline="-25000" dirty="0">
              <a:solidFill>
                <a:prstClr val="black"/>
              </a:solidFill>
            </a:endParaRPr>
          </a:p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altLang="cs-CZ" sz="2400" b="1" dirty="0">
                <a:solidFill>
                  <a:prstClr val="black"/>
                </a:solidFill>
              </a:rPr>
              <a:t>PEF</a:t>
            </a:r>
            <a:r>
              <a:rPr lang="cs-CZ" altLang="cs-CZ" dirty="0">
                <a:solidFill>
                  <a:prstClr val="black"/>
                </a:solidFill>
              </a:rPr>
              <a:t> </a:t>
            </a:r>
            <a:r>
              <a:rPr lang="cs-CZ" altLang="cs-CZ" sz="2400" dirty="0">
                <a:solidFill>
                  <a:prstClr val="black"/>
                </a:solidFill>
              </a:rPr>
              <a:t>(</a:t>
            </a:r>
            <a:r>
              <a:rPr lang="cs-CZ" sz="2400" dirty="0" err="1"/>
              <a:t>peak</a:t>
            </a:r>
            <a:r>
              <a:rPr lang="cs-CZ" sz="2400" dirty="0"/>
              <a:t> </a:t>
            </a:r>
            <a:r>
              <a:rPr lang="cs-CZ" sz="2400" dirty="0" err="1"/>
              <a:t>expiratory</a:t>
            </a:r>
            <a:r>
              <a:rPr lang="cs-CZ" sz="2400" dirty="0"/>
              <a:t> </a:t>
            </a:r>
            <a:r>
              <a:rPr lang="cs-CZ" sz="2400" dirty="0" err="1"/>
              <a:t>flow</a:t>
            </a:r>
            <a:r>
              <a:rPr lang="cs-CZ" sz="2400" dirty="0"/>
              <a:t>) </a:t>
            </a:r>
            <a:r>
              <a:rPr lang="cs-CZ" altLang="cs-CZ" sz="2400" dirty="0">
                <a:solidFill>
                  <a:prstClr val="black"/>
                </a:solidFill>
              </a:rPr>
              <a:t>= </a:t>
            </a:r>
            <a:r>
              <a:rPr lang="cs-CZ" sz="2400" dirty="0"/>
              <a:t>maximální výdechová rychlost </a:t>
            </a:r>
          </a:p>
          <a:p>
            <a:pPr lvl="0">
              <a:lnSpc>
                <a:spcPct val="150000"/>
              </a:lnSpc>
              <a:buClr>
                <a:srgbClr val="0BD0D9">
                  <a:lumMod val="75000"/>
                </a:srgbClr>
              </a:buClr>
            </a:pPr>
            <a:r>
              <a:rPr lang="cs-CZ" sz="2400" b="1" dirty="0"/>
              <a:t>FER </a:t>
            </a:r>
            <a:r>
              <a:rPr lang="cs-CZ" sz="2400" dirty="0"/>
              <a:t>(</a:t>
            </a:r>
            <a:r>
              <a:rPr lang="cs-CZ" sz="2400" dirty="0" err="1"/>
              <a:t>forced</a:t>
            </a:r>
            <a:r>
              <a:rPr lang="cs-CZ" sz="2400" dirty="0"/>
              <a:t> </a:t>
            </a:r>
            <a:r>
              <a:rPr lang="cs-CZ" sz="2400" dirty="0" err="1"/>
              <a:t>expiration</a:t>
            </a:r>
            <a:r>
              <a:rPr lang="cs-CZ" sz="2400" dirty="0"/>
              <a:t> ratio)</a:t>
            </a:r>
            <a:r>
              <a:rPr lang="cs-CZ" dirty="0"/>
              <a:t> </a:t>
            </a:r>
            <a:r>
              <a:rPr lang="cs-CZ" sz="2400" dirty="0"/>
              <a:t>=</a:t>
            </a:r>
            <a:r>
              <a:rPr lang="cs-CZ" dirty="0"/>
              <a:t> </a:t>
            </a:r>
            <a:r>
              <a:rPr lang="cs-CZ" sz="2400" dirty="0"/>
              <a:t>průchodnost periferních průdušek</a:t>
            </a:r>
            <a:endParaRPr lang="cs-CZ" altLang="cs-CZ" dirty="0">
              <a:solidFill>
                <a:prstClr val="black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30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F56BBDF-B015-433D-AEAA-AF29DED8D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</p:spPr>
        <p:txBody>
          <a:bodyPr anchor="ctr">
            <a:normAutofit/>
          </a:bodyPr>
          <a:lstStyle/>
          <a:p>
            <a:r>
              <a:rPr lang="cs-CZ" b="1" dirty="0"/>
              <a:t>DÝCHACÍ CESTY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3D25E3A-D522-4250-AEDD-9A47A4F16A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828799"/>
            <a:ext cx="9144000" cy="4572001"/>
          </a:xfrm>
        </p:spPr>
        <p:txBody>
          <a:bodyPr/>
          <a:lstStyle/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Horní cesty dýchací – nos, nosní dutiny, hltan</a:t>
            </a:r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V nosní dutině p</a:t>
            </a:r>
            <a:r>
              <a:rPr lang="en-GB" dirty="0" err="1"/>
              <a:t>robíhá</a:t>
            </a:r>
            <a:r>
              <a:rPr lang="en-GB" dirty="0"/>
              <a:t> </a:t>
            </a:r>
            <a:r>
              <a:rPr lang="en-GB" dirty="0" err="1"/>
              <a:t>úprava</a:t>
            </a:r>
            <a:r>
              <a:rPr lang="en-GB" dirty="0"/>
              <a:t> </a:t>
            </a:r>
            <a:r>
              <a:rPr lang="en-GB" dirty="0" err="1"/>
              <a:t>vzduchu</a:t>
            </a:r>
            <a:r>
              <a:rPr lang="en-GB" dirty="0"/>
              <a:t> pro </a:t>
            </a:r>
            <a:r>
              <a:rPr lang="en-GB" dirty="0" err="1"/>
              <a:t>dýchací</a:t>
            </a:r>
            <a:r>
              <a:rPr lang="en-GB" dirty="0"/>
              <a:t> </a:t>
            </a:r>
            <a:r>
              <a:rPr lang="en-GB" dirty="0" err="1"/>
              <a:t>cesty</a:t>
            </a:r>
            <a:r>
              <a:rPr lang="en-GB" dirty="0"/>
              <a:t> – </a:t>
            </a:r>
            <a:r>
              <a:rPr lang="en-GB" dirty="0" err="1"/>
              <a:t>teplota</a:t>
            </a:r>
            <a:r>
              <a:rPr lang="en-GB" dirty="0"/>
              <a:t>, </a:t>
            </a:r>
            <a:r>
              <a:rPr lang="en-GB" dirty="0" err="1"/>
              <a:t>zvlhčení</a:t>
            </a:r>
            <a:r>
              <a:rPr lang="en-GB" dirty="0"/>
              <a:t> </a:t>
            </a:r>
            <a:endParaRPr lang="cs-CZ" dirty="0"/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Č</a:t>
            </a:r>
            <a:r>
              <a:rPr lang="en-GB" dirty="0" err="1"/>
              <a:t>ichová</a:t>
            </a:r>
            <a:r>
              <a:rPr lang="en-GB" dirty="0"/>
              <a:t> oblast je v </a:t>
            </a:r>
            <a:r>
              <a:rPr lang="en-GB" dirty="0" err="1"/>
              <a:t>horní</a:t>
            </a:r>
            <a:r>
              <a:rPr lang="en-GB" dirty="0"/>
              <a:t> </a:t>
            </a:r>
            <a:r>
              <a:rPr lang="en-GB" dirty="0" err="1"/>
              <a:t>části</a:t>
            </a:r>
            <a:r>
              <a:rPr lang="en-GB" dirty="0"/>
              <a:t> </a:t>
            </a:r>
            <a:r>
              <a:rPr lang="en-GB" dirty="0" err="1"/>
              <a:t>nosní</a:t>
            </a:r>
            <a:r>
              <a:rPr lang="en-GB" dirty="0"/>
              <a:t> </a:t>
            </a:r>
            <a:r>
              <a:rPr lang="en-GB" dirty="0" err="1"/>
              <a:t>dutiny</a:t>
            </a:r>
            <a:endParaRPr lang="cs-CZ" dirty="0"/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Dolní cesty dýchací – hrtan, průdušnice (</a:t>
            </a:r>
            <a:r>
              <a:rPr lang="cs-CZ" i="1" dirty="0"/>
              <a:t>trachea</a:t>
            </a:r>
            <a:r>
              <a:rPr lang="cs-CZ" dirty="0"/>
              <a:t>), průdušky (</a:t>
            </a:r>
            <a:r>
              <a:rPr lang="cs-CZ" i="1" dirty="0"/>
              <a:t>bronchy</a:t>
            </a:r>
            <a:r>
              <a:rPr lang="cs-CZ" dirty="0"/>
              <a:t>)</a:t>
            </a:r>
          </a:p>
          <a:p>
            <a:pPr lvl="2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Hrtan - p</a:t>
            </a:r>
            <a:r>
              <a:rPr lang="en-GB" dirty="0" err="1"/>
              <a:t>robíhá</a:t>
            </a:r>
            <a:r>
              <a:rPr lang="en-GB" dirty="0"/>
              <a:t> </a:t>
            </a:r>
            <a:r>
              <a:rPr lang="en-GB" dirty="0" err="1"/>
              <a:t>dýchání</a:t>
            </a:r>
            <a:r>
              <a:rPr lang="en-GB" dirty="0"/>
              <a:t>, </a:t>
            </a:r>
            <a:r>
              <a:rPr lang="en-GB" dirty="0" err="1"/>
              <a:t>tvorba</a:t>
            </a:r>
            <a:r>
              <a:rPr lang="en-GB" dirty="0"/>
              <a:t> </a:t>
            </a:r>
            <a:r>
              <a:rPr lang="en-GB" dirty="0" err="1"/>
              <a:t>hlasu</a:t>
            </a:r>
            <a:r>
              <a:rPr lang="en-GB" dirty="0"/>
              <a:t>, </a:t>
            </a:r>
            <a:r>
              <a:rPr lang="en-GB" dirty="0" err="1"/>
              <a:t>kašel</a:t>
            </a:r>
            <a:r>
              <a:rPr lang="en-GB" dirty="0"/>
              <a:t> a </a:t>
            </a:r>
            <a:r>
              <a:rPr lang="en-GB" dirty="0" err="1"/>
              <a:t>napomáhá</a:t>
            </a:r>
            <a:r>
              <a:rPr lang="en-GB" dirty="0"/>
              <a:t> </a:t>
            </a:r>
            <a:r>
              <a:rPr lang="en-GB" dirty="0" err="1"/>
              <a:t>polykání</a:t>
            </a:r>
            <a:r>
              <a:rPr lang="en-GB" dirty="0"/>
              <a:t> </a:t>
            </a:r>
            <a:r>
              <a:rPr lang="en-GB" dirty="0" err="1"/>
              <a:t>uzavřením</a:t>
            </a:r>
            <a:r>
              <a:rPr lang="en-GB" dirty="0"/>
              <a:t> </a:t>
            </a:r>
            <a:r>
              <a:rPr lang="en-GB" dirty="0" err="1"/>
              <a:t>epiglotis</a:t>
            </a:r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94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55E276-7D20-40F0-B70E-14BA3CAC3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PLÍCE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A5680E2-61FC-47C5-9A0F-492B8B5D7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368" y="1844824"/>
            <a:ext cx="6048672" cy="4572001"/>
          </a:xfrm>
        </p:spPr>
        <p:txBody>
          <a:bodyPr>
            <a:normAutofit/>
          </a:bodyPr>
          <a:lstStyle/>
          <a:p>
            <a:r>
              <a:rPr lang="cs-CZ" dirty="0"/>
              <a:t>Párový orgán, tvar komolého kužele</a:t>
            </a:r>
          </a:p>
          <a:p>
            <a:r>
              <a:rPr lang="cs-CZ" dirty="0"/>
              <a:t>Růžové až šedočerné podle znečištění</a:t>
            </a:r>
          </a:p>
          <a:p>
            <a:r>
              <a:rPr lang="cs-CZ" dirty="0"/>
              <a:t>Mají houbovitou konzistenci, jejich hmotnost je cca 750 g</a:t>
            </a:r>
          </a:p>
          <a:p>
            <a:r>
              <a:rPr lang="cs-CZ" dirty="0"/>
              <a:t>Pravá plíce větší – 3 laloky, levá 2 laloky, laloky dále rozděleny na segmenty</a:t>
            </a:r>
          </a:p>
        </p:txBody>
      </p:sp>
      <p:pic>
        <p:nvPicPr>
          <p:cNvPr id="5" name="Obrázek 4" descr="Obsah obrázku interiér, objekt v exteriéru, nástroj&#10;&#10;Popis byl vytvořen automaticky">
            <a:extLst>
              <a:ext uri="{FF2B5EF4-FFF2-40B4-BE49-F238E27FC236}">
                <a16:creationId xmlns:a16="http://schemas.microsoft.com/office/drawing/2014/main" id="{88C2B73F-B704-42ED-901B-780AA378B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689" y="2780929"/>
            <a:ext cx="5319087" cy="3977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61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3F664C-2AF7-4E16-8329-AEAC401C4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PLICNÍ SKLÍPKY – ALVEOLY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71E00-BC61-436E-A598-CFF7E675FE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770328"/>
            <a:ext cx="9144000" cy="4572001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cs-CZ" sz="2200" dirty="0"/>
              <a:t>Bohatě zásobeny krví – kapiláry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cs-CZ" sz="2200" dirty="0"/>
              <a:t>Člověk má asi 300 milionů alveolů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cs-CZ" sz="2200" dirty="0"/>
              <a:t>Plocha alveol dospělého jedince zaujímá asi 70 m2</a:t>
            </a:r>
          </a:p>
          <a:p>
            <a:pPr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75000"/>
                </a:schemeClr>
              </a:buClr>
            </a:pPr>
            <a:r>
              <a:rPr lang="cs-CZ" sz="2200" dirty="0"/>
              <a:t>D</a:t>
            </a:r>
            <a:r>
              <a:rPr lang="pt-BR" sz="2200" dirty="0"/>
              <a:t>ifundování </a:t>
            </a:r>
            <a:r>
              <a:rPr lang="cs-CZ" sz="2200" dirty="0"/>
              <a:t>O2 </a:t>
            </a:r>
            <a:r>
              <a:rPr lang="pt-BR" sz="2200" dirty="0"/>
              <a:t>a C</a:t>
            </a:r>
            <a:r>
              <a:rPr lang="cs-CZ" sz="2200" dirty="0"/>
              <a:t>O2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8F41C8F-31E2-4B57-A18C-F0745C515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t="2030"/>
          <a:stretch>
            <a:fillRect/>
          </a:stretch>
        </p:blipFill>
        <p:spPr bwMode="auto">
          <a:xfrm>
            <a:off x="3863752" y="3892166"/>
            <a:ext cx="4670904" cy="297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267D7F0B-582C-4092-B8B7-F1E61FE25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t="336"/>
          <a:stretch>
            <a:fillRect/>
          </a:stretch>
        </p:blipFill>
        <p:spPr bwMode="auto">
          <a:xfrm>
            <a:off x="8556104" y="3412261"/>
            <a:ext cx="3635896" cy="3472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6130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35DA6F-6DD6-4FE3-A434-DE67F50F9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DÝCHACÍ SYSTÉM – SVALY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DB9D139-6138-48CC-B4E3-7A3538003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cs-CZ" b="1" dirty="0"/>
              <a:t>Inspirační svaly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Bránice – hlavní nádechový sval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Vnější mezižeberní svaly  </a:t>
            </a:r>
          </a:p>
          <a:p>
            <a:pPr lvl="2">
              <a:lnSpc>
                <a:spcPct val="150000"/>
              </a:lnSpc>
            </a:pPr>
            <a:r>
              <a:rPr lang="cs-CZ" i="1" dirty="0"/>
              <a:t>M. sternocleidomastoideus</a:t>
            </a:r>
          </a:p>
          <a:p>
            <a:pPr lvl="2">
              <a:lnSpc>
                <a:spcPct val="150000"/>
              </a:lnSpc>
            </a:pPr>
            <a:r>
              <a:rPr lang="cs-CZ" i="1" dirty="0"/>
              <a:t>Mm. </a:t>
            </a:r>
            <a:r>
              <a:rPr lang="cs-CZ" i="1" dirty="0" err="1"/>
              <a:t>scaleni</a:t>
            </a:r>
            <a:endParaRPr lang="cs-CZ" i="1" dirty="0"/>
          </a:p>
          <a:p>
            <a:pPr>
              <a:lnSpc>
                <a:spcPct val="150000"/>
              </a:lnSpc>
            </a:pPr>
            <a:r>
              <a:rPr lang="cs-CZ" b="1" dirty="0"/>
              <a:t>Exspirační svaly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Břišní lis 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Vnitřní mezižeberní svaly</a:t>
            </a:r>
          </a:p>
          <a:p>
            <a:pPr lvl="1">
              <a:lnSpc>
                <a:spcPct val="150000"/>
              </a:lnSpc>
            </a:pPr>
            <a:r>
              <a:rPr lang="cs-CZ" dirty="0"/>
              <a:t>Bránice – při usilovném výdechu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27607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48B9B3-50EC-4C41-815C-13216B0E54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DÝCHÁNÍ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C58F695-51AC-40A6-BD53-636E042D7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628800"/>
            <a:ext cx="9144000" cy="512998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Dech </a:t>
            </a:r>
            <a:r>
              <a:rPr lang="cs-CZ" dirty="0"/>
              <a:t>– zajišťuje dodávku kyslíku a odstraňování oxidu uhličitého z tkání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Apnoe = zástava dechu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Dyspnoe = dušnost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Hyperventilace – zvýšení ventilace, která převyšuje metabolickou potřebu kyslíku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dirty="0"/>
              <a:t>Hypoventilace – snížená ventilace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Zevní dýchání </a:t>
            </a:r>
            <a:r>
              <a:rPr lang="cs-CZ" dirty="0"/>
              <a:t>– výměna plynů mezi vnějším prostředím a plícemi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Plicní ventilace </a:t>
            </a:r>
            <a:r>
              <a:rPr lang="cs-CZ" dirty="0"/>
              <a:t>– pohyb vzduchu do a z plic – nádech a výdech</a:t>
            </a:r>
          </a:p>
          <a:p>
            <a:pPr lvl="1"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Plicní difúze </a:t>
            </a:r>
            <a:r>
              <a:rPr lang="cs-CZ" dirty="0"/>
              <a:t>– výměna kyslíku a oxidu uhličitého mezi plícemi a krví</a:t>
            </a:r>
          </a:p>
          <a:p>
            <a:pPr>
              <a:lnSpc>
                <a:spcPct val="150000"/>
              </a:lnSpc>
              <a:buClr>
                <a:schemeClr val="accent3">
                  <a:lumMod val="75000"/>
                </a:schemeClr>
              </a:buClr>
            </a:pPr>
            <a:r>
              <a:rPr lang="cs-CZ" b="1" dirty="0"/>
              <a:t>Vnitřní dýchání </a:t>
            </a:r>
            <a:r>
              <a:rPr lang="cs-CZ" dirty="0"/>
              <a:t>– výměna plynů na úrovni tkání (mezi krví a tkáněmi)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597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Zdravotnická tématika 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0132_TF02901024_TF02901024.potx" id="{56DD54DD-E176-4B82-94BB-A70CE79C8BEA}" vid="{B5BA3705-1935-4773-B3A7-39D482809949}"/>
    </a:ext>
  </a:extLst>
</a:theme>
</file>

<file path=ppt/theme/theme2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</TotalTime>
  <Words>2282</Words>
  <Application>Microsoft Office PowerPoint</Application>
  <PresentationFormat>Širokoúhlá obrazovka</PresentationFormat>
  <Paragraphs>299</Paragraphs>
  <Slides>46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Cambria Math</vt:lpstr>
      <vt:lpstr>Franklin Gothic Medium</vt:lpstr>
      <vt:lpstr>Wingdings 3</vt:lpstr>
      <vt:lpstr>Zdravotnická tématika 16x9</vt:lpstr>
      <vt:lpstr>DÝCHACÍ SYSTÉM</vt:lpstr>
      <vt:lpstr>ZÁKLADNÍ FUNKCE DÝCHACÍHO SYSTÉMU</vt:lpstr>
      <vt:lpstr>Prezentace aplikace PowerPoint</vt:lpstr>
      <vt:lpstr>Prezentace aplikace PowerPoint</vt:lpstr>
      <vt:lpstr>DÝCHACÍ CESTY</vt:lpstr>
      <vt:lpstr>PLÍCE</vt:lpstr>
      <vt:lpstr>PLICNÍ SKLÍPKY – ALVEOLY</vt:lpstr>
      <vt:lpstr>DÝCHACÍ SYSTÉM – SVALY</vt:lpstr>
      <vt:lpstr>DÝCHÁNÍ</vt:lpstr>
      <vt:lpstr>PLICNÍ VENTILACE</vt:lpstr>
      <vt:lpstr>PLICNÍ DIFÚZE</vt:lpstr>
      <vt:lpstr>PARCIÁLNÍ TLAK </vt:lpstr>
      <vt:lpstr>PARCIÁLNÍ TLAKY O2 A CO2 </vt:lpstr>
      <vt:lpstr>PŘECHOD O2 DO KAPILÁR</vt:lpstr>
      <vt:lpstr>TRANSPORT O2</vt:lpstr>
      <vt:lpstr>TRANSPORT O2</vt:lpstr>
      <vt:lpstr>BOHRŮV EFEKT</vt:lpstr>
      <vt:lpstr>TRANSPORT CO2</vt:lpstr>
      <vt:lpstr>ŘÍZENÍ DÝCHÁNÍ</vt:lpstr>
      <vt:lpstr>Prezentace aplikace PowerPoint</vt:lpstr>
      <vt:lpstr>Prezentace aplikace PowerPoint</vt:lpstr>
      <vt:lpstr>ZÁKLADNÍ POJMY</vt:lpstr>
      <vt:lpstr>Statické plicní objemy DECHOVÝ OBJEM (DO)</vt:lpstr>
      <vt:lpstr>Statické plicní objemy INSPIRAČNÍ A EXSPIRAČNÍ REZERVNÍ OBJEM</vt:lpstr>
      <vt:lpstr>Statické plicní objemy REZIDUÁLNÍ OBJEM (RO)</vt:lpstr>
      <vt:lpstr>CELKOVÁ KAPACITA PLIC (TC)</vt:lpstr>
      <vt:lpstr>INSPIRAČNÍ KAPACITA (IC)</vt:lpstr>
      <vt:lpstr>FUNKČNÍ REZIDUÁLNÍ KAPACITA (FRC)</vt:lpstr>
      <vt:lpstr>Dynamické plicní parametry DECHOVÁ FREKVENCE (DF)</vt:lpstr>
      <vt:lpstr>Dynamické plicní parametry MINUTOVÁ VENTILACE (MV; VE)</vt:lpstr>
      <vt:lpstr>Dynamické plicní parametry MAXIMÁLNÍ MINUTOVÁ VENTILACE (MVV)</vt:lpstr>
      <vt:lpstr>Dynamické plicní parametry JEDNOSEKUNDOVÁ VITÁLNÍ KAPACITA (FEV1)</vt:lpstr>
      <vt:lpstr>VITÁLNÍ KAPACITA (VC)</vt:lpstr>
      <vt:lpstr>USILOVNÁ VITÁLNÍ KAPACITA (FVC)</vt:lpstr>
      <vt:lpstr>FYZIOLOGICKÉ PARAMETRY DÝCHACÍHO SYSTÉMU</vt:lpstr>
      <vt:lpstr>FYZIOLOGICKÉ PARAMETRY DÝCHACÍHO SYSTÉMU</vt:lpstr>
      <vt:lpstr>ODPOVĚĎ NA ZÁTĚŽ</vt:lpstr>
      <vt:lpstr>ODPOVĚĎ NA ZÁTĚŽ – MRTVÝ BOD</vt:lpstr>
      <vt:lpstr>ODPOVĚĎ NA ZÁTĚŽ – DRUHÝ DECH</vt:lpstr>
      <vt:lpstr>ODPOVĚĎ NA ZÁTĚŽ – KYSLÍKOVÝ DLUH</vt:lpstr>
      <vt:lpstr>KYSLÍKOVÝ DLUH</vt:lpstr>
      <vt:lpstr>AEROBNÍ A ANAEROBNÍ PRÁH</vt:lpstr>
      <vt:lpstr>ODPOVĚĎ NA ZÁTĚŽ</vt:lpstr>
      <vt:lpstr>ODPOVĚĎ NA ZÁTĚŽ</vt:lpstr>
      <vt:lpstr>SPIROMETRIE</vt:lpstr>
      <vt:lpstr>SPIROMETRIE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Rozložení nadpisu</dc:title>
  <dc:creator>Petr Vajda</dc:creator>
  <cp:lastModifiedBy>Katka Strasilova</cp:lastModifiedBy>
  <cp:revision>19</cp:revision>
  <dcterms:created xsi:type="dcterms:W3CDTF">2021-10-01T20:18:09Z</dcterms:created>
  <dcterms:modified xsi:type="dcterms:W3CDTF">2023-03-27T11:34:06Z</dcterms:modified>
</cp:coreProperties>
</file>