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1" r:id="rId18"/>
    <p:sldId id="280" r:id="rId19"/>
    <p:sldId id="273" r:id="rId20"/>
    <p:sldId id="274" r:id="rId21"/>
    <p:sldId id="275" r:id="rId22"/>
    <p:sldId id="276" r:id="rId23"/>
    <p:sldId id="277" r:id="rId24"/>
    <p:sldId id="279" r:id="rId25"/>
    <p:sldId id="282" r:id="rId26"/>
    <p:sldId id="283" r:id="rId27"/>
    <p:sldId id="290" r:id="rId28"/>
    <p:sldId id="278" r:id="rId29"/>
    <p:sldId id="288" r:id="rId30"/>
    <p:sldId id="289" r:id="rId31"/>
    <p:sldId id="284" r:id="rId3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ka Strasilova" initials="KS" lastIdx="4" clrIdx="0">
    <p:extLst>
      <p:ext uri="{19B8F6BF-5375-455C-9EA6-DF929625EA0E}">
        <p15:presenceInfo xmlns:p15="http://schemas.microsoft.com/office/powerpoint/2012/main" userId="e2b204226456ca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3" d="100"/>
          <a:sy n="113" d="100"/>
        </p:scale>
        <p:origin x="510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33FF5A-5C85-46B3-A0E4-C650D67BABBE}" type="datetime1">
              <a:rPr lang="cs-CZ" smtClean="0"/>
              <a:t>01.12.2023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38A006-CABF-4E51-8F43-84BA8E628939}" type="datetime1">
              <a:rPr lang="cs-CZ" smtClean="0"/>
              <a:t>01.12.2023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99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7" name="Obrázek 6" descr="Křivka EK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B94027-B67B-40A4-82EA-D179F268B3BA}" type="datetime1">
              <a:rPr lang="cs-CZ" smtClean="0"/>
              <a:t>01.12.2023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0904F7-A455-4384-A31B-8E1E9ED40A24}" type="datetime1">
              <a:rPr lang="cs-CZ" smtClean="0"/>
              <a:t>01.12.2023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F000-ABFF-49F5-B507-160AD97994E6}" type="datetime1">
              <a:rPr lang="cs-CZ" smtClean="0"/>
              <a:t>01.12.2023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oddílu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 rtl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2BEA04-0300-4057-8B7E-6F26A94A7D57}" type="datetime1">
              <a:rPr lang="cs-CZ" smtClean="0"/>
              <a:t>01.12.2023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DFB826-6E9E-41ED-A630-560B00A7D662}" type="datetime1">
              <a:rPr lang="cs-CZ" smtClean="0"/>
              <a:t>01.12.2023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026C39-F29C-4227-9678-519B0B4CF2F7}" type="datetime1">
              <a:rPr lang="cs-CZ" smtClean="0"/>
              <a:t>01.12.2023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1D7511-B9C6-476D-81A1-1FA6F251CC6B}" type="datetime1">
              <a:rPr lang="cs-CZ" smtClean="0"/>
              <a:t>01.12.2023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červený pruh" descr="Červený pruh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EBE0BBE-0AC8-49F4-91F7-E17BB14D2603}" type="datetime1">
              <a:rPr lang="cs-CZ" smtClean="0"/>
              <a:t>01.12.2023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6225" y="2276872"/>
            <a:ext cx="4098175" cy="1656184"/>
          </a:xfrm>
        </p:spPr>
        <p:txBody>
          <a:bodyPr rtlCol="0">
            <a:normAutofit fontScale="90000"/>
          </a:bodyPr>
          <a:lstStyle/>
          <a:p>
            <a:pPr algn="ctr" eaLnBrk="1" hangingPunct="1">
              <a:defRPr/>
            </a:pPr>
            <a:r>
              <a:rPr lang="cs-CZ" sz="6100" dirty="0"/>
              <a:t>SLOŽENÍ TĚLA</a:t>
            </a:r>
            <a:br>
              <a:rPr lang="cs-CZ" sz="61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63F70E4-D357-4EFA-BF36-EA8C0F16D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0" y="1988019"/>
            <a:ext cx="2924547" cy="39256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8CBAB18-D1FA-4270-938D-F02F1D2CB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78" y="1972563"/>
            <a:ext cx="2912422" cy="39093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B1F7A41-23E6-48E1-8FD0-5243D6E57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73" y="1988839"/>
            <a:ext cx="2912422" cy="39093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958E793-BE12-440D-A53D-41F4FA85C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883" y="1972563"/>
            <a:ext cx="2924547" cy="39256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FCF85B-5A61-47A4-8BE7-D7BB019E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ŠÍŘKA</a:t>
            </a:r>
          </a:p>
        </p:txBody>
      </p:sp>
    </p:spTree>
    <p:extLst>
      <p:ext uri="{BB962C8B-B14F-4D97-AF65-F5344CB8AC3E}">
        <p14:creationId xmlns:p14="http://schemas.microsoft.com/office/powerpoint/2010/main" val="81291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87427B-D664-41BB-908B-8E1D5973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dirty="0"/>
              <a:t>OBVOD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E97415-D606-454F-810B-B6F1A2854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hrudníku (</a:t>
            </a:r>
            <a:r>
              <a:rPr lang="cs-CZ" dirty="0" err="1"/>
              <a:t>norm</a:t>
            </a:r>
            <a:r>
              <a:rPr lang="cs-CZ" dirty="0"/>
              <a:t>., </a:t>
            </a:r>
            <a:r>
              <a:rPr lang="cs-CZ" dirty="0" err="1"/>
              <a:t>insp</a:t>
            </a:r>
            <a:r>
              <a:rPr lang="cs-CZ" dirty="0"/>
              <a:t>., </a:t>
            </a:r>
            <a:r>
              <a:rPr lang="cs-CZ" dirty="0" err="1"/>
              <a:t>exsp</a:t>
            </a:r>
            <a:r>
              <a:rPr lang="cs-CZ" dirty="0"/>
              <a:t>.)</a:t>
            </a:r>
          </a:p>
          <a:p>
            <a:r>
              <a:rPr lang="cs-CZ" dirty="0">
                <a:solidFill>
                  <a:srgbClr val="C00000"/>
                </a:solidFill>
              </a:rPr>
              <a:t>paže (volně i v kontrakci)</a:t>
            </a:r>
          </a:p>
          <a:p>
            <a:r>
              <a:rPr lang="cs-CZ" dirty="0">
                <a:solidFill>
                  <a:srgbClr val="C00000"/>
                </a:solidFill>
              </a:rPr>
              <a:t>předloktí</a:t>
            </a:r>
          </a:p>
          <a:p>
            <a:r>
              <a:rPr lang="cs-CZ" dirty="0">
                <a:solidFill>
                  <a:srgbClr val="C00000"/>
                </a:solidFill>
              </a:rPr>
              <a:t>stehna</a:t>
            </a:r>
          </a:p>
          <a:p>
            <a:r>
              <a:rPr lang="cs-CZ" dirty="0">
                <a:solidFill>
                  <a:srgbClr val="C00000"/>
                </a:solidFill>
              </a:rPr>
              <a:t>lýtka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77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F03C7-171A-48A8-8C17-575C17DC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dirty="0"/>
              <a:t>OBVOD</a:t>
            </a:r>
            <a:endParaRPr lang="cs-CZ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98F089D-1449-4989-9EB9-F7B741B0C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" y="2260246"/>
            <a:ext cx="2952270" cy="393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84B4033-4829-4CF6-B0FF-3C32E77D7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91" y="2276872"/>
            <a:ext cx="2952270" cy="393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D6F58BE-1BBA-4F06-8591-98153CA64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39" y="2276872"/>
            <a:ext cx="2952270" cy="393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AA109C2-EA9B-4E3B-BC1D-5DD19BE57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987" y="2276872"/>
            <a:ext cx="2951359" cy="393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5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B34047-DF3F-4ED2-B52A-1851688F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cs-CZ" altLang="en-US" dirty="0"/>
              <a:t>MĚŘENÍ KOŽNÍCH ŘAS </a:t>
            </a:r>
            <a:r>
              <a:rPr lang="cs-CZ" altLang="en-US"/>
              <a:t>(dle Pařízkové)</a:t>
            </a:r>
            <a:endParaRPr lang="cs-C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AFAD9B-F8A3-4F22-B97D-733BE5D19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/>
          <a:lstStyle/>
          <a:p>
            <a:r>
              <a:rPr lang="cs-CZ" altLang="en-US" sz="2400" dirty="0"/>
              <a:t>tvář</a:t>
            </a:r>
          </a:p>
          <a:p>
            <a:r>
              <a:rPr lang="cs-CZ" altLang="en-US" sz="2400" dirty="0"/>
              <a:t>podbradek</a:t>
            </a:r>
          </a:p>
          <a:p>
            <a:r>
              <a:rPr lang="cs-CZ" altLang="en-US" sz="2400" dirty="0"/>
              <a:t>hrudník I</a:t>
            </a:r>
          </a:p>
          <a:p>
            <a:r>
              <a:rPr lang="cs-CZ" altLang="en-US" sz="2400" dirty="0"/>
              <a:t>paže</a:t>
            </a:r>
          </a:p>
          <a:p>
            <a:r>
              <a:rPr lang="cs-CZ" altLang="en-US" sz="2400" dirty="0"/>
              <a:t>záda</a:t>
            </a:r>
          </a:p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18EEC62-AAF9-4A14-BAE3-8790C1713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/>
          <a:lstStyle/>
          <a:p>
            <a:r>
              <a:rPr lang="cs-CZ" altLang="en-US" sz="2400" dirty="0"/>
              <a:t>břicho</a:t>
            </a:r>
          </a:p>
          <a:p>
            <a:r>
              <a:rPr lang="cs-CZ" altLang="en-US" sz="2400" dirty="0"/>
              <a:t>hrudník II</a:t>
            </a:r>
          </a:p>
          <a:p>
            <a:r>
              <a:rPr lang="cs-CZ" altLang="en-US" sz="2400" dirty="0"/>
              <a:t>bok</a:t>
            </a:r>
          </a:p>
          <a:p>
            <a:r>
              <a:rPr lang="cs-CZ" altLang="en-US" sz="2400" dirty="0"/>
              <a:t>stehno</a:t>
            </a:r>
          </a:p>
          <a:p>
            <a:r>
              <a:rPr lang="cs-CZ" altLang="en-US" sz="2400" dirty="0"/>
              <a:t>lýtko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157EBF-3FE3-43B0-8090-2DA6A75C4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29344"/>
            <a:ext cx="9144000" cy="6904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C1C01F25-19AE-4F44-B46C-42177EAA9E91}"/>
              </a:ext>
            </a:extLst>
          </p:cNvPr>
          <p:cNvSpPr/>
          <p:nvPr/>
        </p:nvSpPr>
        <p:spPr>
          <a:xfrm>
            <a:off x="4054175" y="2508527"/>
            <a:ext cx="360040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0583B00D-7D81-46BA-B664-8A95BBA26123}"/>
              </a:ext>
            </a:extLst>
          </p:cNvPr>
          <p:cNvSpPr/>
          <p:nvPr/>
        </p:nvSpPr>
        <p:spPr>
          <a:xfrm>
            <a:off x="8256240" y="1803199"/>
            <a:ext cx="360040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D00F1275-AB8B-4B34-A7F7-146B289637F0}"/>
              </a:ext>
            </a:extLst>
          </p:cNvPr>
          <p:cNvSpPr/>
          <p:nvPr/>
        </p:nvSpPr>
        <p:spPr>
          <a:xfrm>
            <a:off x="7733928" y="1623179"/>
            <a:ext cx="360040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27E99655-BBB1-47F2-A769-1612CFE09B03}"/>
              </a:ext>
            </a:extLst>
          </p:cNvPr>
          <p:cNvSpPr/>
          <p:nvPr/>
        </p:nvSpPr>
        <p:spPr>
          <a:xfrm>
            <a:off x="5159896" y="1772816"/>
            <a:ext cx="360040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F30AE2DD-3E9D-443F-8E7A-87718A1CE407}"/>
              </a:ext>
            </a:extLst>
          </p:cNvPr>
          <p:cNvSpPr/>
          <p:nvPr/>
        </p:nvSpPr>
        <p:spPr>
          <a:xfrm>
            <a:off x="5261671" y="2492896"/>
            <a:ext cx="360040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415C4BBF-A39D-42AE-95A9-B267FA7E43A9}"/>
              </a:ext>
            </a:extLst>
          </p:cNvPr>
          <p:cNvSpPr/>
          <p:nvPr/>
        </p:nvSpPr>
        <p:spPr>
          <a:xfrm>
            <a:off x="4226535" y="3467188"/>
            <a:ext cx="360040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7891E489-EFD1-4C85-8AE1-23F08CF865A9}"/>
              </a:ext>
            </a:extLst>
          </p:cNvPr>
          <p:cNvSpPr/>
          <p:nvPr/>
        </p:nvSpPr>
        <p:spPr>
          <a:xfrm>
            <a:off x="7732175" y="4457318"/>
            <a:ext cx="360040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nak násobení 12">
            <a:extLst>
              <a:ext uri="{FF2B5EF4-FFF2-40B4-BE49-F238E27FC236}">
                <a16:creationId xmlns:a16="http://schemas.microsoft.com/office/drawing/2014/main" id="{6B4BC03C-0E7D-41E7-948C-6E75E98BC96A}"/>
              </a:ext>
            </a:extLst>
          </p:cNvPr>
          <p:cNvSpPr/>
          <p:nvPr/>
        </p:nvSpPr>
        <p:spPr>
          <a:xfrm>
            <a:off x="4226535" y="3452019"/>
            <a:ext cx="360040" cy="360040"/>
          </a:xfrm>
          <a:prstGeom prst="mathMultiply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nak násobení 13">
            <a:extLst>
              <a:ext uri="{FF2B5EF4-FFF2-40B4-BE49-F238E27FC236}">
                <a16:creationId xmlns:a16="http://schemas.microsoft.com/office/drawing/2014/main" id="{A4AAF826-064C-4E06-AE41-4787F5D569B4}"/>
              </a:ext>
            </a:extLst>
          </p:cNvPr>
          <p:cNvSpPr/>
          <p:nvPr/>
        </p:nvSpPr>
        <p:spPr>
          <a:xfrm>
            <a:off x="5154835" y="1772816"/>
            <a:ext cx="360040" cy="360040"/>
          </a:xfrm>
          <a:prstGeom prst="mathMultiply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nak násobení 14">
            <a:extLst>
              <a:ext uri="{FF2B5EF4-FFF2-40B4-BE49-F238E27FC236}">
                <a16:creationId xmlns:a16="http://schemas.microsoft.com/office/drawing/2014/main" id="{389C68EE-B978-4D6E-975D-C8296F97D5DF}"/>
              </a:ext>
            </a:extLst>
          </p:cNvPr>
          <p:cNvSpPr/>
          <p:nvPr/>
        </p:nvSpPr>
        <p:spPr>
          <a:xfrm>
            <a:off x="5266617" y="2492896"/>
            <a:ext cx="360040" cy="360040"/>
          </a:xfrm>
          <a:prstGeom prst="mathMultiply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nak násobení 15">
            <a:extLst>
              <a:ext uri="{FF2B5EF4-FFF2-40B4-BE49-F238E27FC236}">
                <a16:creationId xmlns:a16="http://schemas.microsoft.com/office/drawing/2014/main" id="{B1158707-3A47-401E-9D70-F3122287EE08}"/>
              </a:ext>
            </a:extLst>
          </p:cNvPr>
          <p:cNvSpPr/>
          <p:nvPr/>
        </p:nvSpPr>
        <p:spPr>
          <a:xfrm>
            <a:off x="7754727" y="1623179"/>
            <a:ext cx="360040" cy="360040"/>
          </a:xfrm>
          <a:prstGeom prst="mathMultiply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nak násobení 16">
            <a:extLst>
              <a:ext uri="{FF2B5EF4-FFF2-40B4-BE49-F238E27FC236}">
                <a16:creationId xmlns:a16="http://schemas.microsoft.com/office/drawing/2014/main" id="{5E0CA723-6DC9-42F1-9CF1-DC43596123DE}"/>
              </a:ext>
            </a:extLst>
          </p:cNvPr>
          <p:cNvSpPr/>
          <p:nvPr/>
        </p:nvSpPr>
        <p:spPr>
          <a:xfrm>
            <a:off x="8277039" y="1803199"/>
            <a:ext cx="360040" cy="360040"/>
          </a:xfrm>
          <a:prstGeom prst="mathMultiply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nak násobení 17">
            <a:extLst>
              <a:ext uri="{FF2B5EF4-FFF2-40B4-BE49-F238E27FC236}">
                <a16:creationId xmlns:a16="http://schemas.microsoft.com/office/drawing/2014/main" id="{754198B1-3BCD-4869-9AF2-8BEE0BF178F2}"/>
              </a:ext>
            </a:extLst>
          </p:cNvPr>
          <p:cNvSpPr/>
          <p:nvPr/>
        </p:nvSpPr>
        <p:spPr>
          <a:xfrm>
            <a:off x="7732175" y="4457318"/>
            <a:ext cx="360040" cy="360040"/>
          </a:xfrm>
          <a:prstGeom prst="mathMultiply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nak násobení 18">
            <a:extLst>
              <a:ext uri="{FF2B5EF4-FFF2-40B4-BE49-F238E27FC236}">
                <a16:creationId xmlns:a16="http://schemas.microsoft.com/office/drawing/2014/main" id="{1B2F3AE0-1D15-4B6B-AE04-ECA5BC2C274B}"/>
              </a:ext>
            </a:extLst>
          </p:cNvPr>
          <p:cNvSpPr/>
          <p:nvPr/>
        </p:nvSpPr>
        <p:spPr>
          <a:xfrm>
            <a:off x="4054175" y="2515154"/>
            <a:ext cx="360040" cy="360040"/>
          </a:xfrm>
          <a:prstGeom prst="mathMultiply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nak násobení 1">
            <a:extLst>
              <a:ext uri="{FF2B5EF4-FFF2-40B4-BE49-F238E27FC236}">
                <a16:creationId xmlns:a16="http://schemas.microsoft.com/office/drawing/2014/main" id="{542CEF8C-E033-AED4-0AF1-5BC3CBAAC120}"/>
              </a:ext>
            </a:extLst>
          </p:cNvPr>
          <p:cNvSpPr/>
          <p:nvPr/>
        </p:nvSpPr>
        <p:spPr>
          <a:xfrm>
            <a:off x="4054175" y="2139945"/>
            <a:ext cx="360040" cy="360040"/>
          </a:xfrm>
          <a:prstGeom prst="mathMultiply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EC4700EF-07C8-0F76-B27F-02403E01D50E}"/>
              </a:ext>
            </a:extLst>
          </p:cNvPr>
          <p:cNvSpPr/>
          <p:nvPr/>
        </p:nvSpPr>
        <p:spPr>
          <a:xfrm>
            <a:off x="4061008" y="2124776"/>
            <a:ext cx="360040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nak násobení 3">
            <a:extLst>
              <a:ext uri="{FF2B5EF4-FFF2-40B4-BE49-F238E27FC236}">
                <a16:creationId xmlns:a16="http://schemas.microsoft.com/office/drawing/2014/main" id="{A77FDBBE-FDD0-4498-D6BE-3436AB5F7BBC}"/>
              </a:ext>
            </a:extLst>
          </p:cNvPr>
          <p:cNvSpPr/>
          <p:nvPr/>
        </p:nvSpPr>
        <p:spPr>
          <a:xfrm>
            <a:off x="4297883" y="2420773"/>
            <a:ext cx="360040" cy="360040"/>
          </a:xfrm>
          <a:prstGeom prst="mathMultiply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100579CF-E5AC-7B3B-11DA-5B841EAB970A}"/>
              </a:ext>
            </a:extLst>
          </p:cNvPr>
          <p:cNvSpPr/>
          <p:nvPr/>
        </p:nvSpPr>
        <p:spPr>
          <a:xfrm>
            <a:off x="4291050" y="2420773"/>
            <a:ext cx="360040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92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DDFCF40-BD1D-4884-89BD-2319398B1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pPr algn="ctr"/>
            <a:r>
              <a:rPr lang="cs-CZ" altLang="en-US" dirty="0"/>
              <a:t>BIOELEKTRICKÁ IMPENDANCE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FF22D0-2566-4CDF-946D-EE2EDEA55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572001"/>
          </a:xfrm>
        </p:spPr>
        <p:txBody>
          <a:bodyPr>
            <a:normAutofit/>
          </a:bodyPr>
          <a:lstStyle/>
          <a:p>
            <a:r>
              <a:rPr lang="cs-CZ" altLang="en-US" sz="2400" dirty="0"/>
              <a:t>průchod velmi slabého střídavého (5 V, 25 kHz) elektrického proudu naším tělem</a:t>
            </a:r>
            <a:endParaRPr lang="cs-CZ" altLang="en-US" sz="1200" dirty="0"/>
          </a:p>
          <a:p>
            <a:r>
              <a:rPr lang="cs-CZ" altLang="en-US" sz="2400" dirty="0"/>
              <a:t>proud volně prochází tekutinami ve svalové tkáni, při prostupu tukovou tkání se setkává s jejím odporem (bioelektrickou impedancí) </a:t>
            </a:r>
            <a:endParaRPr lang="cs-CZ" altLang="en-US" sz="1200" dirty="0"/>
          </a:p>
          <a:p>
            <a:r>
              <a:rPr lang="cs-CZ" altLang="en-US" sz="2400" dirty="0"/>
              <a:t>tukové tkáně mají velmi nízkou až nulovou vodivost</a:t>
            </a:r>
            <a:endParaRPr lang="cs-CZ" altLang="en-US" sz="1200" dirty="0"/>
          </a:p>
          <a:p>
            <a:r>
              <a:rPr lang="cs-CZ" altLang="en-US" sz="2400" dirty="0"/>
              <a:t>měření touto metodou je závislé na množství kapaliny v netukových tkání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E57AB4-BA02-4853-AB32-DF479902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600" dirty="0"/>
              <a:t>BODY MASS INDEX</a:t>
            </a:r>
            <a:endParaRPr lang="cs-CZ" dirty="0"/>
          </a:p>
        </p:txBody>
      </p:sp>
      <p:graphicFrame>
        <p:nvGraphicFramePr>
          <p:cNvPr id="4" name="Group 119">
            <a:extLst>
              <a:ext uri="{FF2B5EF4-FFF2-40B4-BE49-F238E27FC236}">
                <a16:creationId xmlns:a16="http://schemas.microsoft.com/office/drawing/2014/main" id="{7E53CD29-28A1-40B8-98AA-6D090EF756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019176"/>
              </p:ext>
            </p:extLst>
          </p:nvPr>
        </p:nvGraphicFramePr>
        <p:xfrm>
          <a:off x="335360" y="2204864"/>
          <a:ext cx="8132762" cy="41148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60625">
                  <a:extLst>
                    <a:ext uri="{9D8B030D-6E8A-4147-A177-3AD203B41FA5}">
                      <a16:colId xmlns:a16="http://schemas.microsoft.com/office/drawing/2014/main" val="3363207549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2709316884"/>
                    </a:ext>
                  </a:extLst>
                </a:gridCol>
                <a:gridCol w="2941637">
                  <a:extLst>
                    <a:ext uri="{9D8B030D-6E8A-4147-A177-3AD203B41FA5}">
                      <a16:colId xmlns:a16="http://schemas.microsoft.com/office/drawing/2014/main" val="3625107923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Kategorie</a:t>
                      </a:r>
                      <a:endParaRPr kumimoji="0" lang="cs-CZ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MUŽI</a:t>
                      </a:r>
                      <a:endParaRPr kumimoji="0" lang="cs-CZ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ŽENY</a:t>
                      </a:r>
                      <a:endParaRPr kumimoji="0" lang="cs-CZ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232886866"/>
                  </a:ext>
                </a:extLst>
              </a:tr>
              <a:tr h="685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podváha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 20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 19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713263992"/>
                  </a:ext>
                </a:extLst>
              </a:tr>
              <a:tr h="685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norma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 – 24,9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 – 23,9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24088455"/>
                  </a:ext>
                </a:extLst>
              </a:tr>
              <a:tr h="685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nadváha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25 – 29,9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24 – 28,9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057164820"/>
                  </a:ext>
                </a:extLst>
              </a:tr>
              <a:tr h="685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obezita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 – 39,9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29 – 38,9</a:t>
                      </a:r>
                      <a:endParaRPr kumimoji="0" lang="cs-CZ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776990666"/>
                  </a:ext>
                </a:extLst>
              </a:tr>
              <a:tr h="685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těžká obezita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&gt; 40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&gt; 39</a:t>
                      </a:r>
                      <a:endParaRPr kumimoji="0" lang="cs-CZ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833343694"/>
                  </a:ext>
                </a:extLst>
              </a:tr>
            </a:tbl>
          </a:graphicData>
        </a:graphic>
      </p:graphicFrame>
      <p:sp>
        <p:nvSpPr>
          <p:cNvPr id="5" name="Rectangle 120">
            <a:extLst>
              <a:ext uri="{FF2B5EF4-FFF2-40B4-BE49-F238E27FC236}">
                <a16:creationId xmlns:a16="http://schemas.microsoft.com/office/drawing/2014/main" id="{5B4D4C94-7751-4353-B73E-BE0481F2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3205" y="2204864"/>
            <a:ext cx="2952750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altLang="en-US" sz="2400"/>
              <a:t>H / V</a:t>
            </a:r>
            <a:r>
              <a:rPr lang="cs-CZ" altLang="en-US" sz="2400" baseline="30000"/>
              <a:t>2</a:t>
            </a:r>
            <a:r>
              <a:rPr lang="cs-CZ" altLang="en-US" sz="2400"/>
              <a:t> [kg/m</a:t>
            </a:r>
            <a:r>
              <a:rPr lang="cs-CZ" altLang="en-US" sz="2400" baseline="30000"/>
              <a:t>2</a:t>
            </a:r>
            <a:r>
              <a:rPr lang="cs-CZ" altLang="en-US" sz="2400"/>
              <a:t>]</a:t>
            </a:r>
            <a:br>
              <a:rPr lang="cs-CZ" altLang="en-US" sz="2400"/>
            </a:br>
            <a:r>
              <a:rPr lang="cs-CZ" altLang="en-US" sz="2400"/>
              <a:t>[výška v m !]</a:t>
            </a:r>
            <a:r>
              <a:rPr lang="cs-CZ" altLang="en-US"/>
              <a:t>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1E9FCB1-21A6-4AAC-991C-2200F474946F}"/>
              </a:ext>
            </a:extLst>
          </p:cNvPr>
          <p:cNvSpPr txBox="1"/>
          <p:nvPr/>
        </p:nvSpPr>
        <p:spPr>
          <a:xfrm>
            <a:off x="8873205" y="3208914"/>
            <a:ext cx="26890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en-US" i="1" dirty="0"/>
              <a:t>H hmotnost [</a:t>
            </a:r>
            <a:r>
              <a:rPr lang="cs-CZ" altLang="en-US" dirty="0"/>
              <a:t> </a:t>
            </a:r>
            <a:r>
              <a:rPr lang="cs-CZ" altLang="en-US" i="1" dirty="0"/>
              <a:t>kg]  </a:t>
            </a:r>
          </a:p>
          <a:p>
            <a:r>
              <a:rPr lang="cs-CZ" altLang="en-US" i="1" dirty="0"/>
              <a:t>V výška [m]</a:t>
            </a:r>
            <a:r>
              <a:rPr lang="cs-CZ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73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F7E81358-FB16-4F8F-ACF3-06A9BA2CA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97" y="188640"/>
            <a:ext cx="1030540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18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6DB4702D-2B26-408F-A834-8F5E1CF31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194" y="140480"/>
            <a:ext cx="6551612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63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97DB40-AD96-4626-95E0-75C829B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450"/>
            <a:ext cx="10058400" cy="901270"/>
          </a:xfrm>
        </p:spPr>
        <p:txBody>
          <a:bodyPr/>
          <a:lstStyle/>
          <a:p>
            <a:pPr algn="ctr"/>
            <a:r>
              <a:rPr lang="cs-CZ" dirty="0"/>
              <a:t>RŮSTOVÉ GRAFY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886C9BA-21B6-4DA0-B313-A9B9F3B59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4" t="2384" r="-5557" b="5126"/>
          <a:stretch/>
        </p:blipFill>
        <p:spPr>
          <a:xfrm>
            <a:off x="-168696" y="764704"/>
            <a:ext cx="13033448" cy="6102024"/>
          </a:xfrm>
        </p:spPr>
      </p:pic>
    </p:spTree>
    <p:extLst>
      <p:ext uri="{BB962C8B-B14F-4D97-AF65-F5344CB8AC3E}">
        <p14:creationId xmlns:p14="http://schemas.microsoft.com/office/powerpoint/2010/main" val="187494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68532A-449E-4DB1-95E4-770E78FE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ANTROPOMETRIE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27E768-0093-4649-B462-C0A926121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2031314"/>
            <a:ext cx="6048672" cy="4572001"/>
          </a:xfrm>
        </p:spPr>
        <p:txBody>
          <a:bodyPr/>
          <a:lstStyle/>
          <a:p>
            <a:r>
              <a:rPr lang="cs-CZ" dirty="0"/>
              <a:t>systém technik měření vnějších rozměrů lidského těla </a:t>
            </a:r>
          </a:p>
          <a:p>
            <a:r>
              <a:rPr lang="cs-CZ" dirty="0"/>
              <a:t>pro hodnocení vyvíjejícího se či stárnoucího organismu </a:t>
            </a:r>
          </a:p>
          <a:p>
            <a:r>
              <a:rPr lang="cs-CZ" dirty="0"/>
              <a:t>při výběru dětí jako talentů pro určitý sport</a:t>
            </a:r>
          </a:p>
          <a:p>
            <a:endParaRPr lang="cs-CZ" dirty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5EC735A3-A5F6-40FD-807D-8C7153875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2478129"/>
            <a:ext cx="5287096" cy="367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8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3D85C-AF69-4183-B722-D5CE3EF1C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dirty="0"/>
              <a:t>VELIKOST TĚLA A JEHO SLOŽENÍ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757426-688D-4C39-9EEF-F612E1F54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Stanovení hmotnosti kostry O</a:t>
            </a:r>
            <a:endParaRPr lang="cs-CZ" altLang="en-US" sz="1100" dirty="0"/>
          </a:p>
          <a:p>
            <a:r>
              <a:rPr lang="cs-CZ" altLang="en-US" dirty="0"/>
              <a:t>Stanovení kůže a podkožního tukového vaziva D</a:t>
            </a:r>
            <a:endParaRPr lang="cs-CZ" altLang="en-US" sz="1100" dirty="0"/>
          </a:p>
          <a:p>
            <a:r>
              <a:rPr lang="cs-CZ" altLang="en-US" dirty="0"/>
              <a:t>Stanovení hmotnosti kosterního svalstva M</a:t>
            </a:r>
            <a:endParaRPr lang="cs-CZ" altLang="en-US" sz="1100" dirty="0"/>
          </a:p>
          <a:p>
            <a:r>
              <a:rPr lang="cs-CZ" altLang="en-US" dirty="0"/>
              <a:t>Stanovení zbytku ostatních složek lidského těla R (Z)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37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120B6-74B6-47D3-9B7A-E841AFEB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600" dirty="0"/>
              <a:t>STANOVENÍ HMOTNOSTI KOSTRY</a:t>
            </a:r>
            <a:r>
              <a:rPr lang="cs-CZ" altLang="en-US" dirty="0"/>
              <a:t> O </a:t>
            </a:r>
            <a:r>
              <a:rPr lang="cs-CZ" altLang="en-US" sz="2000" dirty="0"/>
              <a:t>- </a:t>
            </a:r>
            <a:r>
              <a:rPr lang="cs-CZ" altLang="en-US" sz="2000" dirty="0" err="1"/>
              <a:t>ossa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90520C-CEFC-4C5C-8F19-F62DD12C3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en-US" dirty="0"/>
              <a:t>Šířka:</a:t>
            </a:r>
          </a:p>
          <a:p>
            <a:pPr>
              <a:lnSpc>
                <a:spcPct val="90000"/>
              </a:lnSpc>
            </a:pPr>
            <a:r>
              <a:rPr lang="cs-CZ" altLang="en-US" dirty="0"/>
              <a:t>epikondylu humeru</a:t>
            </a:r>
          </a:p>
          <a:p>
            <a:pPr>
              <a:lnSpc>
                <a:spcPct val="90000"/>
              </a:lnSpc>
            </a:pPr>
            <a:r>
              <a:rPr lang="cs-CZ" altLang="en-US" dirty="0"/>
              <a:t>zápěstí</a:t>
            </a:r>
          </a:p>
          <a:p>
            <a:pPr>
              <a:lnSpc>
                <a:spcPct val="90000"/>
              </a:lnSpc>
            </a:pPr>
            <a:r>
              <a:rPr lang="cs-CZ" altLang="en-US" dirty="0"/>
              <a:t>dolní epifýzy femuru</a:t>
            </a:r>
          </a:p>
          <a:p>
            <a:pPr>
              <a:lnSpc>
                <a:spcPct val="90000"/>
              </a:lnSpc>
            </a:pPr>
            <a:r>
              <a:rPr lang="cs-CZ" altLang="en-US" dirty="0"/>
              <a:t>Kotníku</a:t>
            </a:r>
          </a:p>
          <a:p>
            <a:pPr>
              <a:lnSpc>
                <a:spcPct val="90000"/>
              </a:lnSpc>
            </a:pPr>
            <a:endParaRPr lang="cs-CZ" alt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en-US" dirty="0"/>
              <a:t>Výška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27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8120C-33D2-46F8-8971-391113A3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99220"/>
            <a:ext cx="10585176" cy="1325563"/>
          </a:xfrm>
        </p:spPr>
        <p:txBody>
          <a:bodyPr/>
          <a:lstStyle/>
          <a:p>
            <a:r>
              <a:rPr lang="cs-CZ" altLang="en-US" sz="3600" dirty="0"/>
              <a:t>Stanovení kůže a podkožního tukového vaziva D </a:t>
            </a:r>
            <a:r>
              <a:rPr lang="cs-CZ" altLang="en-US" sz="2000" dirty="0"/>
              <a:t>- derma</a:t>
            </a:r>
            <a:endParaRPr lang="cs-CZ" sz="2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47CB05-1840-409B-8B3C-3081896BA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en-US" dirty="0"/>
              <a:t>Kožní řasy:</a:t>
            </a:r>
            <a:endParaRPr lang="cs-CZ" altLang="en-US" sz="1600" dirty="0"/>
          </a:p>
          <a:p>
            <a:pPr>
              <a:lnSpc>
                <a:spcPct val="90000"/>
              </a:lnSpc>
            </a:pPr>
            <a:r>
              <a:rPr lang="cs-CZ" altLang="en-US" dirty="0"/>
              <a:t>biceps</a:t>
            </a:r>
          </a:p>
          <a:p>
            <a:pPr>
              <a:lnSpc>
                <a:spcPct val="90000"/>
              </a:lnSpc>
            </a:pPr>
            <a:r>
              <a:rPr lang="cs-CZ" altLang="en-US" dirty="0"/>
              <a:t>předloktí</a:t>
            </a:r>
          </a:p>
          <a:p>
            <a:pPr>
              <a:lnSpc>
                <a:spcPct val="90000"/>
              </a:lnSpc>
            </a:pPr>
            <a:r>
              <a:rPr lang="cs-CZ" altLang="en-US" dirty="0"/>
              <a:t>stehno</a:t>
            </a:r>
          </a:p>
          <a:p>
            <a:pPr>
              <a:lnSpc>
                <a:spcPct val="90000"/>
              </a:lnSpc>
            </a:pPr>
            <a:r>
              <a:rPr lang="cs-CZ" altLang="en-US" dirty="0"/>
              <a:t>lýtko</a:t>
            </a:r>
          </a:p>
          <a:p>
            <a:pPr>
              <a:lnSpc>
                <a:spcPct val="90000"/>
              </a:lnSpc>
            </a:pPr>
            <a:r>
              <a:rPr lang="cs-CZ" altLang="en-US" dirty="0"/>
              <a:t>hrudník II</a:t>
            </a:r>
          </a:p>
          <a:p>
            <a:pPr>
              <a:lnSpc>
                <a:spcPct val="90000"/>
              </a:lnSpc>
            </a:pPr>
            <a:r>
              <a:rPr lang="cs-CZ" altLang="en-US" dirty="0"/>
              <a:t>břicho</a:t>
            </a:r>
          </a:p>
          <a:p>
            <a:pPr>
              <a:lnSpc>
                <a:spcPct val="90000"/>
              </a:lnSpc>
            </a:pPr>
            <a:endParaRPr lang="cs-CZ" altLang="en-US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en-US" dirty="0"/>
              <a:t>Povrch těla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75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09267-D4E2-4F18-A792-F3DCB03C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99220"/>
            <a:ext cx="11737304" cy="1325563"/>
          </a:xfrm>
        </p:spPr>
        <p:txBody>
          <a:bodyPr anchor="ctr">
            <a:normAutofit/>
          </a:bodyPr>
          <a:lstStyle/>
          <a:p>
            <a:pPr algn="ctr"/>
            <a:r>
              <a:rPr lang="cs-CZ" altLang="en-US" dirty="0"/>
              <a:t>STANOVENÍ HMOTNOSTI KOSTERNÍHO SVALSTVA M </a:t>
            </a:r>
            <a:r>
              <a:rPr lang="cs-CZ" altLang="en-US" sz="2000" dirty="0"/>
              <a:t>- </a:t>
            </a:r>
            <a:r>
              <a:rPr lang="cs-CZ" altLang="en-US" sz="2000" dirty="0" err="1"/>
              <a:t>musculi</a:t>
            </a:r>
            <a:endParaRPr lang="cs-CZ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030EF2-9D70-4B7E-93DB-2FF1A43FB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/>
          <a:lstStyle/>
          <a:p>
            <a:pPr>
              <a:buFontTx/>
              <a:buNone/>
            </a:pPr>
            <a:r>
              <a:rPr lang="cs-CZ" altLang="en-US" sz="2400" dirty="0"/>
              <a:t>Obvod:</a:t>
            </a:r>
          </a:p>
          <a:p>
            <a:pPr>
              <a:buFontTx/>
              <a:buNone/>
            </a:pPr>
            <a:endParaRPr lang="cs-CZ" altLang="en-US" sz="2400" dirty="0"/>
          </a:p>
          <a:p>
            <a:r>
              <a:rPr lang="cs-CZ" altLang="en-US" sz="2400" dirty="0"/>
              <a:t>paže</a:t>
            </a:r>
          </a:p>
          <a:p>
            <a:r>
              <a:rPr lang="cs-CZ" altLang="en-US" sz="2400" dirty="0"/>
              <a:t>předloktí - maximální</a:t>
            </a:r>
          </a:p>
          <a:p>
            <a:r>
              <a:rPr lang="cs-CZ" altLang="en-US" sz="2400" dirty="0"/>
              <a:t>střední obvod stehna</a:t>
            </a:r>
          </a:p>
          <a:p>
            <a:r>
              <a:rPr lang="cs-CZ" altLang="en-US" sz="2400" dirty="0"/>
              <a:t>lýtka - maximální</a:t>
            </a:r>
          </a:p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A08BC27-9388-40D6-AC19-CC537E773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/>
          <a:lstStyle/>
          <a:p>
            <a:pPr>
              <a:buFontTx/>
              <a:buNone/>
            </a:pPr>
            <a:r>
              <a:rPr lang="cs-CZ" altLang="en-US" sz="2400" dirty="0"/>
              <a:t>Kožní řasy:</a:t>
            </a:r>
          </a:p>
          <a:p>
            <a:pPr>
              <a:buFontTx/>
              <a:buNone/>
            </a:pPr>
            <a:endParaRPr lang="cs-CZ" altLang="en-US" sz="2400" dirty="0"/>
          </a:p>
          <a:p>
            <a:r>
              <a:rPr lang="cs-CZ" altLang="en-US" sz="2400" dirty="0"/>
              <a:t>triceps</a:t>
            </a:r>
          </a:p>
          <a:p>
            <a:r>
              <a:rPr lang="cs-CZ" altLang="en-US" sz="2400" dirty="0"/>
              <a:t>biceps</a:t>
            </a:r>
          </a:p>
          <a:p>
            <a:r>
              <a:rPr lang="cs-CZ" altLang="en-US" sz="2400" dirty="0"/>
              <a:t>předloktí</a:t>
            </a:r>
          </a:p>
          <a:p>
            <a:r>
              <a:rPr lang="cs-CZ" altLang="en-US" sz="2400" dirty="0"/>
              <a:t>stehno</a:t>
            </a:r>
          </a:p>
          <a:p>
            <a:r>
              <a:rPr lang="cs-CZ" altLang="en-US" sz="2400" dirty="0"/>
              <a:t>lýtko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7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ig_06_01">
            <a:extLst>
              <a:ext uri="{FF2B5EF4-FFF2-40B4-BE49-F238E27FC236}">
                <a16:creationId xmlns:a16="http://schemas.microsoft.com/office/drawing/2014/main" id="{9703616A-E18D-42A9-98EF-A8D919EE9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7688" y="0"/>
            <a:ext cx="5966459" cy="6857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64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g_06_05">
            <a:extLst>
              <a:ext uri="{FF2B5EF4-FFF2-40B4-BE49-F238E27FC236}">
                <a16:creationId xmlns:a16="http://schemas.microsoft.com/office/drawing/2014/main" id="{B123C07C-FBA6-4758-90C9-7567B6B7E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42" y="1412776"/>
            <a:ext cx="1189531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29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21B6F1-1ACC-4D97-B431-8BD2556B6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en-US" dirty="0"/>
              <a:t>SOMATOTYP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C440FB-6031-4CDE-9763-512EEA035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756576" cy="4572001"/>
          </a:xfrm>
        </p:spPr>
        <p:txBody>
          <a:bodyPr>
            <a:normAutofit fontScale="92500" lnSpcReduction="10000"/>
          </a:bodyPr>
          <a:lstStyle/>
          <a:p>
            <a:r>
              <a:rPr lang="en-GB" b="0" i="0" dirty="0" err="1">
                <a:solidFill>
                  <a:srgbClr val="333333"/>
                </a:solidFill>
                <a:effectLst/>
                <a:latin typeface="+mj-lt"/>
              </a:rPr>
              <a:t>Stanovení</a:t>
            </a:r>
            <a:r>
              <a:rPr lang="cs-CZ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GB" b="0" dirty="0" err="1">
                <a:solidFill>
                  <a:schemeClr val="accent1"/>
                </a:solidFill>
                <a:effectLst/>
                <a:latin typeface="+mj-lt"/>
              </a:rPr>
              <a:t>Sheldonova</a:t>
            </a:r>
            <a:r>
              <a:rPr lang="en-GB" b="0" dirty="0">
                <a:solidFill>
                  <a:schemeClr val="accent1"/>
                </a:solidFill>
                <a:effectLst/>
                <a:latin typeface="+mj-lt"/>
              </a:rPr>
              <a:t> </a:t>
            </a:r>
            <a:r>
              <a:rPr lang="en-GB" b="0" dirty="0" err="1">
                <a:solidFill>
                  <a:schemeClr val="accent1"/>
                </a:solidFill>
                <a:effectLst/>
                <a:latin typeface="+mj-lt"/>
              </a:rPr>
              <a:t>somatotypu</a:t>
            </a:r>
            <a:r>
              <a:rPr lang="en-GB" b="0" dirty="0">
                <a:solidFill>
                  <a:schemeClr val="accent1"/>
                </a:solidFill>
                <a:effectLst/>
                <a:latin typeface="+mj-lt"/>
              </a:rPr>
              <a:t> </a:t>
            </a:r>
            <a:r>
              <a:rPr lang="en-GB" b="0" i="0" dirty="0">
                <a:solidFill>
                  <a:srgbClr val="333333"/>
                </a:solidFill>
                <a:effectLst/>
                <a:latin typeface="+mj-lt"/>
              </a:rPr>
              <a:t>v 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+mj-lt"/>
              </a:rPr>
              <a:t>modifikaci</a:t>
            </a:r>
            <a:r>
              <a:rPr lang="en-GB" b="0" i="0" dirty="0">
                <a:solidFill>
                  <a:srgbClr val="333333"/>
                </a:solidFill>
                <a:effectLst/>
                <a:latin typeface="+mj-lt"/>
              </a:rPr>
              <a:t> 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+mj-lt"/>
              </a:rPr>
              <a:t>Heathové</a:t>
            </a:r>
            <a:r>
              <a:rPr lang="en-GB" b="0" i="0" dirty="0">
                <a:solidFill>
                  <a:srgbClr val="333333"/>
                </a:solidFill>
                <a:effectLst/>
                <a:latin typeface="+mj-lt"/>
              </a:rPr>
              <a:t> a 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+mj-lt"/>
              </a:rPr>
              <a:t>Cartera</a:t>
            </a:r>
            <a:endParaRPr lang="cs-CZ" b="0" i="0" dirty="0">
              <a:solidFill>
                <a:srgbClr val="333333"/>
              </a:solidFill>
              <a:effectLst/>
              <a:latin typeface="+mj-lt"/>
            </a:endParaRPr>
          </a:p>
          <a:p>
            <a:endParaRPr lang="cs-CZ" dirty="0">
              <a:solidFill>
                <a:srgbClr val="333333"/>
              </a:solidFill>
              <a:latin typeface="+mj-lt"/>
            </a:endParaRPr>
          </a:p>
          <a:p>
            <a:r>
              <a:rPr lang="en-US" dirty="0" err="1">
                <a:solidFill>
                  <a:schemeClr val="accent1"/>
                </a:solidFill>
                <a:latin typeface="+mj-lt"/>
              </a:rPr>
              <a:t>Endomorfie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vyjadřuje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míru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tučnosti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obezity</a:t>
            </a:r>
            <a:endParaRPr lang="en-US" dirty="0">
              <a:latin typeface="+mj-lt"/>
            </a:endParaRPr>
          </a:p>
          <a:p>
            <a:r>
              <a:rPr lang="en-US" dirty="0" err="1">
                <a:solidFill>
                  <a:schemeClr val="accent1"/>
                </a:solidFill>
                <a:latin typeface="+mj-lt"/>
              </a:rPr>
              <a:t>Mezomorfie</a:t>
            </a:r>
            <a:r>
              <a:rPr lang="en-US" dirty="0">
                <a:latin typeface="+mj-lt"/>
              </a:rPr>
              <a:t> je </a:t>
            </a:r>
            <a:r>
              <a:rPr lang="en-US" dirty="0" err="1">
                <a:latin typeface="+mj-lt"/>
              </a:rPr>
              <a:t>společným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ukazatelem</a:t>
            </a:r>
            <a:r>
              <a:rPr lang="en-US" dirty="0">
                <a:latin typeface="+mj-lt"/>
              </a:rPr>
              <a:t> robusticity </a:t>
            </a:r>
            <a:r>
              <a:rPr lang="en-US" dirty="0" err="1">
                <a:latin typeface="+mj-lt"/>
              </a:rPr>
              <a:t>kostry</a:t>
            </a:r>
            <a:r>
              <a:rPr lang="en-US" dirty="0">
                <a:latin typeface="+mj-lt"/>
              </a:rPr>
              <a:t> a </a:t>
            </a:r>
            <a:r>
              <a:rPr lang="en-US" dirty="0" err="1">
                <a:latin typeface="+mj-lt"/>
              </a:rPr>
              <a:t>mohutnosti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svalstva</a:t>
            </a:r>
            <a:endParaRPr lang="en-US" dirty="0">
              <a:latin typeface="+mj-lt"/>
            </a:endParaRPr>
          </a:p>
          <a:p>
            <a:r>
              <a:rPr lang="en-US" dirty="0" err="1">
                <a:solidFill>
                  <a:schemeClr val="accent1"/>
                </a:solidFill>
                <a:latin typeface="+mj-lt"/>
              </a:rPr>
              <a:t>Ektomorfie</a:t>
            </a:r>
            <a:r>
              <a:rPr lang="en-US" dirty="0">
                <a:latin typeface="+mj-lt"/>
              </a:rPr>
              <a:t> je </a:t>
            </a:r>
            <a:r>
              <a:rPr lang="en-US" dirty="0" err="1">
                <a:latin typeface="+mj-lt"/>
              </a:rPr>
              <a:t>ukazatelem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štíhlosti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hubenosti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astenie</a:t>
            </a:r>
            <a:r>
              <a:rPr lang="en-US" dirty="0">
                <a:latin typeface="+mj-lt"/>
              </a:rPr>
              <a:t>, gracility </a:t>
            </a:r>
            <a:r>
              <a:rPr lang="en-US" dirty="0" err="1">
                <a:latin typeface="+mj-lt"/>
              </a:rPr>
              <a:t>kostry</a:t>
            </a:r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  <a:p>
            <a:r>
              <a:rPr lang="en-US" dirty="0" err="1">
                <a:latin typeface="+mj-lt"/>
              </a:rPr>
              <a:t>Každá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složka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nabývá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hodnot</a:t>
            </a:r>
            <a:r>
              <a:rPr lang="en-US" dirty="0">
                <a:latin typeface="+mj-lt"/>
              </a:rPr>
              <a:t> 1 </a:t>
            </a:r>
            <a:r>
              <a:rPr lang="en-US" dirty="0" err="1">
                <a:latin typeface="+mj-lt"/>
              </a:rPr>
              <a:t>až</a:t>
            </a:r>
            <a:r>
              <a:rPr lang="en-US" dirty="0">
                <a:latin typeface="+mj-lt"/>
              </a:rPr>
              <a:t> 7, </a:t>
            </a:r>
            <a:r>
              <a:rPr lang="en-US" dirty="0" err="1">
                <a:latin typeface="+mj-lt"/>
              </a:rPr>
              <a:t>vzácně</a:t>
            </a:r>
            <a:r>
              <a:rPr lang="en-US" dirty="0">
                <a:latin typeface="+mj-lt"/>
              </a:rPr>
              <a:t> v</a:t>
            </a:r>
            <a:r>
              <a:rPr lang="cs-CZ" dirty="0">
                <a:latin typeface="+mj-lt"/>
              </a:rPr>
              <a:t>í</a:t>
            </a:r>
            <a:r>
              <a:rPr lang="en-US" dirty="0" err="1">
                <a:latin typeface="+mj-lt"/>
              </a:rPr>
              <a:t>ce</a:t>
            </a:r>
            <a:endParaRPr lang="cs-CZ" dirty="0">
              <a:latin typeface="+mj-lt"/>
            </a:endParaRPr>
          </a:p>
          <a:p>
            <a:r>
              <a:rPr lang="en-US" dirty="0" err="1">
                <a:latin typeface="+mj-lt"/>
              </a:rPr>
              <a:t>Celý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somatotypu</a:t>
            </a:r>
            <a:r>
              <a:rPr lang="en-US" dirty="0">
                <a:latin typeface="+mj-lt"/>
              </a:rPr>
              <a:t> je </a:t>
            </a:r>
            <a:r>
              <a:rPr lang="en-US" dirty="0" err="1">
                <a:latin typeface="+mj-lt"/>
              </a:rPr>
              <a:t>vyjádřen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trojčíslím</a:t>
            </a:r>
            <a:endParaRPr lang="cs-CZ" dirty="0">
              <a:latin typeface="+mj-lt"/>
            </a:endParaRPr>
          </a:p>
          <a:p>
            <a:r>
              <a:rPr lang="pl-PL" dirty="0">
                <a:latin typeface="+mj-lt"/>
              </a:rPr>
              <a:t>Průměrná hodnota populace je 3,5 – 3,5  – 3,5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385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1A2CFA-BEB2-4AA8-8C01-12FC06F1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6C5350-6E03-4283-BB3C-D7C1D2A59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01551DA-609D-4925-8449-7C73CEF00D7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26968" y="-2008647"/>
            <a:ext cx="11198147" cy="58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D2EF198C-D7EA-40F8-AA77-BACB13C86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43110" y="-1267590"/>
            <a:ext cx="6447647" cy="898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45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06D472E1-994A-4284-899A-1651CD02C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u="sng"/>
              <a:t>Endomorfie</a:t>
            </a:r>
            <a:endParaRPr lang="cs-CZ" altLang="cs-CZ"/>
          </a:p>
        </p:txBody>
      </p:sp>
      <p:sp>
        <p:nvSpPr>
          <p:cNvPr id="13315" name="Zástupný obsah 2">
            <a:extLst>
              <a:ext uri="{FF2B5EF4-FFF2-40B4-BE49-F238E27FC236}">
                <a16:creationId xmlns:a16="http://schemas.microsoft.com/office/drawing/2014/main" id="{738EE6DA-E260-4FCF-96B5-284F35543B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Do sektoru „podkožní tuk“ zapíšeme výsledky měření kaliperem. Sečteme hodnoty prvních tří kožních řas a zakroužkujeme na stupnici nejbližší hodnotu zjištěné sumy podkožního tuku.</a:t>
            </a:r>
          </a:p>
          <a:p>
            <a:pPr eaLnBrk="1" hangingPunct="1"/>
            <a:r>
              <a:rPr lang="cs-CZ" altLang="cs-CZ"/>
              <a:t>Ve sloupci pod zakroužkovanou hodnotou sumy označíme body endomorfní komponenty.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1FE86D46-4647-469B-8ADB-B8A8FB27B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Mezomorfie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CC7873-3510-4106-AFD0-E003015FF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1" y="1628800"/>
            <a:ext cx="8088313" cy="4954564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cs-CZ" sz="2000" dirty="0"/>
              <a:t>vpravo v 1. řádku označíme místo mezi dvěma nejbližšími hodnotami stanovené tělesné výšky (k označení výšky je nejlepší použít šipky).</a:t>
            </a:r>
          </a:p>
          <a:p>
            <a:pPr eaLnBrk="1" hangingPunct="1">
              <a:defRPr/>
            </a:pPr>
            <a:r>
              <a:rPr lang="cs-CZ" sz="2000" dirty="0"/>
              <a:t>Pro hodnoty kostních rozměrů a dvou obvodů zmenšených o příslušné kožní řasy, zakroužkujeme nejbližší číselné hodnoty vždy v příslušném řádku. Jestliže padne naměřená hodnota přesně mezi dvě čísla, zakroužkujeme číslo nižší.</a:t>
            </a:r>
          </a:p>
          <a:p>
            <a:pPr eaLnBrk="1" hangingPunct="1">
              <a:defRPr/>
            </a:pPr>
            <a:r>
              <a:rPr lang="cs-CZ" sz="2000" dirty="0"/>
              <a:t>V následující operaci počítáme jen se sloupci, nikoliv s číselnými hodnotami. Nalezneme sloupec nebo místo mezi sloupci, které je průměrem sloupců pro kostní diametry a obvody (ne pro tělesnou výšku!). Za první považujeme sloupec položený nejvíce vlevo a obsahující zakroužkovanou hodnotu, od něj sečteme pořadí dalších zakroužkovaných sloupců. Získaný počet dělíme 4. Použijeme tohoto čísla získaného dělením, od 1. zakroužkovaného sloupce odpočítáme v jeho smyslu počet sloupců ve směru doprava a výsledný bod označíme hvězdičkou (příslušný bod může být i mezi sloupci). Bereme v úvahu jen sloupce a horizontálně odpočítáme počet sloupců od hvězdičky k označené tělesné výšce. Záleží na směru hvězdičky od označené tělesné výšky. Jestliže je vpravo od značky pro tělesnou výšku, počítá se počet sloupců vpravo od čísla 4 (tendence </a:t>
            </a:r>
            <a:r>
              <a:rPr lang="cs-CZ" sz="2000" dirty="0" err="1"/>
              <a:t>robusticity</a:t>
            </a:r>
            <a:r>
              <a:rPr lang="cs-CZ" sz="2000" dirty="0"/>
              <a:t>), je-li vlevo, počítá se vlevo od čísla 4 (tendence gracility).</a:t>
            </a:r>
          </a:p>
          <a:p>
            <a:pPr eaLnBrk="1" hangingPunct="1">
              <a:defRPr/>
            </a:pPr>
            <a:r>
              <a:rPr lang="cs-CZ" sz="2000" dirty="0"/>
              <a:t>Dosaženou hodnotu zakroužkujeme v řádce 2. komponenta.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B2CF1DE-0578-4B0A-8697-757C40364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424579"/>
              </p:ext>
            </p:extLst>
          </p:nvPr>
        </p:nvGraphicFramePr>
        <p:xfrm>
          <a:off x="0" y="0"/>
          <a:ext cx="12192000" cy="690883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615518">
                  <a:extLst>
                    <a:ext uri="{9D8B030D-6E8A-4147-A177-3AD203B41FA5}">
                      <a16:colId xmlns:a16="http://schemas.microsoft.com/office/drawing/2014/main" val="3796388727"/>
                    </a:ext>
                  </a:extLst>
                </a:gridCol>
                <a:gridCol w="6576482">
                  <a:extLst>
                    <a:ext uri="{9D8B030D-6E8A-4147-A177-3AD203B41FA5}">
                      <a16:colId xmlns:a16="http://schemas.microsoft.com/office/drawing/2014/main" val="410736991"/>
                    </a:ext>
                  </a:extLst>
                </a:gridCol>
              </a:tblGrid>
              <a:tr h="4777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Příklady některých výhodných tělesných dispozic</a:t>
                      </a:r>
                      <a:endParaRPr kumimoji="0" lang="cs-CZ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90684"/>
                  </a:ext>
                </a:extLst>
              </a:tr>
              <a:tr h="3758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Somatická dispozice</a:t>
                      </a:r>
                      <a:endParaRPr kumimoji="0" lang="cs-CZ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Sport, sportovní disciplína</a:t>
                      </a:r>
                      <a:endParaRPr kumimoji="0" lang="cs-CZ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413669"/>
                  </a:ext>
                </a:extLst>
              </a:tr>
              <a:tr h="3709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Vysocí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Basketbal, volejbal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227141677"/>
                  </a:ext>
                </a:extLst>
              </a:tr>
              <a:tr h="9105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Nízcí a štíhlí s nízkou hmotností</a:t>
                      </a:r>
                      <a:endParaRPr kumimoji="0" lang="cs-CZ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Obratnostní výkony s rychlými a přesnými vzájemnými pohyby různých tělesných segmentů - sportovní gymnastika, skoky na trampolíně, akrobacie</a:t>
                      </a:r>
                      <a:endParaRPr kumimoji="0" lang="cs-CZ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80417779"/>
                  </a:ext>
                </a:extLst>
              </a:tr>
              <a:tr h="6407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Delší paže, větší ruce a nohy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Plavání (delší a mohutnější záběr ve vodě), rychlostní veslování a pádlování</a:t>
                      </a:r>
                      <a:endParaRPr kumimoji="0" lang="cs-CZ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777969302"/>
                  </a:ext>
                </a:extLst>
              </a:tr>
              <a:tr h="11803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Štíhlí, s nižší hmotností (astenik, ektomorf)</a:t>
                      </a:r>
                      <a:endParaRPr kumimoji="0" lang="cs-CZ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Vytrvalostní výkony – pohyby celého těla v prostoru na větší vzdálenosti, zvláště do kopce apod. – silniční cyklistika, běh (střední a delší vzdálenosti), horská kola, cyklokros, chůze, plavání, lezci, horolezci, běh na lyžích</a:t>
                      </a:r>
                      <a:endParaRPr kumimoji="0" lang="cs-CZ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143023311"/>
                  </a:ext>
                </a:extLst>
              </a:tr>
              <a:tr h="7096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 větší svalovou složkou (atlet, mezomorf)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Silové výkony – hody, vrhy náčiní na maximální vzdálenost, rychlostní výkony (sprinty – běh, cyklistika, plavání)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200201269"/>
                  </a:ext>
                </a:extLst>
              </a:tr>
              <a:tr h="9105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Vyvážené dispozice s potřebnou svalovou hmotou a bez nadbytečné tukové zátěže, střední výšky (štíhlý atlet, mezo-ektomorf)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Asi většina sportovních výkonů a sportů – fotbal, házená, vodáctví, baseball, sjezdové lyžování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584513447"/>
                  </a:ext>
                </a:extLst>
              </a:tr>
              <a:tr h="6407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Nižší s mohutnější kosterní a svalovou složkou (atlet, mezomorf)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Zvedání těžkých břemen - vzpěrači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964394234"/>
                  </a:ext>
                </a:extLst>
              </a:tr>
              <a:tr h="6407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Robustní, s větší hmotností (kombinace atlet- pyknik, mezo-endomorf)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Sumo</a:t>
                      </a:r>
                      <a:endParaRPr kumimoji="0" lang="cs-CZ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567639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80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8B37EA60-A189-4476-9C0A-FF2FF6BB53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Ektomorfie</a:t>
            </a:r>
          </a:p>
        </p:txBody>
      </p:sp>
      <p:sp>
        <p:nvSpPr>
          <p:cNvPr id="15363" name="Zástupný obsah 2">
            <a:extLst>
              <a:ext uri="{FF2B5EF4-FFF2-40B4-BE49-F238E27FC236}">
                <a16:creationId xmlns:a16="http://schemas.microsoft.com/office/drawing/2014/main" id="{375CA566-3EC6-4311-967A-0534BE6940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pro výpočet ektomorfní komponenty potřebujeme tělesnou výšku a tělesnou hmotnost, které použijeme pro konstrukci indexu: </a:t>
            </a:r>
            <a:r>
              <a:rPr lang="cs-CZ" altLang="cs-CZ" sz="2800" b="1"/>
              <a:t>tělesná výška/třetí odmocnina hmotnosti</a:t>
            </a:r>
          </a:p>
          <a:p>
            <a:pPr eaLnBrk="1" hangingPunct="1"/>
            <a:r>
              <a:rPr lang="cs-CZ" altLang="cs-CZ" sz="2800"/>
              <a:t>V protokolu zakroužkujeme hodnotu nejbližší vypočtené hodnotě a označíme přiřazenou bodovou známku.</a:t>
            </a:r>
          </a:p>
          <a:p>
            <a:pPr eaLnBrk="1" hangingPunct="1"/>
            <a:r>
              <a:rPr lang="cs-CZ" altLang="cs-CZ" sz="2800"/>
              <a:t>Vypočítané hodnoty komponent přepíšeme do kolonky antropometrického somatotypu.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9A716DC-6EE1-4D08-90A9-EEFE0DC2A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31" y="0"/>
            <a:ext cx="7146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0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F87E8D8-4A8A-42E5-9792-1720313F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en-US" dirty="0"/>
              <a:t>ZÁKLADNÍ PARAMETRY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BDF573-6599-4D47-B617-6A3F54150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572001"/>
          </a:xfrm>
        </p:spPr>
        <p:txBody>
          <a:bodyPr/>
          <a:lstStyle/>
          <a:p>
            <a:r>
              <a:rPr lang="cs-CZ" altLang="en-US" dirty="0">
                <a:solidFill>
                  <a:srgbClr val="C00000"/>
                </a:solidFill>
              </a:rPr>
              <a:t>tělesná hmotnost</a:t>
            </a:r>
          </a:p>
          <a:p>
            <a:r>
              <a:rPr lang="cs-CZ" altLang="en-US" dirty="0">
                <a:solidFill>
                  <a:srgbClr val="C00000"/>
                </a:solidFill>
              </a:rPr>
              <a:t>tělesná výška</a:t>
            </a:r>
          </a:p>
          <a:p>
            <a:r>
              <a:rPr lang="cs-CZ" altLang="en-US" dirty="0"/>
              <a:t>výška v sedě</a:t>
            </a:r>
          </a:p>
          <a:p>
            <a:r>
              <a:rPr lang="cs-CZ" altLang="en-US" dirty="0"/>
              <a:t>délka HK</a:t>
            </a:r>
          </a:p>
          <a:p>
            <a:r>
              <a:rPr lang="cs-CZ" altLang="en-US" dirty="0"/>
              <a:t>délka DK</a:t>
            </a:r>
          </a:p>
          <a:p>
            <a:pPr>
              <a:buFontTx/>
              <a:buNone/>
            </a:pPr>
            <a:endParaRPr lang="cs-CZ" altLang="en-US" dirty="0"/>
          </a:p>
          <a:p>
            <a:r>
              <a:rPr lang="cs-CZ" altLang="en-US" dirty="0">
                <a:solidFill>
                  <a:srgbClr val="C00000"/>
                </a:solidFill>
              </a:rPr>
              <a:t>povrch těla</a:t>
            </a:r>
          </a:p>
          <a:p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AB3235-B29D-4BE4-B419-F988DD784E79}"/>
              </a:ext>
            </a:extLst>
          </p:cNvPr>
          <p:cNvSpPr txBox="1"/>
          <p:nvPr/>
        </p:nvSpPr>
        <p:spPr>
          <a:xfrm>
            <a:off x="4223792" y="5825952"/>
            <a:ext cx="8640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Plocha povrchu těla A (m2) je vypočtena podle vztahu </a:t>
            </a:r>
            <a:r>
              <a:rPr lang="cs-CZ" dirty="0" err="1"/>
              <a:t>DuBois</a:t>
            </a:r>
            <a:r>
              <a:rPr lang="cs-CZ" dirty="0"/>
              <a:t> a </a:t>
            </a:r>
            <a:r>
              <a:rPr lang="cs-CZ" dirty="0" err="1"/>
              <a:t>DuBois</a:t>
            </a:r>
            <a:r>
              <a:rPr lang="cs-CZ" dirty="0"/>
              <a:t> (b):</a:t>
            </a:r>
          </a:p>
          <a:p>
            <a:r>
              <a:rPr lang="cs-CZ" dirty="0"/>
              <a:t>A = W 0,425 · L 0,725 · 0,007184 </a:t>
            </a:r>
          </a:p>
          <a:p>
            <a:r>
              <a:rPr lang="cs-CZ" dirty="0"/>
              <a:t>W - hmotnost (kg); L - výška (cm)</a:t>
            </a:r>
          </a:p>
        </p:txBody>
      </p:sp>
      <p:pic>
        <p:nvPicPr>
          <p:cNvPr id="9" name="Picture 243">
            <a:extLst>
              <a:ext uri="{FF2B5EF4-FFF2-40B4-BE49-F238E27FC236}">
                <a16:creationId xmlns:a16="http://schemas.microsoft.com/office/drawing/2014/main" id="{D42446BB-D8C2-4944-93D5-6F1DE4995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1700807"/>
            <a:ext cx="3006080" cy="400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2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4E992A8-6823-49D8-B327-2FC4B8293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5863" y="736104"/>
            <a:ext cx="3932237" cy="1092696"/>
          </a:xfrm>
        </p:spPr>
        <p:txBody>
          <a:bodyPr/>
          <a:lstStyle/>
          <a:p>
            <a:pPr algn="ctr"/>
            <a:r>
              <a:rPr lang="cs-CZ" dirty="0"/>
              <a:t>TĚLESNÁ VÝŠKA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CC623CA-5CC6-4603-B95E-2989FA16065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t="4850" r="6375" b="8671"/>
          <a:stretch/>
        </p:blipFill>
        <p:spPr bwMode="auto">
          <a:xfrm>
            <a:off x="0" y="-38499"/>
            <a:ext cx="7032104" cy="688587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ACF16F-92D8-4DAC-BC54-6D9C3C677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7672" y="2115767"/>
            <a:ext cx="3932237" cy="1374648"/>
          </a:xfrm>
        </p:spPr>
        <p:txBody>
          <a:bodyPr/>
          <a:lstStyle/>
          <a:p>
            <a:pPr algn="ctr"/>
            <a:r>
              <a:rPr lang="en-US" sz="2000" dirty="0"/>
              <a:t>MUŽI </a:t>
            </a:r>
            <a:r>
              <a:rPr lang="en-US" sz="2000" dirty="0" err="1"/>
              <a:t>průměr</a:t>
            </a:r>
            <a:r>
              <a:rPr lang="en-US" sz="2000" dirty="0"/>
              <a:t> ČR</a:t>
            </a:r>
            <a:r>
              <a:rPr lang="cs-CZ" sz="2000" dirty="0"/>
              <a:t>? </a:t>
            </a:r>
          </a:p>
          <a:p>
            <a:pPr algn="ctr"/>
            <a:r>
              <a:rPr lang="en-US" sz="2000" dirty="0"/>
              <a:t> 1</a:t>
            </a:r>
            <a:r>
              <a:rPr lang="cs-CZ" sz="2000" dirty="0"/>
              <a:t>81</a:t>
            </a:r>
            <a:r>
              <a:rPr lang="en-US" sz="2000" dirty="0"/>
              <a:t> cm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1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6C8444-011D-4271-886B-A9368C705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268" y="692696"/>
            <a:ext cx="3932237" cy="804664"/>
          </a:xfrm>
        </p:spPr>
        <p:txBody>
          <a:bodyPr/>
          <a:lstStyle/>
          <a:p>
            <a:pPr algn="ctr"/>
            <a:r>
              <a:rPr lang="cs-CZ" dirty="0"/>
              <a:t>TĚLESNÁ VÝŠKA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4A9CCE-9A7C-460A-9245-EE7034AC3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49268" y="1700808"/>
            <a:ext cx="3932237" cy="1374648"/>
          </a:xfrm>
        </p:spPr>
        <p:txBody>
          <a:bodyPr/>
          <a:lstStyle/>
          <a:p>
            <a:pPr algn="ctr"/>
            <a:r>
              <a:rPr lang="pl-PL" sz="2000" dirty="0"/>
              <a:t>ŽENY průměr ČR?</a:t>
            </a:r>
          </a:p>
          <a:p>
            <a:pPr algn="ctr"/>
            <a:r>
              <a:rPr lang="pl-PL" sz="2000" dirty="0"/>
              <a:t> 168 cm</a:t>
            </a:r>
          </a:p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47902-2147-4A9F-9DA5-FAC7C982CB2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" t="4851" r="9668" b="8612"/>
          <a:stretch/>
        </p:blipFill>
        <p:spPr bwMode="auto">
          <a:xfrm>
            <a:off x="2865" y="0"/>
            <a:ext cx="7016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5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23606-0747-47E9-980E-1A910A686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3401" y="764704"/>
            <a:ext cx="3932237" cy="876672"/>
          </a:xfrm>
        </p:spPr>
        <p:txBody>
          <a:bodyPr/>
          <a:lstStyle/>
          <a:p>
            <a:pPr algn="ctr"/>
            <a:r>
              <a:rPr lang="cs-CZ" dirty="0"/>
              <a:t>TĚLESNÁ VÁHA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037B90A-32FD-4DF3-ADB7-207D59C67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3401" y="1844824"/>
            <a:ext cx="3932237" cy="1374648"/>
          </a:xfrm>
        </p:spPr>
        <p:txBody>
          <a:bodyPr/>
          <a:lstStyle/>
          <a:p>
            <a:pPr algn="ctr"/>
            <a:r>
              <a:rPr lang="cs-CZ" altLang="en-US" dirty="0"/>
              <a:t>MUŽI průměr ČR?</a:t>
            </a:r>
          </a:p>
          <a:p>
            <a:pPr algn="ctr"/>
            <a:r>
              <a:rPr lang="cs-CZ" altLang="en-US" dirty="0"/>
              <a:t>84,9 kg</a:t>
            </a:r>
          </a:p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62F5B-9EDC-47CB-8E83-42BA077D4A4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5" b="4935"/>
          <a:stretch>
            <a:fillRect/>
          </a:stretch>
        </p:blipFill>
        <p:spPr bwMode="auto">
          <a:xfrm>
            <a:off x="0" y="0"/>
            <a:ext cx="7008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4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29C00-3DCE-4ACA-9FC1-D571F518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240" y="692696"/>
            <a:ext cx="3932237" cy="948680"/>
          </a:xfrm>
        </p:spPr>
        <p:txBody>
          <a:bodyPr/>
          <a:lstStyle/>
          <a:p>
            <a:pPr algn="ctr"/>
            <a:r>
              <a:rPr lang="cs-CZ" dirty="0"/>
              <a:t>TĚLESNÁ VÁHA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0BEDD7-06CA-41DA-A28E-265173610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9907" y="1844824"/>
            <a:ext cx="3932237" cy="1374648"/>
          </a:xfrm>
        </p:spPr>
        <p:txBody>
          <a:bodyPr/>
          <a:lstStyle/>
          <a:p>
            <a:pPr algn="ctr"/>
            <a:r>
              <a:rPr lang="cs-CZ" altLang="en-US" sz="2000" dirty="0"/>
              <a:t>ŽENY průměr ČR?</a:t>
            </a:r>
          </a:p>
          <a:p>
            <a:pPr algn="ctr"/>
            <a:r>
              <a:rPr lang="cs-CZ" altLang="en-US" sz="2000" dirty="0"/>
              <a:t>71,3 kg</a:t>
            </a:r>
          </a:p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76DA7-65AB-4D32-B074-3C933700D9D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6352" r="2637" b="6352"/>
          <a:stretch/>
        </p:blipFill>
        <p:spPr bwMode="auto">
          <a:xfrm>
            <a:off x="-18438" y="-8032"/>
            <a:ext cx="7193633" cy="686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46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30F7754-43BD-447C-A3E7-777AEA5F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cs-CZ" altLang="en-US" dirty="0"/>
              <a:t>ŠÍŘKA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118DE0-0DF8-4204-B2D5-B6957CE67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572001"/>
          </a:xfrm>
        </p:spPr>
        <p:txBody>
          <a:bodyPr/>
          <a:lstStyle/>
          <a:p>
            <a:r>
              <a:rPr lang="cs-CZ" altLang="en-US" dirty="0">
                <a:solidFill>
                  <a:srgbClr val="C00000"/>
                </a:solidFill>
              </a:rPr>
              <a:t>epikondylu humeru</a:t>
            </a:r>
          </a:p>
          <a:p>
            <a:r>
              <a:rPr lang="cs-CZ" altLang="en-US" dirty="0">
                <a:solidFill>
                  <a:srgbClr val="C00000"/>
                </a:solidFill>
              </a:rPr>
              <a:t>zápěstí</a:t>
            </a:r>
          </a:p>
          <a:p>
            <a:r>
              <a:rPr lang="cs-CZ" altLang="en-US" dirty="0">
                <a:solidFill>
                  <a:srgbClr val="C00000"/>
                </a:solidFill>
              </a:rPr>
              <a:t>dolní epifýzy femuru</a:t>
            </a:r>
          </a:p>
          <a:p>
            <a:r>
              <a:rPr lang="cs-CZ" altLang="en-US" dirty="0">
                <a:solidFill>
                  <a:srgbClr val="C00000"/>
                </a:solidFill>
              </a:rPr>
              <a:t>kotníku</a:t>
            </a:r>
          </a:p>
          <a:p>
            <a:r>
              <a:rPr lang="cs-CZ" altLang="en-US" dirty="0"/>
              <a:t>ramen (biakromiální)</a:t>
            </a:r>
          </a:p>
          <a:p>
            <a:r>
              <a:rPr lang="cs-CZ" altLang="en-US" dirty="0"/>
              <a:t>pánve (</a:t>
            </a:r>
            <a:r>
              <a:rPr lang="cs-CZ" altLang="en-US" dirty="0" err="1"/>
              <a:t>bikristální</a:t>
            </a:r>
            <a:r>
              <a:rPr lang="cs-CZ" alt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2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dravotnická tématika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32_TF02901024_TF02901024.potx" id="{56DD54DD-E176-4B82-94BB-A70CE79C8BEA}" vid="{B5BA3705-1935-4773-B3A7-39D482809949}"/>
    </a:ext>
  </a:extLst>
</a:theme>
</file>

<file path=ppt/theme/theme2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pro zdravotnické účely (širokoúhlý formát)</Template>
  <TotalTime>29</TotalTime>
  <Words>969</Words>
  <Application>Microsoft Office PowerPoint</Application>
  <PresentationFormat>Širokoúhlá obrazovka</PresentationFormat>
  <Paragraphs>161</Paragraphs>
  <Slides>31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Franklin Gothic Medium</vt:lpstr>
      <vt:lpstr>Times New Roman</vt:lpstr>
      <vt:lpstr>Zdravotnická tématika 16x9</vt:lpstr>
      <vt:lpstr>SLOŽENÍ TĚLA </vt:lpstr>
      <vt:lpstr>ANTROPOMETRIE</vt:lpstr>
      <vt:lpstr>Prezentace aplikace PowerPoint</vt:lpstr>
      <vt:lpstr>ZÁKLADNÍ PARAMETRY</vt:lpstr>
      <vt:lpstr>TĚLESNÁ VÝŠKA</vt:lpstr>
      <vt:lpstr>TĚLESNÁ VÝŠKA</vt:lpstr>
      <vt:lpstr>TĚLESNÁ VÁHA</vt:lpstr>
      <vt:lpstr>TĚLESNÁ VÁHA</vt:lpstr>
      <vt:lpstr>ŠÍŘKA</vt:lpstr>
      <vt:lpstr>ŠÍŘKA</vt:lpstr>
      <vt:lpstr>OBVOD</vt:lpstr>
      <vt:lpstr>OBVOD</vt:lpstr>
      <vt:lpstr>MĚŘENÍ KOŽNÍCH ŘAS (dle Pařízkové)</vt:lpstr>
      <vt:lpstr>Prezentace aplikace PowerPoint</vt:lpstr>
      <vt:lpstr>BIOELEKTRICKÁ IMPENDANCE</vt:lpstr>
      <vt:lpstr>BODY MASS INDEX</vt:lpstr>
      <vt:lpstr>Prezentace aplikace PowerPoint</vt:lpstr>
      <vt:lpstr>Prezentace aplikace PowerPoint</vt:lpstr>
      <vt:lpstr>RŮSTOVÉ GRAFY</vt:lpstr>
      <vt:lpstr>VELIKOST TĚLA A JEHO SLOŽENÍ</vt:lpstr>
      <vt:lpstr>STANOVENÍ HMOTNOSTI KOSTRY O - ossa</vt:lpstr>
      <vt:lpstr>Stanovení kůže a podkožního tukového vaziva D - derma</vt:lpstr>
      <vt:lpstr>STANOVENÍ HMOTNOSTI KOSTERNÍHO SVALSTVA M - musculi</vt:lpstr>
      <vt:lpstr>Prezentace aplikace PowerPoint</vt:lpstr>
      <vt:lpstr>Prezentace aplikace PowerPoint</vt:lpstr>
      <vt:lpstr>SOMATOTYP</vt:lpstr>
      <vt:lpstr>Prezentace aplikace PowerPoint</vt:lpstr>
      <vt:lpstr>Endomorfie</vt:lpstr>
      <vt:lpstr>Mezomorfie</vt:lpstr>
      <vt:lpstr>Ektomorfie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FYZIOLOGIE bp4013  prof. MUDr. Jindřich Vomela (garant + přednášející)</dc:title>
  <dc:creator>Katka Strasilova</dc:creator>
  <cp:lastModifiedBy>Vojtěch Grün</cp:lastModifiedBy>
  <cp:revision>10</cp:revision>
  <dcterms:created xsi:type="dcterms:W3CDTF">2021-09-11T16:40:19Z</dcterms:created>
  <dcterms:modified xsi:type="dcterms:W3CDTF">2023-12-01T07:21:13Z</dcterms:modified>
</cp:coreProperties>
</file>