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1928"/>
    <a:srgbClr val="0000DC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703301"/>
            <a:ext cx="11361600" cy="1368644"/>
          </a:xfrm>
        </p:spPr>
        <p:txBody>
          <a:bodyPr/>
          <a:lstStyle/>
          <a:p>
            <a:pPr algn="ctr">
              <a:lnSpc>
                <a:spcPts val="5200"/>
              </a:lnSpc>
            </a:pPr>
            <a:r>
              <a:rPr lang="cs-CZ" dirty="0"/>
              <a:t>Alternativní a inovativní </a:t>
            </a:r>
            <a:br>
              <a:rPr lang="cs-CZ" dirty="0"/>
            </a:br>
            <a:r>
              <a:rPr lang="cs-CZ" dirty="0"/>
              <a:t>didaktické metody a formy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35148BD-286E-4307-99E8-9D72911BFF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72B8128-8612-4727-9105-FAC11329B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Projektová výuka – průběh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9D600BA-6A79-4D70-8031-B2DE741D7F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91175"/>
            <a:ext cx="10753200" cy="4340825"/>
          </a:xfrm>
        </p:spPr>
        <p:txBody>
          <a:bodyPr/>
          <a:lstStyle/>
          <a:p>
            <a:pPr marL="514350" indent="-514350">
              <a:lnSpc>
                <a:spcPct val="100000"/>
              </a:lnSpc>
              <a:spcBef>
                <a:spcPts val="1200"/>
              </a:spcBef>
              <a:buSzTx/>
              <a:buFont typeface="+mj-lt"/>
              <a:buAutoNum type="arabicPeriod"/>
              <a:defRPr/>
            </a:pPr>
            <a:r>
              <a:rPr lang="cs-CZ" altLang="cs-CZ" sz="3200" b="1" dirty="0"/>
              <a:t>konkrétní a praktická </a:t>
            </a:r>
            <a:r>
              <a:rPr lang="cs-CZ" altLang="cs-CZ" sz="3200" b="1" dirty="0">
                <a:solidFill>
                  <a:srgbClr val="F01928"/>
                </a:solidFill>
              </a:rPr>
              <a:t>činnost</a:t>
            </a:r>
            <a:r>
              <a:rPr lang="cs-CZ" altLang="cs-CZ" sz="3200" b="1" dirty="0"/>
              <a:t> </a:t>
            </a:r>
            <a:br>
              <a:rPr lang="cs-CZ" altLang="cs-CZ" sz="3200" b="1" dirty="0"/>
            </a:br>
            <a:r>
              <a:rPr lang="cs-CZ" altLang="cs-CZ" sz="3200" dirty="0"/>
              <a:t>(v dílně, v laboratoři, na zahradě, v kuchyni, …)</a:t>
            </a:r>
          </a:p>
          <a:p>
            <a:pPr marL="514350" indent="-514350">
              <a:lnSpc>
                <a:spcPct val="100000"/>
              </a:lnSpc>
              <a:spcBef>
                <a:spcPts val="1200"/>
              </a:spcBef>
              <a:buSzTx/>
              <a:buFont typeface="+mj-lt"/>
              <a:buAutoNum type="arabicPeriod"/>
              <a:defRPr/>
            </a:pPr>
            <a:r>
              <a:rPr lang="cs-CZ" altLang="cs-CZ" sz="3200" dirty="0"/>
              <a:t>při činnosti </a:t>
            </a:r>
            <a:r>
              <a:rPr lang="cs-CZ" altLang="cs-CZ" sz="3200" b="1" dirty="0"/>
              <a:t>narážení na </a:t>
            </a:r>
            <a:r>
              <a:rPr lang="cs-CZ" altLang="cs-CZ" sz="3200" b="1" dirty="0">
                <a:solidFill>
                  <a:srgbClr val="F01928"/>
                </a:solidFill>
              </a:rPr>
              <a:t>problémy</a:t>
            </a:r>
            <a:r>
              <a:rPr lang="cs-CZ" altLang="cs-CZ" sz="3200" b="1" dirty="0"/>
              <a:t> </a:t>
            </a:r>
            <a:r>
              <a:rPr lang="cs-CZ" altLang="cs-CZ" sz="3200" b="1" dirty="0">
                <a:cs typeface="Times New Roman" panose="02020603050405020304" pitchFamily="18" charset="0"/>
              </a:rPr>
              <a:t>→ </a:t>
            </a:r>
            <a:br>
              <a:rPr lang="cs-CZ" altLang="cs-CZ" sz="3200" b="1" dirty="0">
                <a:cs typeface="Times New Roman" panose="02020603050405020304" pitchFamily="18" charset="0"/>
              </a:rPr>
            </a:br>
            <a:r>
              <a:rPr lang="cs-CZ" altLang="cs-CZ" sz="3200" dirty="0">
                <a:cs typeface="Times New Roman" panose="02020603050405020304" pitchFamily="18" charset="0"/>
              </a:rPr>
              <a:t>pro jejich </a:t>
            </a:r>
            <a:r>
              <a:rPr lang="cs-CZ" altLang="cs-CZ" sz="3200" dirty="0"/>
              <a:t>překonání se musí získat informace = vědění =</a:t>
            </a:r>
            <a:br>
              <a:rPr lang="cs-CZ" altLang="cs-CZ" sz="3200" dirty="0"/>
            </a:br>
            <a:r>
              <a:rPr lang="cs-CZ" altLang="cs-CZ" sz="3200" b="1" dirty="0">
                <a:solidFill>
                  <a:srgbClr val="F01928"/>
                </a:solidFill>
              </a:rPr>
              <a:t>teorie</a:t>
            </a:r>
            <a:r>
              <a:rPr lang="cs-CZ" altLang="cs-CZ" sz="3200" dirty="0"/>
              <a:t> (v knihovně, v muzeu, …) </a:t>
            </a:r>
          </a:p>
          <a:p>
            <a:pPr marL="514350" indent="-514350">
              <a:lnSpc>
                <a:spcPct val="100000"/>
              </a:lnSpc>
              <a:spcBef>
                <a:spcPts val="1200"/>
              </a:spcBef>
              <a:buSzTx/>
              <a:buFont typeface="+mj-lt"/>
              <a:buAutoNum type="arabicPeriod"/>
              <a:defRPr/>
            </a:pPr>
            <a:r>
              <a:rPr lang="cs-CZ" altLang="cs-CZ" sz="3200" b="1" dirty="0">
                <a:solidFill>
                  <a:srgbClr val="F01928"/>
                </a:solidFill>
              </a:rPr>
              <a:t>dokončení</a:t>
            </a:r>
            <a:r>
              <a:rPr lang="cs-CZ" altLang="cs-CZ" sz="3200" b="1" dirty="0"/>
              <a:t> praktické činnosti </a:t>
            </a:r>
            <a:br>
              <a:rPr lang="cs-CZ" altLang="cs-CZ" sz="3200" b="1" dirty="0"/>
            </a:br>
            <a:r>
              <a:rPr lang="cs-CZ" altLang="cs-CZ" sz="3200" dirty="0"/>
              <a:t>na základě </a:t>
            </a:r>
            <a:r>
              <a:rPr lang="cs-CZ" altLang="cs-CZ" sz="3200" b="1" dirty="0"/>
              <a:t>teoretického poučení </a:t>
            </a:r>
            <a:br>
              <a:rPr lang="cs-CZ" altLang="cs-CZ" sz="3200" b="1" dirty="0"/>
            </a:br>
            <a:r>
              <a:rPr lang="cs-CZ" altLang="cs-CZ" sz="3200" dirty="0"/>
              <a:t>(= nový vztah praxe </a:t>
            </a:r>
            <a:r>
              <a:rPr lang="cs-CZ" altLang="cs-CZ" sz="3200" dirty="0">
                <a:cs typeface="Times New Roman" panose="02020603050405020304" pitchFamily="18" charset="0"/>
              </a:rPr>
              <a:t>→ teorie</a:t>
            </a:r>
            <a:r>
              <a:rPr lang="cs-CZ" altLang="cs-CZ" sz="3200" dirty="0"/>
              <a:t> </a:t>
            </a:r>
            <a:r>
              <a:rPr lang="cs-CZ" altLang="cs-CZ" sz="3200" dirty="0">
                <a:cs typeface="Times New Roman" panose="02020603050405020304" pitchFamily="18" charset="0"/>
              </a:rPr>
              <a:t>→ praxe</a:t>
            </a:r>
            <a:r>
              <a:rPr lang="cs-CZ" altLang="cs-CZ" sz="3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7060678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4284D58-DAEF-4388-88D1-247C812ED9D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81835B8-8A97-49CA-BECD-09F3178A8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74424"/>
            <a:ext cx="10753200" cy="451576"/>
          </a:xfrm>
        </p:spPr>
        <p:txBody>
          <a:bodyPr/>
          <a:lstStyle/>
          <a:p>
            <a:r>
              <a:rPr lang="cs-CZ" altLang="cs-CZ" dirty="0"/>
              <a:t>Projektová výuka – průběh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00C10B2-3AD3-4DD2-80AF-0298A8351B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252025"/>
            <a:ext cx="10933200" cy="4975975"/>
          </a:xfrm>
        </p:spPr>
        <p:txBody>
          <a:bodyPr/>
          <a:lstStyle/>
          <a:p>
            <a:pPr marL="533400" indent="-533400">
              <a:lnSpc>
                <a:spcPct val="100000"/>
              </a:lnSpc>
              <a:spcBef>
                <a:spcPts val="600"/>
              </a:spcBef>
              <a:buSzTx/>
              <a:buFont typeface="Wingdings" panose="05000000000000000000" pitchFamily="2" charset="2"/>
              <a:buAutoNum type="arabicPeriod"/>
              <a:defRPr/>
            </a:pPr>
            <a:r>
              <a:rPr lang="cs-CZ" altLang="cs-CZ" sz="3200" dirty="0"/>
              <a:t>volba situace = </a:t>
            </a:r>
            <a:r>
              <a:rPr lang="cs-CZ" altLang="cs-CZ" sz="3200" b="1" dirty="0">
                <a:solidFill>
                  <a:srgbClr val="F01928"/>
                </a:solidFill>
              </a:rPr>
              <a:t>skutečný</a:t>
            </a:r>
            <a:r>
              <a:rPr lang="cs-CZ" altLang="cs-CZ" sz="3200" b="1" dirty="0"/>
              <a:t> </a:t>
            </a:r>
            <a:r>
              <a:rPr lang="cs-CZ" altLang="cs-CZ" sz="3200" b="1" dirty="0">
                <a:solidFill>
                  <a:srgbClr val="F01928"/>
                </a:solidFill>
              </a:rPr>
              <a:t>problém</a:t>
            </a:r>
            <a:r>
              <a:rPr lang="cs-CZ" altLang="cs-CZ" sz="3200" b="1" dirty="0"/>
              <a:t> </a:t>
            </a:r>
          </a:p>
          <a:p>
            <a:pPr marL="533400" indent="-533400">
              <a:lnSpc>
                <a:spcPct val="100000"/>
              </a:lnSpc>
              <a:spcBef>
                <a:spcPts val="600"/>
              </a:spcBef>
              <a:buSzTx/>
              <a:buFont typeface="Wingdings" panose="05000000000000000000" pitchFamily="2" charset="2"/>
              <a:buAutoNum type="arabicPeriod"/>
              <a:defRPr/>
            </a:pPr>
            <a:r>
              <a:rPr lang="cs-CZ" altLang="cs-CZ" sz="3200" dirty="0"/>
              <a:t>diskuse → </a:t>
            </a:r>
            <a:r>
              <a:rPr lang="cs-CZ" altLang="cs-CZ" sz="3200" b="1" dirty="0"/>
              <a:t>plán </a:t>
            </a:r>
            <a:r>
              <a:rPr lang="cs-CZ" altLang="cs-CZ" sz="3200" b="1" dirty="0">
                <a:solidFill>
                  <a:srgbClr val="F01928"/>
                </a:solidFill>
              </a:rPr>
              <a:t>řešení</a:t>
            </a:r>
            <a:r>
              <a:rPr lang="cs-CZ" altLang="cs-CZ" sz="3200" b="1" dirty="0"/>
              <a:t> </a:t>
            </a:r>
            <a:r>
              <a:rPr lang="cs-CZ" altLang="cs-CZ" sz="3200" dirty="0"/>
              <a:t>zvoleného problému = </a:t>
            </a:r>
            <a:br>
              <a:rPr lang="cs-CZ" altLang="cs-CZ" sz="3200" dirty="0"/>
            </a:br>
            <a:r>
              <a:rPr lang="cs-CZ" altLang="cs-CZ" sz="3200" dirty="0"/>
              <a:t>formulace otázek, stanovení formy výsledku </a:t>
            </a:r>
            <a:br>
              <a:rPr lang="cs-CZ" altLang="cs-CZ" sz="3200" dirty="0"/>
            </a:br>
            <a:r>
              <a:rPr lang="cs-CZ" altLang="cs-CZ" sz="3200" dirty="0"/>
              <a:t>(sdělení, dokumentace, model, zpráva, …) </a:t>
            </a:r>
            <a:endParaRPr lang="cs-CZ" altLang="cs-CZ" sz="3200" b="1" dirty="0"/>
          </a:p>
          <a:p>
            <a:pPr marL="533400" indent="-533400">
              <a:lnSpc>
                <a:spcPct val="100000"/>
              </a:lnSpc>
              <a:spcBef>
                <a:spcPts val="600"/>
              </a:spcBef>
              <a:buSzTx/>
              <a:buFont typeface="Wingdings" panose="05000000000000000000" pitchFamily="2" charset="2"/>
              <a:buAutoNum type="arabicPeriod"/>
              <a:defRPr/>
            </a:pPr>
            <a:r>
              <a:rPr lang="cs-CZ" altLang="cs-CZ" sz="3200" b="1" dirty="0">
                <a:solidFill>
                  <a:srgbClr val="F01928"/>
                </a:solidFill>
              </a:rPr>
              <a:t>činnosti</a:t>
            </a:r>
            <a:r>
              <a:rPr lang="cs-CZ" altLang="cs-CZ" sz="3200" dirty="0"/>
              <a:t>, související s řešením problému: </a:t>
            </a:r>
            <a:br>
              <a:rPr lang="cs-CZ" altLang="cs-CZ" sz="3200" dirty="0"/>
            </a:br>
            <a:r>
              <a:rPr lang="cs-CZ" altLang="cs-CZ" sz="3200" dirty="0"/>
              <a:t>- rozdělení rolí</a:t>
            </a:r>
            <a:br>
              <a:rPr lang="cs-CZ" altLang="cs-CZ" sz="3200" dirty="0"/>
            </a:br>
            <a:r>
              <a:rPr lang="cs-CZ" altLang="cs-CZ" sz="3200" dirty="0"/>
              <a:t>- práce s informacemi</a:t>
            </a:r>
            <a:br>
              <a:rPr lang="cs-CZ" altLang="cs-CZ" sz="3200" dirty="0"/>
            </a:br>
            <a:r>
              <a:rPr lang="cs-CZ" altLang="cs-CZ" sz="3200" dirty="0"/>
              <a:t>- …</a:t>
            </a:r>
            <a:endParaRPr lang="cs-CZ" altLang="cs-CZ" sz="3200" b="1" dirty="0"/>
          </a:p>
          <a:p>
            <a:pPr marL="533400" indent="-533400">
              <a:lnSpc>
                <a:spcPct val="100000"/>
              </a:lnSpc>
              <a:spcBef>
                <a:spcPts val="600"/>
              </a:spcBef>
              <a:buSzTx/>
              <a:buFont typeface="Wingdings" panose="05000000000000000000" pitchFamily="2" charset="2"/>
              <a:buAutoNum type="arabicPeriod"/>
              <a:defRPr/>
            </a:pPr>
            <a:r>
              <a:rPr lang="cs-CZ" altLang="cs-CZ" sz="3200" dirty="0"/>
              <a:t>závěr projektu = zhodnocení a </a:t>
            </a:r>
            <a:r>
              <a:rPr lang="cs-CZ" altLang="cs-CZ" sz="3200" b="1" dirty="0">
                <a:solidFill>
                  <a:srgbClr val="F01928"/>
                </a:solidFill>
              </a:rPr>
              <a:t>zveřejnění</a:t>
            </a:r>
            <a:r>
              <a:rPr lang="cs-CZ" altLang="cs-CZ" sz="3200" b="1" dirty="0"/>
              <a:t> výsledků</a:t>
            </a:r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24597105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39841D9-FC99-40CB-91FA-B837D5DF5C9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44340DD-9996-4D44-959B-C21D22E076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Projektová výuka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D8210E1-6435-4AE7-9F03-95B289D525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92701"/>
            <a:ext cx="11472000" cy="4600135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3200" b="1" dirty="0">
                <a:solidFill>
                  <a:srgbClr val="F01928"/>
                </a:solidFill>
              </a:rPr>
              <a:t>Výhody:</a:t>
            </a:r>
          </a:p>
          <a:p>
            <a:pPr>
              <a:lnSpc>
                <a:spcPct val="100000"/>
              </a:lnSpc>
            </a:pPr>
            <a:r>
              <a:rPr lang="cs-CZ" sz="3200" b="1" dirty="0"/>
              <a:t>rozvoj zájmů </a:t>
            </a:r>
            <a:r>
              <a:rPr lang="cs-CZ" sz="3200" dirty="0"/>
              <a:t>← aktuální problém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podpora </a:t>
            </a:r>
            <a:r>
              <a:rPr lang="cs-CZ" sz="3200" b="1" dirty="0"/>
              <a:t>kooperace </a:t>
            </a:r>
            <a:r>
              <a:rPr lang="cs-CZ" sz="3200" dirty="0"/>
              <a:t>učících se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jasné </a:t>
            </a:r>
            <a:r>
              <a:rPr lang="cs-CZ" sz="3200" b="1" dirty="0"/>
              <a:t>propojení teorie s praxí 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ne učení pro učení X </a:t>
            </a:r>
            <a:r>
              <a:rPr lang="cs-CZ" sz="3200" b="1" dirty="0">
                <a:solidFill>
                  <a:srgbClr val="F01928"/>
                </a:solidFill>
              </a:rPr>
              <a:t>učení konáním </a:t>
            </a:r>
            <a:r>
              <a:rPr lang="cs-CZ" sz="3200" dirty="0"/>
              <a:t>= řeším reálný problém</a:t>
            </a:r>
          </a:p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Omezení: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vysoká </a:t>
            </a:r>
            <a:r>
              <a:rPr lang="cs-CZ" sz="3200" b="1" dirty="0">
                <a:solidFill>
                  <a:srgbClr val="F01928"/>
                </a:solidFill>
              </a:rPr>
              <a:t>časová</a:t>
            </a:r>
            <a:r>
              <a:rPr lang="cs-CZ" sz="3200" dirty="0"/>
              <a:t> náročnost</a:t>
            </a:r>
          </a:p>
          <a:p>
            <a:pPr>
              <a:lnSpc>
                <a:spcPct val="100000"/>
              </a:lnSpc>
            </a:pPr>
            <a:r>
              <a:rPr lang="cs-CZ" sz="3200" b="1" dirty="0">
                <a:solidFill>
                  <a:srgbClr val="F01928"/>
                </a:solidFill>
              </a:rPr>
              <a:t>materiální</a:t>
            </a:r>
            <a:r>
              <a:rPr lang="cs-CZ" sz="3200" dirty="0"/>
              <a:t>, </a:t>
            </a:r>
            <a:r>
              <a:rPr lang="cs-CZ" sz="3200" b="1" dirty="0">
                <a:solidFill>
                  <a:srgbClr val="F01928"/>
                </a:solidFill>
              </a:rPr>
              <a:t>organizační</a:t>
            </a:r>
            <a:r>
              <a:rPr lang="cs-CZ" sz="3200" dirty="0"/>
              <a:t>, místní … </a:t>
            </a:r>
            <a:r>
              <a:rPr lang="cs-CZ" sz="3200" b="1" dirty="0">
                <a:solidFill>
                  <a:srgbClr val="F01928"/>
                </a:solidFill>
              </a:rPr>
              <a:t>požadavky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obtížnější hodnocení</a:t>
            </a:r>
          </a:p>
        </p:txBody>
      </p:sp>
    </p:spTree>
    <p:extLst>
      <p:ext uri="{BB962C8B-B14F-4D97-AF65-F5344CB8AC3E}">
        <p14:creationId xmlns:p14="http://schemas.microsoft.com/office/powerpoint/2010/main" val="41982576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D6AD2D6-B479-4C02-B943-3765E54637B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82C92BA-A351-4F35-9297-6007DF48C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Inovativní pojetí vzdělávání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587B21F-0BB8-41E8-A097-E1F2ACE9ED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434905"/>
            <a:ext cx="11209403" cy="4703095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/>
              <a:t>Impulzy pro inovativní pojetí vzdělávání: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viz kritika = stálá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dynamický </a:t>
            </a:r>
            <a:r>
              <a:rPr lang="cs-CZ" sz="3200" b="1" dirty="0">
                <a:solidFill>
                  <a:srgbClr val="F01928"/>
                </a:solidFill>
              </a:rPr>
              <a:t>rozvoj vědy </a:t>
            </a:r>
            <a:r>
              <a:rPr lang="cs-CZ" sz="3200" dirty="0"/>
              <a:t>= otevřené, </a:t>
            </a:r>
            <a:r>
              <a:rPr lang="cs-CZ" sz="3200" b="1" dirty="0">
                <a:solidFill>
                  <a:srgbClr val="F01928"/>
                </a:solidFill>
              </a:rPr>
              <a:t>měnící se vědění </a:t>
            </a:r>
            <a:r>
              <a:rPr lang="cs-CZ" sz="3200" dirty="0"/>
              <a:t>→ </a:t>
            </a:r>
            <a:br>
              <a:rPr lang="cs-CZ" sz="3200" dirty="0"/>
            </a:br>
            <a:r>
              <a:rPr lang="cs-CZ" sz="3200" dirty="0"/>
              <a:t>odraz ve vzdělávání </a:t>
            </a:r>
            <a:r>
              <a:rPr lang="cs-CZ" sz="3200" i="1" dirty="0"/>
              <a:t>(„konec velkých vyprávění“)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psychologické podněty </a:t>
            </a:r>
            <a:r>
              <a:rPr lang="cs-CZ" sz="3200" dirty="0"/>
              <a:t>– </a:t>
            </a:r>
            <a:r>
              <a:rPr lang="cs-CZ" sz="3200" b="1" dirty="0">
                <a:solidFill>
                  <a:srgbClr val="F01928"/>
                </a:solidFill>
              </a:rPr>
              <a:t>jedinečné styly učení</a:t>
            </a:r>
            <a:r>
              <a:rPr lang="cs-CZ" sz="3200" dirty="0"/>
              <a:t>, </a:t>
            </a:r>
            <a:br>
              <a:rPr lang="cs-CZ" sz="3200" dirty="0"/>
            </a:br>
            <a:r>
              <a:rPr lang="cs-CZ" sz="3200" dirty="0"/>
              <a:t>potřeba konstruovat vzdělání, vlastní tempo, …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ideové, politické, … požadavky – vzdělávání = </a:t>
            </a:r>
            <a:br>
              <a:rPr lang="cs-CZ" sz="3200" dirty="0"/>
            </a:br>
            <a:r>
              <a:rPr lang="cs-CZ" sz="3200" dirty="0"/>
              <a:t>respektování individuality </a:t>
            </a:r>
            <a:r>
              <a:rPr lang="cs-CZ" sz="3200" dirty="0" err="1"/>
              <a:t>edukantů</a:t>
            </a:r>
            <a:r>
              <a:rPr lang="cs-CZ" sz="3200" dirty="0"/>
              <a:t>, vyrovnávání úrovně,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69640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3136BF7-0CBC-4522-977B-99F0FBDF454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9335334-F05B-4DE2-9CBB-6BFFCF774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0753200" cy="451576"/>
          </a:xfrm>
        </p:spPr>
        <p:txBody>
          <a:bodyPr/>
          <a:lstStyle/>
          <a:p>
            <a:r>
              <a:rPr lang="cs-CZ" dirty="0"/>
              <a:t>Brainstorming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F04B487-025E-4791-B448-F405E6FBCD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998806"/>
            <a:ext cx="11642012" cy="5229194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3200" b="1" dirty="0">
                <a:solidFill>
                  <a:srgbClr val="0000DC"/>
                </a:solidFill>
              </a:rPr>
              <a:t>Brainstorming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= „burza nápadů“, „bouře mozků“ 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vznik 1939 – </a:t>
            </a:r>
            <a:r>
              <a:rPr lang="cs-CZ" sz="3200" b="1" dirty="0"/>
              <a:t>Alex </a:t>
            </a:r>
            <a:r>
              <a:rPr lang="cs-CZ" sz="3200" b="1" dirty="0" err="1"/>
              <a:t>Faickney</a:t>
            </a:r>
            <a:r>
              <a:rPr lang="cs-CZ" sz="3200" b="1" dirty="0"/>
              <a:t> </a:t>
            </a:r>
            <a:r>
              <a:rPr lang="cs-CZ" sz="3200" b="1" dirty="0" err="1"/>
              <a:t>Osborn</a:t>
            </a:r>
            <a:r>
              <a:rPr lang="cs-CZ" sz="3200" dirty="0"/>
              <a:t>, USA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= </a:t>
            </a:r>
            <a:r>
              <a:rPr lang="cs-CZ" sz="3200" b="1" dirty="0"/>
              <a:t>řešení </a:t>
            </a:r>
            <a:r>
              <a:rPr lang="cs-CZ" sz="3200" dirty="0"/>
              <a:t>nastoleného </a:t>
            </a:r>
            <a:r>
              <a:rPr lang="cs-CZ" sz="3200" b="1" dirty="0">
                <a:solidFill>
                  <a:srgbClr val="FF0000"/>
                </a:solidFill>
              </a:rPr>
              <a:t>problému formou diskuse </a:t>
            </a:r>
          </a:p>
          <a:p>
            <a:pPr>
              <a:lnSpc>
                <a:spcPct val="100000"/>
              </a:lnSpc>
            </a:pPr>
            <a:r>
              <a:rPr lang="cs-CZ" sz="3200" b="1" dirty="0">
                <a:solidFill>
                  <a:srgbClr val="0000DC"/>
                </a:solidFill>
              </a:rPr>
              <a:t>východisko</a:t>
            </a:r>
            <a:r>
              <a:rPr lang="cs-CZ" sz="3200" dirty="0"/>
              <a:t> = lidé se bojí vyslovit myšlenky ← obava z kritiky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→ metoda </a:t>
            </a:r>
            <a:r>
              <a:rPr lang="cs-CZ" sz="3200" b="1" dirty="0"/>
              <a:t>odbourávající obavy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primární využití = reklama a obchod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úspěšná </a:t>
            </a:r>
            <a:r>
              <a:rPr lang="cs-CZ" sz="3200" b="1" dirty="0">
                <a:solidFill>
                  <a:srgbClr val="0000DC"/>
                </a:solidFill>
              </a:rPr>
              <a:t>aplikace ve vzdělávání </a:t>
            </a:r>
            <a:r>
              <a:rPr lang="cs-CZ" sz="3200" dirty="0"/>
              <a:t>– </a:t>
            </a:r>
            <a:r>
              <a:rPr lang="cs-CZ" sz="3200" b="1" dirty="0"/>
              <a:t>průběh</a:t>
            </a:r>
            <a:r>
              <a:rPr lang="cs-CZ" sz="3200" dirty="0"/>
              <a:t>: </a:t>
            </a:r>
            <a:br>
              <a:rPr lang="cs-CZ" sz="3200" dirty="0"/>
            </a:br>
            <a:r>
              <a:rPr lang="cs-CZ" sz="3200" dirty="0"/>
              <a:t>- </a:t>
            </a:r>
            <a:r>
              <a:rPr lang="cs-CZ" sz="3200" b="1" dirty="0"/>
              <a:t>nastolení problému </a:t>
            </a:r>
            <a:r>
              <a:rPr lang="cs-CZ" sz="3200" dirty="0"/>
              <a:t>– generování </a:t>
            </a:r>
            <a:r>
              <a:rPr lang="cs-CZ" sz="3200" b="1" dirty="0">
                <a:solidFill>
                  <a:srgbClr val="F01928"/>
                </a:solidFill>
              </a:rPr>
              <a:t>co nejvíce návrhů řešení</a:t>
            </a:r>
            <a:br>
              <a:rPr lang="cs-CZ" sz="3200" b="1" dirty="0">
                <a:solidFill>
                  <a:srgbClr val="F01928"/>
                </a:solidFill>
              </a:rPr>
            </a:br>
            <a:r>
              <a:rPr lang="cs-CZ" sz="3200" dirty="0"/>
              <a:t>- zapisování </a:t>
            </a:r>
            <a:r>
              <a:rPr lang="cs-CZ" sz="3200" b="1" dirty="0">
                <a:solidFill>
                  <a:srgbClr val="F01928"/>
                </a:solidFill>
              </a:rPr>
              <a:t>všech </a:t>
            </a:r>
            <a:r>
              <a:rPr lang="cs-CZ" sz="3200" dirty="0"/>
              <a:t>návrhů (= kvantita) </a:t>
            </a:r>
            <a:br>
              <a:rPr lang="cs-CZ" sz="3200" dirty="0"/>
            </a:br>
            <a:r>
              <a:rPr lang="cs-CZ" sz="3200" dirty="0"/>
              <a:t>- diskuse k návrhům – hledání nejlepších – cca 10 % (kvalita)</a:t>
            </a:r>
            <a:br>
              <a:rPr lang="cs-CZ" sz="3200" dirty="0"/>
            </a:br>
            <a:r>
              <a:rPr lang="cs-CZ" sz="3200" dirty="0"/>
              <a:t>- skupina nachází </a:t>
            </a:r>
            <a:r>
              <a:rPr lang="cs-CZ" sz="3200" b="1" dirty="0">
                <a:solidFill>
                  <a:srgbClr val="FF0000"/>
                </a:solidFill>
              </a:rPr>
              <a:t>společné řešení</a:t>
            </a:r>
          </a:p>
        </p:txBody>
      </p:sp>
    </p:spTree>
    <p:extLst>
      <p:ext uri="{BB962C8B-B14F-4D97-AF65-F5344CB8AC3E}">
        <p14:creationId xmlns:p14="http://schemas.microsoft.com/office/powerpoint/2010/main" val="39785303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A16387F-5635-4D41-9A54-6504AB9E92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B313D95-F41E-413F-81CB-EAD0741A16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0753200" cy="451576"/>
          </a:xfrm>
        </p:spPr>
        <p:txBody>
          <a:bodyPr/>
          <a:lstStyle/>
          <a:p>
            <a:r>
              <a:rPr lang="cs-CZ" dirty="0"/>
              <a:t>Brainstorming – modifikace: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78E8143-F886-4E9C-BA86-EC14945825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055078"/>
            <a:ext cx="11543538" cy="517292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 err="1">
                <a:solidFill>
                  <a:srgbClr val="0000DC"/>
                </a:solidFill>
              </a:rPr>
              <a:t>brainwriting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– stejný princip – </a:t>
            </a:r>
            <a:r>
              <a:rPr lang="cs-CZ" sz="3200" b="1" dirty="0"/>
              <a:t>psaná</a:t>
            </a:r>
            <a:r>
              <a:rPr lang="cs-CZ" sz="3200" dirty="0"/>
              <a:t> forma: </a:t>
            </a:r>
            <a:br>
              <a:rPr lang="cs-CZ" sz="3200" dirty="0"/>
            </a:br>
            <a:r>
              <a:rPr lang="cs-CZ" sz="3200" dirty="0"/>
              <a:t>- napsaný námět – poslán dál – doplnění – diskuse </a:t>
            </a:r>
            <a:br>
              <a:rPr lang="cs-CZ" sz="3200" dirty="0"/>
            </a:br>
            <a:r>
              <a:rPr lang="cs-CZ" sz="3200" dirty="0"/>
              <a:t>- společné hledání nejlepšího řešení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0000DC"/>
                </a:solidFill>
              </a:rPr>
              <a:t>pingpongový brainstorming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– práce s nápady ve </a:t>
            </a:r>
            <a:r>
              <a:rPr lang="cs-CZ" sz="3200" b="1" dirty="0"/>
              <a:t>dvojicích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0000DC"/>
                </a:solidFill>
              </a:rPr>
              <a:t>metoda 635 </a:t>
            </a:r>
            <a:r>
              <a:rPr lang="cs-CZ" sz="3200" dirty="0"/>
              <a:t>– </a:t>
            </a:r>
            <a:r>
              <a:rPr lang="cs-CZ" sz="3200" dirty="0" err="1"/>
              <a:t>6členné</a:t>
            </a:r>
            <a:r>
              <a:rPr lang="cs-CZ" sz="3200" dirty="0"/>
              <a:t> skupiny – každý 3 písemné návrhy – </a:t>
            </a:r>
            <a:br>
              <a:rPr lang="cs-CZ" sz="3200" dirty="0"/>
            </a:br>
            <a:r>
              <a:rPr lang="cs-CZ" sz="3200" dirty="0"/>
              <a:t>předává je </a:t>
            </a:r>
            <a:r>
              <a:rPr lang="cs-CZ" sz="3200" dirty="0" err="1"/>
              <a:t>5krát</a:t>
            </a:r>
            <a:r>
              <a:rPr lang="cs-CZ" sz="3200" dirty="0"/>
              <a:t> dalšímu členu skupiny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 err="1">
                <a:solidFill>
                  <a:srgbClr val="0000DC"/>
                </a:solidFill>
              </a:rPr>
              <a:t>snowballing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(metoda sněhové koule) – jedinec zapíše návrh řešení problému – utvoří dvojici – společná diskuse návrhů – dvojice vytvoří čtveřice – společná diskuse návrhů – …</a:t>
            </a:r>
          </a:p>
        </p:txBody>
      </p:sp>
    </p:spTree>
    <p:extLst>
      <p:ext uri="{BB962C8B-B14F-4D97-AF65-F5344CB8AC3E}">
        <p14:creationId xmlns:p14="http://schemas.microsoft.com/office/powerpoint/2010/main" val="32638637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663C786-1D81-41A2-8642-02275060B2C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8766508-68AE-45C1-AF56-DAD7A8809B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0753200" cy="451576"/>
          </a:xfrm>
        </p:spPr>
        <p:txBody>
          <a:bodyPr/>
          <a:lstStyle/>
          <a:p>
            <a:r>
              <a:rPr lang="cs-CZ" dirty="0"/>
              <a:t>Výuka (vzdělávání) dramatem 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1790021-5A92-402B-BB23-1AB3400C00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012873"/>
            <a:ext cx="11571674" cy="5078437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/>
              <a:t>Dlouhá </a:t>
            </a:r>
            <a:r>
              <a:rPr lang="cs-CZ" sz="3200" b="1" dirty="0">
                <a:solidFill>
                  <a:srgbClr val="0000DC"/>
                </a:solidFill>
              </a:rPr>
              <a:t>tradice</a:t>
            </a:r>
            <a:r>
              <a:rPr lang="cs-CZ" sz="3200" dirty="0"/>
              <a:t>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antický Řím – vzdělávání řečníků, právníků, …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Jan Amos Komenský – školní divadelní hry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jezuité – školní divadlo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navazuje na inscenační metody = jen divadelní prvky 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Výuka dramatem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– různé koncepty, ale </a:t>
            </a:r>
            <a:r>
              <a:rPr lang="cs-CZ" sz="3200" b="1" dirty="0"/>
              <a:t>typické rysy</a:t>
            </a:r>
            <a:r>
              <a:rPr lang="cs-CZ" sz="3200" dirty="0"/>
              <a:t> =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01928"/>
                </a:solidFill>
              </a:rPr>
              <a:t>drama</a:t>
            </a:r>
            <a:r>
              <a:rPr lang="cs-CZ" sz="3200" dirty="0">
                <a:solidFill>
                  <a:srgbClr val="F01928"/>
                </a:solidFill>
              </a:rPr>
              <a:t> </a:t>
            </a:r>
            <a:r>
              <a:rPr lang="cs-CZ" sz="3200" dirty="0"/>
              <a:t>= problém, konflikt = impulz pro aktivní jednání postav → snaha vyřešit situaci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01928"/>
                </a:solidFill>
              </a:rPr>
              <a:t>divadelnost</a:t>
            </a:r>
            <a:r>
              <a:rPr lang="cs-CZ" sz="3200" dirty="0">
                <a:solidFill>
                  <a:srgbClr val="F01928"/>
                </a:solidFill>
              </a:rPr>
              <a:t> </a:t>
            </a:r>
            <a:r>
              <a:rPr lang="cs-CZ" sz="3200" dirty="0"/>
              <a:t>= hra fiktivních rolí divákům (sobě, …)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90253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E760D68-CE51-4A40-84E0-0A14150C272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677C01B-03F2-4835-814E-3FAA3D61B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Výuka (vzdělávání) dramatem – průběh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4321DE9-1E4B-45C7-BD08-26BB0CC59E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indent="-514350">
              <a:lnSpc>
                <a:spcPct val="100000"/>
              </a:lnSpc>
              <a:spcBef>
                <a:spcPts val="18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F01928"/>
                </a:solidFill>
              </a:rPr>
              <a:t>příprava</a:t>
            </a:r>
            <a:r>
              <a:rPr lang="cs-CZ" sz="3200" dirty="0">
                <a:solidFill>
                  <a:srgbClr val="F01928"/>
                </a:solidFill>
              </a:rPr>
              <a:t> </a:t>
            </a:r>
            <a:r>
              <a:rPr lang="cs-CZ" sz="3200" dirty="0"/>
              <a:t>– výběr tématu = dramatické východisko, napětí, kontrast = vytvoření fiktivní situace, rozdělení rolí, tvorba časového plánu, … </a:t>
            </a:r>
          </a:p>
          <a:p>
            <a:pPr marL="586350" indent="-514350">
              <a:lnSpc>
                <a:spcPct val="100000"/>
              </a:lnSpc>
              <a:spcBef>
                <a:spcPts val="1800"/>
              </a:spcBef>
              <a:buFont typeface="+mj-lt"/>
              <a:buAutoNum type="arabicPeriod"/>
            </a:pPr>
            <a:r>
              <a:rPr lang="cs-CZ" sz="3200" dirty="0"/>
              <a:t>tvořivá hra jednotlivých rolí = </a:t>
            </a:r>
            <a:r>
              <a:rPr lang="cs-CZ" sz="3200" b="1" dirty="0">
                <a:solidFill>
                  <a:srgbClr val="0000DC"/>
                </a:solidFill>
              </a:rPr>
              <a:t>realizace dramatu</a:t>
            </a:r>
            <a:r>
              <a:rPr lang="cs-CZ" sz="3200" dirty="0"/>
              <a:t> </a:t>
            </a:r>
            <a:br>
              <a:rPr lang="cs-CZ" sz="3200" dirty="0"/>
            </a:br>
            <a:r>
              <a:rPr lang="cs-CZ" sz="3200" dirty="0"/>
              <a:t>(s pokyny – bez pokynů, delší – kratší nácvik, …)</a:t>
            </a:r>
          </a:p>
          <a:p>
            <a:pPr marL="586350" indent="-514350">
              <a:lnSpc>
                <a:spcPct val="100000"/>
              </a:lnSpc>
              <a:spcBef>
                <a:spcPts val="1800"/>
              </a:spcBef>
              <a:buFont typeface="+mj-lt"/>
              <a:buAutoNum type="arabicPeriod"/>
            </a:pPr>
            <a:r>
              <a:rPr lang="cs-CZ" sz="3200" dirty="0"/>
              <a:t>závěrečné </a:t>
            </a:r>
            <a:r>
              <a:rPr lang="cs-CZ" sz="3200" b="1" dirty="0">
                <a:solidFill>
                  <a:srgbClr val="F01928"/>
                </a:solidFill>
              </a:rPr>
              <a:t>zhodnocení </a:t>
            </a:r>
            <a:r>
              <a:rPr lang="cs-CZ" sz="3200" dirty="0"/>
              <a:t>– </a:t>
            </a:r>
            <a:r>
              <a:rPr lang="cs-CZ" sz="3200" b="1" dirty="0"/>
              <a:t>diskuse</a:t>
            </a:r>
            <a:endParaRPr lang="cs-CZ" sz="3200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82095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A5ABAA1-834F-4061-A889-32EA01496F8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8C7F908-D0CE-48F4-A137-A18F3A651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74424"/>
            <a:ext cx="10753200" cy="451576"/>
          </a:xfrm>
        </p:spPr>
        <p:txBody>
          <a:bodyPr/>
          <a:lstStyle/>
          <a:p>
            <a:r>
              <a:rPr lang="cs-CZ" dirty="0"/>
              <a:t>Výuka (vzdělávání) dramatem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CF63023-08F9-4985-965E-7693AE4EBB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359000"/>
            <a:ext cx="10753200" cy="492457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</a:t>
            </a:r>
            <a:r>
              <a:rPr lang="cs-CZ" sz="3200" b="1" dirty="0"/>
              <a:t>komplexní pojetí učení </a:t>
            </a:r>
            <a:r>
              <a:rPr lang="cs-CZ" sz="3200" dirty="0"/>
              <a:t>= </a:t>
            </a:r>
            <a:r>
              <a:rPr lang="cs-CZ" sz="3200" b="1" dirty="0">
                <a:solidFill>
                  <a:srgbClr val="F01928"/>
                </a:solidFill>
              </a:rPr>
              <a:t>rozvoj celé osobnosti</a:t>
            </a:r>
            <a:r>
              <a:rPr lang="cs-CZ" sz="3200" dirty="0"/>
              <a:t> =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vědomostí </a:t>
            </a:r>
            <a:r>
              <a:rPr lang="cs-CZ" sz="3200" dirty="0"/>
              <a:t>– dle zvoleného tématu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dovedností </a:t>
            </a:r>
            <a:r>
              <a:rPr lang="cs-CZ" sz="3200" dirty="0"/>
              <a:t>– komunikativní, sociální, řešit úkoly, … umělecké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postojů a hodnot </a:t>
            </a:r>
            <a:r>
              <a:rPr lang="cs-CZ" sz="3200" dirty="0"/>
              <a:t>(řešení konfliktu, mravních dilemat, …)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vysoce </a:t>
            </a:r>
            <a:r>
              <a:rPr lang="cs-CZ" sz="3200" b="1" dirty="0">
                <a:solidFill>
                  <a:srgbClr val="F01928"/>
                </a:solidFill>
              </a:rPr>
              <a:t>aktivizační komplexní metoda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mimořádně </a:t>
            </a:r>
            <a:r>
              <a:rPr lang="cs-CZ" sz="3200" b="1" dirty="0">
                <a:solidFill>
                  <a:srgbClr val="F01928"/>
                </a:solidFill>
              </a:rPr>
              <a:t>efektivní metoda </a:t>
            </a:r>
            <a:r>
              <a:rPr lang="cs-CZ" sz="3200" dirty="0"/>
              <a:t>(„empirie na celý život“)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časově </a:t>
            </a:r>
            <a:r>
              <a:rPr lang="cs-CZ" sz="3200" dirty="0"/>
              <a:t>velmi </a:t>
            </a:r>
            <a:r>
              <a:rPr lang="cs-CZ" sz="3200" b="1" dirty="0">
                <a:solidFill>
                  <a:srgbClr val="FF0000"/>
                </a:solidFill>
              </a:rPr>
              <a:t>náročná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využití </a:t>
            </a:r>
            <a:r>
              <a:rPr lang="cs-CZ" sz="3200" dirty="0"/>
              <a:t>– </a:t>
            </a:r>
            <a:r>
              <a:rPr lang="cs-CZ" sz="3200" b="1" dirty="0">
                <a:solidFill>
                  <a:srgbClr val="FF0000"/>
                </a:solidFill>
              </a:rPr>
              <a:t>více času </a:t>
            </a:r>
            <a:r>
              <a:rPr lang="cs-CZ" sz="3200" dirty="0"/>
              <a:t>→ kurzy, soustředění,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7407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12841F1-DCCF-47C0-A7AE-994F457C8E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D0978A3-A8AD-4FB6-B45C-6FB2B72DC6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Učení v životních situacích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A8F25A5-0A23-4514-AC60-9D5CF17A47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83212"/>
            <a:ext cx="11544148" cy="495182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3200" dirty="0"/>
              <a:t>= </a:t>
            </a:r>
            <a:r>
              <a:rPr lang="cs-CZ" sz="3200" b="1" dirty="0">
                <a:solidFill>
                  <a:srgbClr val="0000DC"/>
                </a:solidFill>
              </a:rPr>
              <a:t>příprava a realizace vybrané aktivity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= propojení teorie s praxí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např. příprava exkurze, výletu, kurzu, závodů, soustředění → 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studium dopravy, institucí, organizace, stravování, …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3200" b="1" dirty="0">
                <a:solidFill>
                  <a:srgbClr val="0000DC"/>
                </a:solidFill>
              </a:rPr>
              <a:t>Hlavní rysy: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primární </a:t>
            </a:r>
            <a:r>
              <a:rPr lang="cs-CZ" sz="3200" b="1" dirty="0">
                <a:solidFill>
                  <a:srgbClr val="F01928"/>
                </a:solidFill>
              </a:rPr>
              <a:t>aktivita učícího se </a:t>
            </a:r>
            <a:r>
              <a:rPr lang="cs-CZ" sz="3200" dirty="0"/>
              <a:t>– příprava a realizace situace</a:t>
            </a:r>
          </a:p>
          <a:p>
            <a:pPr>
              <a:lnSpc>
                <a:spcPct val="100000"/>
              </a:lnSpc>
            </a:pPr>
            <a:r>
              <a:rPr lang="cs-CZ" sz="3200" b="1" dirty="0">
                <a:solidFill>
                  <a:srgbClr val="F01928"/>
                </a:solidFill>
              </a:rPr>
              <a:t>iniciování</a:t>
            </a:r>
            <a:r>
              <a:rPr lang="cs-CZ" sz="3200" dirty="0"/>
              <a:t> = podněcování, ovlivňování, … situace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aktivní </a:t>
            </a:r>
            <a:r>
              <a:rPr lang="cs-CZ" sz="3200" b="1" dirty="0">
                <a:solidFill>
                  <a:srgbClr val="F01928"/>
                </a:solidFill>
              </a:rPr>
              <a:t>participace</a:t>
            </a:r>
            <a:r>
              <a:rPr lang="cs-CZ" sz="3200" dirty="0"/>
              <a:t> = spoluúčast – odpovědnost, …</a:t>
            </a:r>
          </a:p>
          <a:p>
            <a:pPr>
              <a:lnSpc>
                <a:spcPct val="100000"/>
              </a:lnSpc>
            </a:pPr>
            <a:r>
              <a:rPr lang="cs-CZ" sz="3200" b="1" dirty="0">
                <a:solidFill>
                  <a:srgbClr val="F01928"/>
                </a:solidFill>
              </a:rPr>
              <a:t>experimentování</a:t>
            </a:r>
            <a:r>
              <a:rPr lang="cs-CZ" sz="3200" dirty="0"/>
              <a:t> – aktivní zasahování do všech fází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0545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8F19653-9C5B-4650-8B06-BBA49FDFA3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601EF53-62EE-4068-A343-EAEF167D3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Alternativní a inovativní metody a formy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4692539-C834-4720-91EA-87D26F1A68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139482"/>
            <a:ext cx="11305606" cy="5088518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alternativní</a:t>
            </a:r>
            <a:r>
              <a:rPr lang="cs-CZ" sz="3200" dirty="0"/>
              <a:t> (alter = jiný, druhý) a </a:t>
            </a:r>
            <a:r>
              <a:rPr lang="cs-CZ" sz="3200" b="1" dirty="0">
                <a:solidFill>
                  <a:srgbClr val="0000DC"/>
                </a:solidFill>
              </a:rPr>
              <a:t>inovativní</a:t>
            </a:r>
            <a:r>
              <a:rPr lang="cs-CZ" sz="3200" dirty="0"/>
              <a:t> didaktické formy a metody = </a:t>
            </a:r>
            <a:r>
              <a:rPr lang="cs-CZ" sz="3200" b="1" dirty="0"/>
              <a:t>netradiční</a:t>
            </a:r>
            <a:r>
              <a:rPr lang="cs-CZ" sz="3200" dirty="0"/>
              <a:t>, </a:t>
            </a:r>
            <a:r>
              <a:rPr lang="cs-CZ" sz="3200" b="1" dirty="0"/>
              <a:t>méně běžné</a:t>
            </a:r>
            <a:r>
              <a:rPr lang="cs-CZ" sz="3200" dirty="0"/>
              <a:t>, </a:t>
            </a:r>
            <a:r>
              <a:rPr lang="cs-CZ" sz="3200" b="1" dirty="0">
                <a:solidFill>
                  <a:srgbClr val="FF0000"/>
                </a:solidFill>
              </a:rPr>
              <a:t>nestandardní</a:t>
            </a:r>
            <a:r>
              <a:rPr lang="cs-CZ" sz="3200" dirty="0"/>
              <a:t> – např.: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jiná délka vyučovací jednotky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neobvyklé uspořádání učebny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originální postupy učení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…</a:t>
            </a:r>
          </a:p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dějiny vzdělávání </a:t>
            </a:r>
            <a:r>
              <a:rPr lang="cs-CZ" sz="3200" dirty="0"/>
              <a:t>(školy) = </a:t>
            </a:r>
            <a:r>
              <a:rPr lang="cs-CZ" sz="3200" b="1" dirty="0"/>
              <a:t>konfrontace </a:t>
            </a:r>
            <a:r>
              <a:rPr lang="cs-CZ" sz="3200" dirty="0"/>
              <a:t>mezi standardní </a:t>
            </a:r>
            <a:br>
              <a:rPr lang="cs-CZ" sz="3200" dirty="0"/>
            </a:br>
            <a:r>
              <a:rPr lang="cs-CZ" sz="3200" dirty="0"/>
              <a:t>a alternativní koncepcí (= alternativa)</a:t>
            </a:r>
          </a:p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dirty="0"/>
              <a:t>vývoj alternativního vzdělávání </a:t>
            </a:r>
            <a:r>
              <a:rPr lang="cs-CZ" sz="3200" dirty="0"/>
              <a:t>→ inovativní školy</a:t>
            </a:r>
          </a:p>
        </p:txBody>
      </p:sp>
    </p:spTree>
    <p:extLst>
      <p:ext uri="{BB962C8B-B14F-4D97-AF65-F5344CB8AC3E}">
        <p14:creationId xmlns:p14="http://schemas.microsoft.com/office/powerpoint/2010/main" val="3631428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F57D83D-EA6D-48E3-B0FE-065EB85165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CE5782A-EF73-4DB7-AE8F-45425D9FC9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Etapy vývoje alternativního vzdělávání – 1.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4D1197F-25D5-4A08-BC6F-F48B2C6BC4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998807"/>
            <a:ext cx="11417538" cy="5229194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1. historické počátky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= </a:t>
            </a:r>
            <a:br>
              <a:rPr lang="cs-CZ" sz="3200" dirty="0"/>
            </a:br>
            <a:r>
              <a:rPr lang="cs-CZ" sz="3200" dirty="0"/>
              <a:t>odpověď na stabilizaci určité koncepce, např.: </a:t>
            </a:r>
          </a:p>
          <a:p>
            <a:pPr marL="0"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0000DC"/>
                </a:solidFill>
              </a:rPr>
              <a:t>Sokrates</a:t>
            </a:r>
            <a:r>
              <a:rPr lang="cs-CZ" sz="3200" b="1" dirty="0"/>
              <a:t> </a:t>
            </a:r>
            <a:r>
              <a:rPr lang="cs-CZ" sz="3200" dirty="0"/>
              <a:t>(469/470–399) – aktivizační dialogická metoda</a:t>
            </a:r>
          </a:p>
          <a:p>
            <a:pPr marL="0"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 err="1">
                <a:solidFill>
                  <a:srgbClr val="0000DC"/>
                </a:solidFill>
              </a:rPr>
              <a:t>Vittorino</a:t>
            </a:r>
            <a:r>
              <a:rPr lang="cs-CZ" sz="3200" b="1" dirty="0">
                <a:solidFill>
                  <a:srgbClr val="0000DC"/>
                </a:solidFill>
              </a:rPr>
              <a:t> da </a:t>
            </a:r>
            <a:r>
              <a:rPr lang="cs-CZ" sz="3200" b="1" dirty="0" err="1">
                <a:solidFill>
                  <a:srgbClr val="0000DC"/>
                </a:solidFill>
              </a:rPr>
              <a:t>Feltre</a:t>
            </a:r>
            <a:r>
              <a:rPr lang="cs-CZ" sz="3200" b="1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(1378–1446) – koncepce školy </a:t>
            </a:r>
            <a:br>
              <a:rPr lang="cs-CZ" sz="3200" dirty="0"/>
            </a:br>
            <a:r>
              <a:rPr lang="cs-CZ" sz="3200" dirty="0"/>
              <a:t>„La </a:t>
            </a:r>
            <a:r>
              <a:rPr lang="cs-CZ" sz="3200" dirty="0" err="1"/>
              <a:t>Giocosa</a:t>
            </a:r>
            <a:r>
              <a:rPr lang="cs-CZ" sz="3200" dirty="0"/>
              <a:t>“ (hravá, radostná, příjemná, …) </a:t>
            </a:r>
            <a:br>
              <a:rPr lang="cs-CZ" sz="3200" dirty="0"/>
            </a:br>
            <a:r>
              <a:rPr lang="cs-CZ" sz="3200" dirty="0"/>
              <a:t>pro šlechtické i nadané </a:t>
            </a:r>
            <a:r>
              <a:rPr lang="cs-CZ" sz="3200" b="1" dirty="0"/>
              <a:t>chudé</a:t>
            </a:r>
            <a:r>
              <a:rPr lang="cs-CZ" sz="3200" dirty="0"/>
              <a:t> chlapce = </a:t>
            </a:r>
            <a:br>
              <a:rPr lang="cs-CZ" sz="3200" dirty="0"/>
            </a:br>
            <a:r>
              <a:rPr lang="cs-CZ" sz="3200" dirty="0"/>
              <a:t>rozvoj </a:t>
            </a:r>
            <a:r>
              <a:rPr lang="cs-CZ" sz="3200" b="1" i="1" dirty="0">
                <a:solidFill>
                  <a:srgbClr val="FF0000"/>
                </a:solidFill>
              </a:rPr>
              <a:t>„zdraví těla, síly charakteru a bohatství mysli“</a:t>
            </a:r>
          </a:p>
          <a:p>
            <a:pPr marL="0"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0000DC"/>
                </a:solidFill>
              </a:rPr>
              <a:t>Komenský</a:t>
            </a:r>
            <a:r>
              <a:rPr lang="cs-CZ" sz="3200" b="1" dirty="0"/>
              <a:t> </a:t>
            </a:r>
            <a:r>
              <a:rPr lang="cs-CZ" sz="3200" dirty="0"/>
              <a:t>– pansofická škola potocká (1651) – </a:t>
            </a:r>
            <a:br>
              <a:rPr lang="cs-CZ" sz="3200" dirty="0"/>
            </a:br>
            <a:r>
              <a:rPr lang="cs-CZ" sz="3200" dirty="0"/>
              <a:t>dramatická výchova, spolupráce s rodiči, …</a:t>
            </a:r>
          </a:p>
        </p:txBody>
      </p:sp>
    </p:spTree>
    <p:extLst>
      <p:ext uri="{BB962C8B-B14F-4D97-AF65-F5344CB8AC3E}">
        <p14:creationId xmlns:p14="http://schemas.microsoft.com/office/powerpoint/2010/main" val="1809058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F57D83D-EA6D-48E3-B0FE-065EB85165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CE5782A-EF73-4DB7-AE8F-45425D9FC9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Etapy vývoje alternativního vzdělávání – 1.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4D1197F-25D5-4A08-BC6F-F48B2C6BC4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998807"/>
            <a:ext cx="11417538" cy="5229194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1. historické počátky</a:t>
            </a:r>
            <a:r>
              <a:rPr lang="cs-CZ" sz="3200" dirty="0"/>
              <a:t> = </a:t>
            </a:r>
            <a:br>
              <a:rPr lang="cs-CZ" sz="3200" dirty="0"/>
            </a:br>
            <a:r>
              <a:rPr lang="cs-CZ" sz="3200" b="1" dirty="0"/>
              <a:t>odpověď na stabilizaci </a:t>
            </a:r>
            <a:r>
              <a:rPr lang="cs-CZ" sz="3200" dirty="0"/>
              <a:t>určité koncepce, např.: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jezuitská kolej </a:t>
            </a:r>
            <a:r>
              <a:rPr lang="cs-CZ" sz="3200" dirty="0"/>
              <a:t>(1540 – tovaryšstvo Ježíšovo) </a:t>
            </a:r>
            <a:br>
              <a:rPr lang="cs-CZ" sz="3200" dirty="0"/>
            </a:br>
            <a:r>
              <a:rPr lang="cs-CZ" sz="3200" dirty="0"/>
              <a:t>- zpočátku „inovativní“ škola – nové metody formy, obsah </a:t>
            </a:r>
            <a:br>
              <a:rPr lang="cs-CZ" sz="3200" dirty="0"/>
            </a:br>
            <a:r>
              <a:rPr lang="cs-CZ" sz="3200" dirty="0"/>
              <a:t>- bezplatná výuka = </a:t>
            </a:r>
            <a:r>
              <a:rPr lang="cs-CZ" sz="3200" b="1" dirty="0"/>
              <a:t>sociální otevřenost </a:t>
            </a:r>
            <a:br>
              <a:rPr lang="cs-CZ" sz="3200" b="1" dirty="0"/>
            </a:br>
            <a:r>
              <a:rPr lang="cs-CZ" sz="3200" dirty="0"/>
              <a:t>- mírnější kázeň – dozor + soutěžení </a:t>
            </a:r>
            <a:br>
              <a:rPr lang="cs-CZ" sz="3200" dirty="0"/>
            </a:br>
            <a:r>
              <a:rPr lang="cs-CZ" sz="3200" dirty="0"/>
              <a:t>- přesná organizace výuky – celodenní vzdělávací systém </a:t>
            </a:r>
            <a:br>
              <a:rPr lang="cs-CZ" sz="3200" dirty="0"/>
            </a:br>
            <a:r>
              <a:rPr lang="cs-CZ" sz="3200" dirty="0"/>
              <a:t>- divadelní hry + </a:t>
            </a:r>
            <a:r>
              <a:rPr lang="cs-CZ" sz="3200" dirty="0">
                <a:solidFill>
                  <a:srgbClr val="FF0000"/>
                </a:solidFill>
              </a:rPr>
              <a:t>tělesná výchova (!) </a:t>
            </a:r>
            <a:br>
              <a:rPr lang="cs-CZ" sz="3200" dirty="0"/>
            </a:br>
            <a:r>
              <a:rPr lang="cs-CZ" sz="3200" dirty="0"/>
              <a:t>- progresivní didaktické prostředky – např. knihy Komenského</a:t>
            </a:r>
            <a:br>
              <a:rPr lang="cs-CZ" sz="3200" dirty="0"/>
            </a:br>
            <a:r>
              <a:rPr lang="cs-CZ" sz="3200" dirty="0"/>
              <a:t>-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3784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12444EA-8E25-4CC5-AC64-A27698DCE86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0094566-4887-4370-8ADD-E75B17C2CF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76775"/>
            <a:ext cx="10753200" cy="594801"/>
          </a:xfrm>
        </p:spPr>
        <p:txBody>
          <a:bodyPr/>
          <a:lstStyle/>
          <a:p>
            <a:r>
              <a:rPr lang="cs-CZ" dirty="0"/>
              <a:t>Etapy vývoje alternativního vzdělávání – 2.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C76B245-9AFE-4867-98DB-413E6410DC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48972"/>
            <a:ext cx="10753200" cy="4689028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2. teoretická východiska alternativního vzdělávání = </a:t>
            </a:r>
            <a:br>
              <a:rPr lang="cs-CZ" sz="3200" b="1" dirty="0">
                <a:solidFill>
                  <a:srgbClr val="0000DC"/>
                </a:solidFill>
              </a:rPr>
            </a:br>
            <a:r>
              <a:rPr lang="cs-CZ" sz="3200" b="1" dirty="0">
                <a:solidFill>
                  <a:srgbClr val="0000DC"/>
                </a:solidFill>
              </a:rPr>
              <a:t>18. a 19. století</a:t>
            </a:r>
            <a:r>
              <a:rPr lang="cs-CZ" sz="3200" dirty="0"/>
              <a:t>, např.: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0000DC"/>
                </a:solidFill>
              </a:rPr>
              <a:t>J.-J. Rousseau </a:t>
            </a:r>
            <a:r>
              <a:rPr lang="cs-CZ" sz="3200" dirty="0"/>
              <a:t>– svobodná a přirozená koncepce vzdělávání, význam smyslů – vlastní empirie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0000DC"/>
                </a:solidFill>
              </a:rPr>
              <a:t>Immanuel Kant </a:t>
            </a:r>
            <a:r>
              <a:rPr lang="cs-CZ" sz="3200" dirty="0"/>
              <a:t>(1724–1804) – soukromá experimentální domácí škola – </a:t>
            </a:r>
            <a:r>
              <a:rPr lang="cs-CZ" sz="3200" b="1" i="1" dirty="0">
                <a:solidFill>
                  <a:srgbClr val="F01928"/>
                </a:solidFill>
              </a:rPr>
              <a:t>„svobodně užívat svého rozumu“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0000DC"/>
                </a:solidFill>
              </a:rPr>
              <a:t>Lev Nikolajevič Tolstoj </a:t>
            </a:r>
            <a:r>
              <a:rPr lang="cs-CZ" sz="3200" dirty="0"/>
              <a:t>(1828–1910) – svobodná, radostná, činná a kreativní škola – umělecké vzdělávání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9142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8798D58-8BAA-4857-99B7-8587276DCBD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EED6601-A7DD-4810-82E6-E1EBF1A9E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65267"/>
            <a:ext cx="10753200" cy="451576"/>
          </a:xfrm>
        </p:spPr>
        <p:txBody>
          <a:bodyPr/>
          <a:lstStyle/>
          <a:p>
            <a:r>
              <a:rPr lang="cs-CZ" dirty="0"/>
              <a:t>Etapy vývoje alternativního vzdělávání – 3.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9773091-EBFD-451F-8C3D-B8281D2F21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505" y="956603"/>
            <a:ext cx="11408898" cy="5271397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3. vznik klasických alternativních modelů vzdělávání (škol) </a:t>
            </a:r>
            <a:r>
              <a:rPr lang="cs-CZ" sz="3200" dirty="0"/>
              <a:t>= přelom 19. a 20. st. až 30. léta 20. st. = </a:t>
            </a:r>
            <a:br>
              <a:rPr lang="cs-CZ" sz="3200" dirty="0"/>
            </a:br>
            <a:r>
              <a:rPr lang="cs-CZ" sz="3200" dirty="0"/>
              <a:t>v rámci globální </a:t>
            </a:r>
            <a:r>
              <a:rPr lang="cs-CZ" sz="3200" b="1" dirty="0">
                <a:solidFill>
                  <a:srgbClr val="0000DC"/>
                </a:solidFill>
              </a:rPr>
              <a:t>reformní pedagogiky</a:t>
            </a:r>
            <a:r>
              <a:rPr lang="cs-CZ" sz="3200" dirty="0"/>
              <a:t>, např. škola: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waldorfská</a:t>
            </a:r>
            <a:r>
              <a:rPr lang="cs-CZ" sz="3200" dirty="0"/>
              <a:t>, </a:t>
            </a:r>
            <a:r>
              <a:rPr lang="cs-CZ" sz="3200" b="1" dirty="0">
                <a:solidFill>
                  <a:srgbClr val="0000DC"/>
                </a:solidFill>
              </a:rPr>
              <a:t>jenská</a:t>
            </a:r>
            <a:r>
              <a:rPr lang="cs-CZ" sz="3200" dirty="0"/>
              <a:t>, </a:t>
            </a:r>
            <a:r>
              <a:rPr lang="cs-CZ" sz="3200" b="1" dirty="0" err="1">
                <a:solidFill>
                  <a:srgbClr val="0000DC"/>
                </a:solidFill>
              </a:rPr>
              <a:t>daltonská</a:t>
            </a:r>
            <a:r>
              <a:rPr lang="cs-CZ" sz="3200" dirty="0"/>
              <a:t>, </a:t>
            </a:r>
            <a:r>
              <a:rPr lang="cs-CZ" sz="3200" b="1" dirty="0" err="1">
                <a:solidFill>
                  <a:srgbClr val="0000DC"/>
                </a:solidFill>
              </a:rPr>
              <a:t>freinetovská</a:t>
            </a:r>
            <a:r>
              <a:rPr lang="cs-CZ" sz="3200" dirty="0"/>
              <a:t>, …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české pokusné školy</a:t>
            </a:r>
            <a:r>
              <a:rPr lang="cs-CZ" sz="3200" dirty="0"/>
              <a:t> (1. republika), např.: </a:t>
            </a:r>
            <a:br>
              <a:rPr lang="cs-CZ" sz="3200" dirty="0"/>
            </a:br>
            <a:r>
              <a:rPr lang="cs-CZ" sz="3200" dirty="0"/>
              <a:t>- 1926–1930 zdravá škola </a:t>
            </a:r>
            <a:r>
              <a:rPr lang="cs-CZ" sz="3200" b="1" i="1" dirty="0">
                <a:solidFill>
                  <a:srgbClr val="0000DC"/>
                </a:solidFill>
              </a:rPr>
              <a:t>Dětská farma – </a:t>
            </a:r>
            <a:br>
              <a:rPr lang="cs-CZ" sz="3200" b="1" i="1" dirty="0">
                <a:solidFill>
                  <a:srgbClr val="0000DC"/>
                </a:solidFill>
              </a:rPr>
            </a:br>
            <a:r>
              <a:rPr lang="cs-CZ" sz="3200" b="1" i="1" dirty="0">
                <a:solidFill>
                  <a:srgbClr val="0000DC"/>
                </a:solidFill>
              </a:rPr>
              <a:t>   </a:t>
            </a:r>
            <a:r>
              <a:rPr lang="cs-CZ" sz="3200" b="1" i="1" dirty="0"/>
              <a:t>Eduard </a:t>
            </a:r>
            <a:r>
              <a:rPr lang="cs-CZ" sz="3200" b="1" i="1" dirty="0" err="1"/>
              <a:t>Štorch</a:t>
            </a:r>
            <a:r>
              <a:rPr lang="cs-CZ" sz="3200" b="1" i="1" dirty="0"/>
              <a:t> </a:t>
            </a:r>
            <a:r>
              <a:rPr lang="cs-CZ" sz="3200" dirty="0"/>
              <a:t>(1878–1956), </a:t>
            </a:r>
            <a:r>
              <a:rPr lang="pt-BR" sz="3200" dirty="0"/>
              <a:t>vltavsk</a:t>
            </a:r>
            <a:r>
              <a:rPr lang="cs-CZ" sz="3200" dirty="0"/>
              <a:t>ý</a:t>
            </a:r>
            <a:r>
              <a:rPr lang="pt-BR" sz="3200" dirty="0"/>
              <a:t> ostrov</a:t>
            </a:r>
            <a:r>
              <a:rPr lang="cs-CZ" sz="3200" dirty="0"/>
              <a:t> v Praze</a:t>
            </a:r>
            <a:br>
              <a:rPr lang="cs-CZ" sz="3200" dirty="0"/>
            </a:br>
            <a:r>
              <a:rPr lang="cs-CZ" sz="3200" dirty="0"/>
              <a:t>- cíl = v kontaktu s přírodou upevňovat zdraví, rozvíjet</a:t>
            </a:r>
            <a:br>
              <a:rPr lang="cs-CZ" sz="3200" dirty="0"/>
            </a:br>
            <a:r>
              <a:rPr lang="cs-CZ" sz="3200" dirty="0"/>
              <a:t>  schopnosti, zvídavost, samostatnost, sociální chování</a:t>
            </a:r>
            <a:br>
              <a:rPr lang="cs-CZ" sz="3200" dirty="0"/>
            </a:br>
            <a:r>
              <a:rPr lang="cs-CZ" sz="3200" dirty="0"/>
              <a:t>- </a:t>
            </a:r>
            <a:r>
              <a:rPr lang="cs-CZ" sz="3200" b="1" dirty="0">
                <a:solidFill>
                  <a:srgbClr val="0000DC"/>
                </a:solidFill>
              </a:rPr>
              <a:t>zlínské školství </a:t>
            </a:r>
            <a:r>
              <a:rPr lang="cs-CZ" sz="3200" dirty="0"/>
              <a:t>(Baťovy školy práce)</a:t>
            </a:r>
          </a:p>
        </p:txBody>
      </p:sp>
    </p:spTree>
    <p:extLst>
      <p:ext uri="{BB962C8B-B14F-4D97-AF65-F5344CB8AC3E}">
        <p14:creationId xmlns:p14="http://schemas.microsoft.com/office/powerpoint/2010/main" val="1075677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66E07D8-D35E-44C4-A4FC-FC76AA3AE1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394CB57-BE28-4876-BB44-4DA2D186C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Etapy vývoje alternativního vzdělávání – 4.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792E3F3-3CFD-4205-9C0C-F684D74FB8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069145"/>
            <a:ext cx="11375335" cy="5158855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4. rozvoj inovativních koncepcí </a:t>
            </a:r>
            <a:r>
              <a:rPr lang="cs-CZ" sz="3200" dirty="0"/>
              <a:t>= 60. a 70. léta 20. st., např.: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dirty="0"/>
              <a:t>60. léta 20. st. – teorie </a:t>
            </a:r>
            <a:r>
              <a:rPr lang="cs-CZ" sz="3200" b="1" dirty="0" err="1">
                <a:solidFill>
                  <a:srgbClr val="0000DC"/>
                </a:solidFill>
              </a:rPr>
              <a:t>odškolnění</a:t>
            </a:r>
            <a:r>
              <a:rPr lang="cs-CZ" sz="3200" b="1" dirty="0"/>
              <a:t> </a:t>
            </a:r>
            <a:r>
              <a:rPr lang="cs-CZ" sz="3200" dirty="0"/>
              <a:t>(</a:t>
            </a:r>
            <a:r>
              <a:rPr lang="cs-CZ" sz="3200" b="1" dirty="0"/>
              <a:t>Ivan </a:t>
            </a:r>
            <a:r>
              <a:rPr lang="cs-CZ" sz="3200" b="1" dirty="0" err="1"/>
              <a:t>Illich</a:t>
            </a:r>
            <a:r>
              <a:rPr lang="cs-CZ" sz="3200" dirty="0"/>
              <a:t>, 1926–2002) </a:t>
            </a:r>
            <a:br>
              <a:rPr lang="cs-CZ" sz="3200" dirty="0"/>
            </a:br>
            <a:r>
              <a:rPr lang="cs-CZ" sz="3200" dirty="0"/>
              <a:t>= </a:t>
            </a:r>
            <a:r>
              <a:rPr lang="cs-CZ" sz="3200" b="1" dirty="0">
                <a:solidFill>
                  <a:srgbClr val="0000DC"/>
                </a:solidFill>
              </a:rPr>
              <a:t>radikální kritika institucionálního vzdělávání </a:t>
            </a:r>
            <a:r>
              <a:rPr lang="cs-CZ" sz="3200" dirty="0"/>
              <a:t>(škol) → </a:t>
            </a:r>
            <a:r>
              <a:rPr lang="cs-CZ" sz="3200" b="1" dirty="0">
                <a:solidFill>
                  <a:srgbClr val="F01928"/>
                </a:solidFill>
              </a:rPr>
              <a:t>vrátit učení do běžných životních </a:t>
            </a:r>
            <a:r>
              <a:rPr lang="cs-CZ" sz="3200" dirty="0"/>
              <a:t>a pracovních </a:t>
            </a:r>
            <a:r>
              <a:rPr lang="cs-CZ" sz="3200" b="1" dirty="0">
                <a:solidFill>
                  <a:srgbClr val="F01928"/>
                </a:solidFill>
              </a:rPr>
              <a:t>souvislostí</a:t>
            </a:r>
            <a:r>
              <a:rPr lang="cs-CZ" sz="3200" dirty="0"/>
              <a:t> 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dirty="0"/>
              <a:t>1974 – inovativní </a:t>
            </a:r>
            <a:r>
              <a:rPr lang="cs-CZ" sz="3200" b="1" dirty="0">
                <a:solidFill>
                  <a:srgbClr val="0000DC"/>
                </a:solidFill>
              </a:rPr>
              <a:t>koncepce vzdělávání </a:t>
            </a:r>
            <a:r>
              <a:rPr lang="cs-CZ" sz="3200" b="1" dirty="0" err="1">
                <a:solidFill>
                  <a:srgbClr val="0000DC"/>
                </a:solidFill>
              </a:rPr>
              <a:t>Tvind</a:t>
            </a:r>
            <a:r>
              <a:rPr lang="cs-CZ" sz="3200" b="1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(Dánsko) = </a:t>
            </a:r>
            <a:r>
              <a:rPr lang="cs-CZ" sz="3200" b="1" dirty="0">
                <a:solidFill>
                  <a:srgbClr val="F01928"/>
                </a:solidFill>
              </a:rPr>
              <a:t>učení se prostřednictvím jednání v praxi</a:t>
            </a:r>
            <a:r>
              <a:rPr lang="cs-CZ" sz="3200" dirty="0"/>
              <a:t>, </a:t>
            </a:r>
            <a:br>
              <a:rPr lang="cs-CZ" sz="3200" dirty="0"/>
            </a:br>
            <a:r>
              <a:rPr lang="cs-CZ" sz="3200" dirty="0"/>
              <a:t>obsah výuky = především sociální a politické problémy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0000DC"/>
                </a:solidFill>
              </a:rPr>
              <a:t>u nás od 90. let: </a:t>
            </a:r>
            <a:r>
              <a:rPr lang="cs-CZ" sz="3200" dirty="0"/>
              <a:t>aplikace „klasických alternativních modelů“ + zdravá škola, projektové vyučování ad.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45976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A66F303-FA5C-4E8B-97DB-3AD7CAAC07D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9C3B164-E010-4791-A852-5F66417173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1051778" cy="451576"/>
          </a:xfrm>
        </p:spPr>
        <p:txBody>
          <a:bodyPr/>
          <a:lstStyle/>
          <a:p>
            <a:r>
              <a:rPr lang="cs-CZ" dirty="0"/>
              <a:t>Východisko alternativních koncepcí = kritika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2D18559-1DAF-4F1B-AA23-380BEFDBE6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984738"/>
            <a:ext cx="11403471" cy="5495261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>
                <a:solidFill>
                  <a:srgbClr val="0000DC"/>
                </a:solidFill>
              </a:rPr>
              <a:t>John </a:t>
            </a:r>
            <a:r>
              <a:rPr lang="cs-CZ" b="1" dirty="0" err="1">
                <a:solidFill>
                  <a:srgbClr val="0000DC"/>
                </a:solidFill>
              </a:rPr>
              <a:t>Dewey</a:t>
            </a:r>
            <a:r>
              <a:rPr lang="cs-CZ" b="1" dirty="0">
                <a:solidFill>
                  <a:srgbClr val="0000DC"/>
                </a:solidFill>
              </a:rPr>
              <a:t> </a:t>
            </a:r>
            <a:r>
              <a:rPr lang="cs-CZ" dirty="0"/>
              <a:t>(1859–1952) – </a:t>
            </a:r>
            <a:r>
              <a:rPr lang="cs-CZ" b="1" dirty="0">
                <a:solidFill>
                  <a:srgbClr val="F01928"/>
                </a:solidFill>
              </a:rPr>
              <a:t>kritika „klasické“ koncepce vzdělávání:</a:t>
            </a:r>
          </a:p>
          <a:p>
            <a:pPr marL="72000" indent="0">
              <a:buNone/>
            </a:pPr>
            <a:r>
              <a:rPr lang="cs-CZ" i="1" dirty="0"/>
              <a:t>„Snad jsem trochu přeháněl, chtěje odhalit typické body staré výchovy: její pasivitu v chování se žáků, její mechanické utvoření mas z dětí, jednotvárnost učebního plánu a metod. Možno to shrnout v </a:t>
            </a:r>
            <a:r>
              <a:rPr lang="cs-CZ" i="1" dirty="0" err="1"/>
              <a:t>konstato</a:t>
            </a:r>
            <a:r>
              <a:rPr lang="cs-CZ" i="1" dirty="0"/>
              <a:t>- vání, že těžiště </a:t>
            </a:r>
            <a:r>
              <a:rPr lang="cs-CZ" dirty="0"/>
              <a:t>(starého vzdělávání – V. J.) </a:t>
            </a:r>
            <a:r>
              <a:rPr lang="cs-CZ" i="1" dirty="0"/>
              <a:t>leží mimo dítě. Je v učiteli, v učebnici, někde a kdekoliv vám libo, vyjma bezprostřední pudy </a:t>
            </a:r>
            <a:br>
              <a:rPr lang="cs-CZ" i="1" dirty="0"/>
            </a:br>
            <a:r>
              <a:rPr lang="cs-CZ" i="1" dirty="0"/>
              <a:t>a činnostní instinkty samého dítěte. … Nuže změna, jež se dostavuje do naší výchovy, je přesunutí těžiště. Je to změna, revoluce nikoliv nepodobná revoluci způsobené Koperníkem, jenž posunul </a:t>
            </a:r>
            <a:r>
              <a:rPr lang="cs-CZ" i="1" dirty="0" err="1"/>
              <a:t>astrono-mický</a:t>
            </a:r>
            <a:r>
              <a:rPr lang="cs-CZ" i="1" dirty="0"/>
              <a:t> střed ze země na slunce. V našem případě dítě se stává sluncem, okolo něhož výchovné prostředky se otáčejí; ono je středem, okolo něhož jsou organizovány“</a:t>
            </a:r>
            <a:r>
              <a:rPr lang="cs-CZ" dirty="0"/>
              <a:t> (</a:t>
            </a:r>
            <a:r>
              <a:rPr lang="cs-CZ" dirty="0" err="1"/>
              <a:t>Dewey</a:t>
            </a:r>
            <a:r>
              <a:rPr lang="cs-CZ" dirty="0"/>
              <a:t>, 1904, s. 35)</a:t>
            </a:r>
          </a:p>
        </p:txBody>
      </p:sp>
    </p:spTree>
    <p:extLst>
      <p:ext uri="{BB962C8B-B14F-4D97-AF65-F5344CB8AC3E}">
        <p14:creationId xmlns:p14="http://schemas.microsoft.com/office/powerpoint/2010/main" val="32069815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6D4EF0B-BB66-42F8-B91C-D7956FD14E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65E0D17-943C-43F2-A4D2-067134CB95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Projektová výuka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F6DA1B8-6D83-419D-BB0E-2780E89AE1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111348"/>
            <a:ext cx="10933200" cy="4937760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  <a:defRPr/>
            </a:pPr>
            <a:r>
              <a:rPr lang="cs-CZ" altLang="cs-CZ" sz="3200" dirty="0"/>
              <a:t>východisko </a:t>
            </a:r>
            <a:r>
              <a:rPr lang="cs-CZ" sz="3200" b="1" dirty="0">
                <a:solidFill>
                  <a:srgbClr val="0000DC"/>
                </a:solidFill>
              </a:rPr>
              <a:t>John </a:t>
            </a:r>
            <a:r>
              <a:rPr lang="cs-CZ" sz="3200" b="1" dirty="0" err="1">
                <a:solidFill>
                  <a:srgbClr val="0000DC"/>
                </a:solidFill>
              </a:rPr>
              <a:t>Dewey</a:t>
            </a:r>
            <a:r>
              <a:rPr lang="cs-CZ" sz="3200" b="1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(1859–1952) + </a:t>
            </a:r>
            <a:r>
              <a:rPr lang="cs-CZ" altLang="cs-CZ" sz="3200" dirty="0"/>
              <a:t>dotváří </a:t>
            </a:r>
            <a:r>
              <a:rPr lang="cs-CZ" altLang="cs-CZ" sz="3200" b="1" dirty="0">
                <a:solidFill>
                  <a:srgbClr val="0000DC"/>
                </a:solidFill>
              </a:rPr>
              <a:t>William </a:t>
            </a:r>
            <a:r>
              <a:rPr lang="cs-CZ" altLang="cs-CZ" sz="3200" b="1" dirty="0" err="1">
                <a:solidFill>
                  <a:srgbClr val="0000DC"/>
                </a:solidFill>
              </a:rPr>
              <a:t>Kilpatrick</a:t>
            </a:r>
            <a:r>
              <a:rPr lang="cs-CZ" altLang="cs-CZ" sz="3200" dirty="0">
                <a:solidFill>
                  <a:srgbClr val="0000DC"/>
                </a:solidFill>
              </a:rPr>
              <a:t> </a:t>
            </a:r>
            <a:r>
              <a:rPr lang="cs-CZ" altLang="cs-CZ" sz="3200" dirty="0"/>
              <a:t>(1871–1965) + nový zájem – 70. léta 20. století: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snaha </a:t>
            </a:r>
            <a:r>
              <a:rPr lang="cs-CZ" altLang="cs-CZ" sz="3200" b="1" dirty="0">
                <a:solidFill>
                  <a:srgbClr val="0000DC"/>
                </a:solidFill>
              </a:rPr>
              <a:t>překonat nedostatky běžného vzdělávání</a:t>
            </a:r>
            <a:r>
              <a:rPr lang="cs-CZ" altLang="cs-CZ" sz="3200" b="1" dirty="0"/>
              <a:t> =</a:t>
            </a:r>
            <a:endParaRPr lang="cs-CZ" altLang="cs-CZ" sz="3200" dirty="0"/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izolovanost a </a:t>
            </a:r>
            <a:r>
              <a:rPr lang="cs-CZ" altLang="cs-CZ" sz="3200" b="1" dirty="0"/>
              <a:t>roztříštěnost vědění</a:t>
            </a:r>
            <a:r>
              <a:rPr lang="cs-CZ" altLang="cs-CZ" sz="3200" dirty="0"/>
              <a:t>	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/>
              <a:t>odtrženost </a:t>
            </a:r>
            <a:r>
              <a:rPr lang="cs-CZ" altLang="cs-CZ" sz="3200" dirty="0"/>
              <a:t>od životní praxe 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/>
              <a:t>zmechanizování </a:t>
            </a:r>
            <a:r>
              <a:rPr lang="cs-CZ" altLang="cs-CZ" sz="3200" dirty="0"/>
              <a:t>a strnulost vzdělávání	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/>
              <a:t>odcizení</a:t>
            </a:r>
            <a:r>
              <a:rPr lang="cs-CZ" altLang="cs-CZ" sz="3200" dirty="0"/>
              <a:t> od zájmů učících se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pamětní či jednostranně </a:t>
            </a:r>
            <a:r>
              <a:rPr lang="cs-CZ" altLang="cs-CZ" sz="3200" b="1" dirty="0"/>
              <a:t>kognitivní učení </a:t>
            </a:r>
            <a:r>
              <a:rPr lang="cs-CZ" altLang="cs-CZ" sz="3200" dirty="0"/>
              <a:t>	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/>
              <a:t>nízká motivace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243804243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230</TotalTime>
  <Words>1468</Words>
  <Application>Microsoft Office PowerPoint</Application>
  <PresentationFormat>Širokoúhlá obrazovka</PresentationFormat>
  <Paragraphs>133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Tahoma</vt:lpstr>
      <vt:lpstr>Wingdings</vt:lpstr>
      <vt:lpstr>Prezentace_MU_CZ</vt:lpstr>
      <vt:lpstr>Alternativní a inovativní  didaktické metody a formy</vt:lpstr>
      <vt:lpstr>Alternativní a inovativní metody a formy</vt:lpstr>
      <vt:lpstr>Etapy vývoje alternativního vzdělávání – 1.</vt:lpstr>
      <vt:lpstr>Etapy vývoje alternativního vzdělávání – 1.</vt:lpstr>
      <vt:lpstr>Etapy vývoje alternativního vzdělávání – 2.</vt:lpstr>
      <vt:lpstr>Etapy vývoje alternativního vzdělávání – 3.</vt:lpstr>
      <vt:lpstr>Etapy vývoje alternativního vzdělávání – 4.</vt:lpstr>
      <vt:lpstr>Východisko alternativních koncepcí = kritika </vt:lpstr>
      <vt:lpstr>Projektová výuka</vt:lpstr>
      <vt:lpstr>Projektová výuka – průběh </vt:lpstr>
      <vt:lpstr>Projektová výuka – průběh </vt:lpstr>
      <vt:lpstr>Projektová výuka</vt:lpstr>
      <vt:lpstr>Inovativní pojetí vzdělávání</vt:lpstr>
      <vt:lpstr>Brainstorming</vt:lpstr>
      <vt:lpstr>Brainstorming – modifikace: </vt:lpstr>
      <vt:lpstr>Výuka (vzdělávání) dramatem  </vt:lpstr>
      <vt:lpstr>Výuka (vzdělávání) dramatem – průběh </vt:lpstr>
      <vt:lpstr>Výuka (vzdělávání) dramatem</vt:lpstr>
      <vt:lpstr>Učení v životních situacích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32</cp:revision>
  <cp:lastPrinted>2020-11-10T14:07:22Z</cp:lastPrinted>
  <dcterms:created xsi:type="dcterms:W3CDTF">2020-10-05T06:18:46Z</dcterms:created>
  <dcterms:modified xsi:type="dcterms:W3CDTF">2023-09-11T10:21:10Z</dcterms:modified>
</cp:coreProperties>
</file>