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27605"/>
            <a:ext cx="11361600" cy="1244339"/>
          </a:xfrm>
        </p:spPr>
        <p:txBody>
          <a:bodyPr/>
          <a:lstStyle/>
          <a:p>
            <a:pPr algn="ctr"/>
            <a:r>
              <a:rPr lang="cs-CZ" dirty="0"/>
              <a:t>Zájmové vzdělávání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277471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objevování, podchycování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rozvijí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Funkce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8"/>
            <a:ext cx="10753200" cy="5116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výchovná + vzdělávací </a:t>
            </a:r>
            <a:r>
              <a:rPr lang="cs-CZ" sz="3200" dirty="0"/>
              <a:t>= rozvíjí znalosti, dovednosti, schopnosti, zájmy, </a:t>
            </a:r>
            <a:r>
              <a:rPr lang="cs-CZ" sz="3200" b="1" dirty="0">
                <a:solidFill>
                  <a:srgbClr val="F01928"/>
                </a:solidFill>
              </a:rPr>
              <a:t>talent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kulturní </a:t>
            </a:r>
            <a:r>
              <a:rPr lang="cs-CZ" sz="3200" dirty="0"/>
              <a:t>rozvoj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preventivní </a:t>
            </a:r>
            <a:r>
              <a:rPr lang="cs-CZ" sz="3200" dirty="0"/>
              <a:t>= 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zdravotní </a:t>
            </a:r>
            <a:r>
              <a:rPr lang="cs-CZ" sz="3200" dirty="0"/>
              <a:t>(relaxační a regenerační)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= upevňuje sociální vztahy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dirty="0"/>
              <a:t>– „klasické vzdělávání“ – rozvoj vzdělání + rekreační, zážitkové, … aktivity → </a:t>
            </a:r>
            <a:r>
              <a:rPr lang="cs-CZ" sz="3200" b="1" dirty="0">
                <a:solidFill>
                  <a:srgbClr val="F01928"/>
                </a:solidFill>
              </a:rPr>
              <a:t>nejrůznější činnosti = pedagogické zhodnocení </a:t>
            </a:r>
            <a:r>
              <a:rPr lang="cs-CZ" sz="3200" b="1" dirty="0" err="1">
                <a:solidFill>
                  <a:srgbClr val="F01928"/>
                </a:solidFill>
              </a:rPr>
              <a:t>VČ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Obsahové zaměření zájmového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0753200" cy="50456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kulturní a estetické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pohybové a sportovní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cestování a turistika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environmentální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vědecko-technické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jazykové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náboženské a spirituální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 (</a:t>
            </a:r>
            <a:r>
              <a:rPr lang="cs-CZ" sz="3200" i="1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68726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91175"/>
            <a:ext cx="10888231" cy="434082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FF0000"/>
                </a:solidFill>
              </a:rPr>
              <a:t>animativní</a:t>
            </a:r>
            <a:r>
              <a:rPr lang="cs-CZ" sz="3200" b="1" dirty="0">
                <a:solidFill>
                  <a:srgbClr val="FF0000"/>
                </a:solidFill>
              </a:rPr>
              <a:t> didaktika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propojení didaktiky + </a:t>
            </a:r>
            <a:r>
              <a:rPr lang="cs-CZ" sz="3200" b="1" dirty="0">
                <a:solidFill>
                  <a:srgbClr val="FF0000"/>
                </a:solidFill>
              </a:rPr>
              <a:t>animace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animace </a:t>
            </a:r>
            <a:r>
              <a:rPr lang="cs-CZ" sz="3200" dirty="0"/>
              <a:t>– z latiny „anima“ = duše (ekvivalent slova život)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lat. </a:t>
            </a:r>
            <a:r>
              <a:rPr lang="cs-CZ" sz="3200" dirty="0" err="1"/>
              <a:t>animatione</a:t>
            </a:r>
            <a:r>
              <a:rPr lang="cs-CZ" sz="3200" dirty="0"/>
              <a:t> = animace, </a:t>
            </a:r>
            <a:r>
              <a:rPr lang="cs-CZ" sz="3200" b="1" dirty="0">
                <a:solidFill>
                  <a:srgbClr val="0000DC"/>
                </a:solidFill>
              </a:rPr>
              <a:t>oživování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oživení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animovat </a:t>
            </a:r>
            <a:r>
              <a:rPr lang="cs-CZ" sz="3200" dirty="0"/>
              <a:t>= oduševňovat, oživovat, probouzet nadšení, naplnit životem (duchem)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Francie 19. století – princip animace = Bůh – Stvořitel: </a:t>
            </a:r>
            <a:br>
              <a:rPr lang="cs-CZ" sz="3200" dirty="0"/>
            </a:br>
            <a:r>
              <a:rPr lang="cs-CZ" sz="3200" dirty="0"/>
              <a:t>Bůh = dárce života – </a:t>
            </a:r>
            <a:r>
              <a:rPr lang="cs-CZ" sz="3200" i="1" dirty="0"/>
              <a:t>„animuje tím, že vdechuje energii“</a:t>
            </a:r>
            <a:r>
              <a:rPr lang="cs-CZ" altLang="cs-CZ" sz="3200" i="1" dirty="0"/>
              <a:t>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5"/>
            <a:ext cx="11058000" cy="532207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animativní</a:t>
            </a:r>
            <a:r>
              <a:rPr lang="cs-CZ" sz="3200" dirty="0"/>
              <a:t> didaktika vychází z</a:t>
            </a:r>
            <a:r>
              <a:rPr lang="cs-CZ" sz="3200" b="1" dirty="0">
                <a:solidFill>
                  <a:srgbClr val="0000DC"/>
                </a:solidFill>
              </a:rPr>
              <a:t> podstaty volného času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≠ poučování, direktivní přístup, školní vyučování,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 err="1">
                <a:solidFill>
                  <a:srgbClr val="0000DC"/>
                </a:solidFill>
              </a:rPr>
              <a:t>nondirektivní</a:t>
            </a:r>
            <a:r>
              <a:rPr lang="cs-CZ" sz="3200" b="1" dirty="0">
                <a:solidFill>
                  <a:srgbClr val="0000DC"/>
                </a:solidFill>
              </a:rPr>
              <a:t> podněcování</a:t>
            </a:r>
            <a:r>
              <a:rPr lang="cs-CZ" sz="3200" dirty="0"/>
              <a:t>, iniciování osob nebo skupin (Vážanský, Smékal, 1995)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prožitek pohody, sounáležitosti s dalšími participanty, emocionálního rozvoje, objevování nových schopností,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animátor</a:t>
            </a:r>
            <a:r>
              <a:rPr lang="cs-CZ" sz="3200" dirty="0"/>
              <a:t> = „profesionál sociálních vztahů“ – </a:t>
            </a:r>
            <a:br>
              <a:rPr lang="cs-CZ" sz="3200" dirty="0"/>
            </a:br>
            <a:r>
              <a:rPr lang="cs-CZ" sz="3200" dirty="0"/>
              <a:t>povzbuzuje účastníky, aby sami jednali a rozhodovali 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vzdělávání na základě </a:t>
            </a:r>
            <a:r>
              <a:rPr lang="cs-CZ" sz="3200" b="1" dirty="0">
                <a:solidFill>
                  <a:srgbClr val="F01928"/>
                </a:solidFill>
              </a:rPr>
              <a:t>svobodného rozhodnutí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nenucenost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volby a rozhodnutí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iniciativa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aktivní přístup k činnosti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dobrovolnost = vůdčí princip </a:t>
            </a:r>
            <a:r>
              <a:rPr lang="cs-CZ" sz="3200" dirty="0" err="1"/>
              <a:t>animativní</a:t>
            </a:r>
            <a:r>
              <a:rPr lang="cs-CZ" sz="320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66093"/>
            <a:ext cx="11375944" cy="496190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Formy zájmového vzdělávání = </a:t>
            </a:r>
            <a:r>
              <a:rPr lang="cs-CZ" sz="3200" b="1" dirty="0"/>
              <a:t>podpora </a:t>
            </a:r>
            <a:r>
              <a:rPr lang="cs-CZ" sz="3200" dirty="0"/>
              <a:t>edukačních, rekreačních, poznávacích, tvůrčích, …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volnočasových aktivit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realizace – </a:t>
            </a:r>
            <a:r>
              <a:rPr lang="cs-CZ" sz="3200" b="1" dirty="0"/>
              <a:t>neformální </a:t>
            </a:r>
            <a:r>
              <a:rPr lang="cs-CZ" sz="3200" dirty="0"/>
              <a:t>i </a:t>
            </a:r>
            <a:r>
              <a:rPr lang="cs-CZ" sz="3200" b="1" dirty="0"/>
              <a:t>informální </a:t>
            </a:r>
            <a:r>
              <a:rPr lang="cs-CZ" sz="3200" dirty="0"/>
              <a:t>způsob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dirty="0"/>
              <a:t>, rozvoj </a:t>
            </a:r>
            <a:br>
              <a:rPr lang="cs-CZ" sz="3200" dirty="0"/>
            </a:br>
            <a:r>
              <a:rPr lang="cs-CZ" sz="3200" dirty="0"/>
              <a:t>a kultivace osobnosti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celkové </a:t>
            </a:r>
            <a:r>
              <a:rPr lang="cs-CZ" sz="3200" b="1" dirty="0">
                <a:solidFill>
                  <a:srgbClr val="0000DC"/>
                </a:solidFill>
              </a:rPr>
              <a:t>zlepšení kvality života </a:t>
            </a:r>
            <a:r>
              <a:rPr lang="cs-CZ" sz="3200" dirty="0"/>
              <a:t>jedince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F1F6FE-13C3-44BE-9B75-9827FAE0A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5A5755-9158-4D50-8FED-744BBBF16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78D5A9-3363-4EB1-9DB2-7861A7B7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4"/>
            <a:ext cx="11167200" cy="48111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délky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krátkodobé – střednědobé – dlouhodobé organizační formy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místa: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instituci – školní, mimoškolní, kulturní, sportovní,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přírodě – na horách, řece, jezeru, pláži, moři, oceánu, 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Typická forma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kurz </a:t>
            </a:r>
            <a:r>
              <a:rPr lang="cs-CZ" sz="3200" dirty="0"/>
              <a:t>(podrobně viz </a:t>
            </a:r>
            <a:r>
              <a:rPr lang="cs-CZ" sz="3200" i="1" dirty="0"/>
              <a:t>Gymnasion – časopis pro zážitkovou pedagogiku, </a:t>
            </a:r>
            <a:r>
              <a:rPr lang="cs-CZ" sz="320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18281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674F3-556F-46AB-AB09-A8E67BE867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1A261E-5E8B-4474-B84F-E72F95C0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8646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 – kurz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6B880F-98EE-4F89-9672-39E84508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83212"/>
            <a:ext cx="11153132" cy="5144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termín </a:t>
            </a:r>
            <a:r>
              <a:rPr lang="cs-CZ" sz="3200" b="1" dirty="0"/>
              <a:t>kurz </a:t>
            </a:r>
            <a:r>
              <a:rPr lang="cs-CZ" sz="3200" dirty="0"/>
              <a:t>– z latiny „</a:t>
            </a:r>
            <a:r>
              <a:rPr lang="cs-CZ" sz="3200" dirty="0" err="1"/>
              <a:t>cursus</a:t>
            </a:r>
            <a:r>
              <a:rPr lang="cs-CZ" sz="3200" dirty="0"/>
              <a:t>“ = směr, běh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opravdový zážitkový kurz = směr i běh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kurz </a:t>
            </a:r>
            <a:r>
              <a:rPr lang="cs-CZ" sz="3200" dirty="0"/>
              <a:t>= víkendovka, akce, tábor, </a:t>
            </a:r>
            <a:r>
              <a:rPr lang="cs-CZ" sz="3200" dirty="0" err="1"/>
              <a:t>prázdninovka</a:t>
            </a:r>
            <a:r>
              <a:rPr lang="cs-CZ" sz="3200" dirty="0"/>
              <a:t>, projekt, … (Jirásek, 2019)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zážitkový kurz </a:t>
            </a:r>
            <a:r>
              <a:rPr lang="cs-CZ" sz="3200" dirty="0"/>
              <a:t>= vícedenní akce, s: </a:t>
            </a:r>
            <a:br>
              <a:rPr lang="cs-CZ" sz="3200" dirty="0"/>
            </a:br>
            <a:r>
              <a:rPr lang="cs-CZ" sz="3200" dirty="0"/>
              <a:t>- ucelenou dramaturgií </a:t>
            </a:r>
            <a:br>
              <a:rPr lang="cs-CZ" sz="3200" dirty="0"/>
            </a:br>
            <a:r>
              <a:rPr lang="cs-CZ" sz="3200" dirty="0"/>
              <a:t>- realizovanou za využití metod zkušenostního učení </a:t>
            </a:r>
            <a:br>
              <a:rPr lang="cs-CZ" sz="3200" dirty="0"/>
            </a:br>
            <a:r>
              <a:rPr lang="cs-CZ" sz="3200" dirty="0"/>
              <a:t>- využití her, inscenačních, situačních a dialogických metod</a:t>
            </a:r>
            <a:br>
              <a:rPr lang="cs-CZ" sz="3200" dirty="0"/>
            </a:br>
            <a:r>
              <a:rPr lang="cs-CZ" sz="3200" dirty="0"/>
              <a:t>- využitím přírodního (i jinak podnětného) prostředí </a:t>
            </a:r>
            <a:br>
              <a:rPr lang="cs-CZ" sz="3200" dirty="0"/>
            </a:br>
            <a:r>
              <a:rPr lang="cs-CZ" sz="320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15017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85969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0837"/>
            <a:ext cx="11181268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0000DC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AD4AE-4E72-47D2-8908-5E900F824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2CD61F-2BA9-42C2-84C7-FBB79D6D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EB4AAE-A151-4D69-BD96-EA610BB4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37" y="1069383"/>
            <a:ext cx="11445499" cy="476261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využívání prvků </a:t>
            </a:r>
            <a:r>
              <a:rPr lang="cs-CZ" sz="3200" b="1" dirty="0">
                <a:solidFill>
                  <a:srgbClr val="F01928"/>
                </a:solidFill>
              </a:rPr>
              <a:t>zážitkové pedagogiky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obor, který se zabývá popisem a metodikou praktického výchovného působení – </a:t>
            </a:r>
            <a:r>
              <a:rPr lang="cs-CZ" sz="3200" b="1" dirty="0">
                <a:solidFill>
                  <a:srgbClr val="F01928"/>
                </a:solidFill>
              </a:rPr>
              <a:t>výchovou prožitkem </a:t>
            </a:r>
            <a:r>
              <a:rPr lang="cs-CZ" sz="3200" dirty="0"/>
              <a:t>(Jirásek, 2008)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prožitek</a:t>
            </a:r>
            <a:r>
              <a:rPr lang="cs-CZ" sz="3200" dirty="0"/>
              <a:t> = vztah k přítomnosti = doba, kdy prožitek probíhá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zážitek</a:t>
            </a:r>
            <a:r>
              <a:rPr lang="cs-CZ" sz="3200" dirty="0"/>
              <a:t> = reflektovaný prožitek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zkušenost</a:t>
            </a:r>
            <a:r>
              <a:rPr lang="cs-CZ" sz="3200" b="1" dirty="0"/>
              <a:t> </a:t>
            </a:r>
            <a:r>
              <a:rPr lang="cs-CZ" sz="3200" dirty="0"/>
              <a:t>= výtěžek a zhodnocení prožitku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zážitkové učení</a:t>
            </a:r>
            <a:r>
              <a:rPr lang="cs-CZ" sz="3200" b="1" dirty="0"/>
              <a:t> = </a:t>
            </a:r>
            <a:r>
              <a:rPr lang="cs-CZ" sz="3200" dirty="0"/>
              <a:t>vlastní aktivita – prožitek → reflexe – zážitek → zhodnocení + zobecnění – zkušenost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intenzivní učení</a:t>
            </a:r>
          </a:p>
        </p:txBody>
      </p:sp>
    </p:spTree>
    <p:extLst>
      <p:ext uri="{BB962C8B-B14F-4D97-AF65-F5344CB8AC3E}">
        <p14:creationId xmlns:p14="http://schemas.microsoft.com/office/powerpoint/2010/main" val="1361406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C465D8-7ADE-430E-8993-8AAFF1491C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FB7A21-D452-463F-9FBA-A71BCF0E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 err="1"/>
              <a:t>Edutainment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176CAF-409C-416B-8BCB-7603E0D5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6135"/>
            <a:ext cx="11207132" cy="543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Edutainment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kombinace pojmů „</a:t>
            </a:r>
            <a:r>
              <a:rPr lang="cs-CZ" sz="3200" b="1" dirty="0" err="1">
                <a:solidFill>
                  <a:srgbClr val="0000DC"/>
                </a:solidFill>
              </a:rPr>
              <a:t>education</a:t>
            </a:r>
            <a:r>
              <a:rPr lang="cs-CZ" sz="3200" dirty="0"/>
              <a:t>“ (edukace, výchova, vzdělávání) + „</a:t>
            </a:r>
            <a:r>
              <a:rPr lang="cs-CZ" sz="3200" b="1" dirty="0" err="1">
                <a:solidFill>
                  <a:srgbClr val="0000DC"/>
                </a:solidFill>
              </a:rPr>
              <a:t>entertainment</a:t>
            </a:r>
            <a:r>
              <a:rPr lang="cs-CZ" sz="3200" dirty="0"/>
              <a:t>“ (zábava) = </a:t>
            </a:r>
            <a:br>
              <a:rPr lang="cs-CZ" sz="3200" dirty="0"/>
            </a:br>
            <a:r>
              <a:rPr lang="cs-CZ" sz="3200" dirty="0"/>
              <a:t>spojení učení se zábavou a hrou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i="1" dirty="0" err="1">
                <a:solidFill>
                  <a:srgbClr val="F01928"/>
                </a:solidFill>
              </a:rPr>
              <a:t>Edutainment</a:t>
            </a:r>
            <a:r>
              <a:rPr lang="cs-CZ" sz="3200" b="1" i="1" dirty="0"/>
              <a:t> = specifický druh zábavy, jejímž prostřednictvím se zúčastněný může vzdělávat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(Němec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vzdělávání, </a:t>
            </a:r>
            <a:r>
              <a:rPr lang="cs-CZ" sz="3200" b="1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využití </a:t>
            </a:r>
            <a:r>
              <a:rPr lang="cs-CZ" sz="3200" b="1" dirty="0">
                <a:solidFill>
                  <a:srgbClr val="0000DC"/>
                </a:solidFill>
              </a:rPr>
              <a:t>zážitkového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+ řady nových prostředků – zejména </a:t>
            </a:r>
            <a:r>
              <a:rPr lang="cs-CZ" sz="3200" dirty="0" err="1"/>
              <a:t>ICT</a:t>
            </a:r>
            <a:r>
              <a:rPr lang="cs-CZ" sz="3200" dirty="0"/>
              <a:t>, prvky výchovy prožitkem a dobrodružstvím, … </a:t>
            </a:r>
          </a:p>
        </p:txBody>
      </p:sp>
    </p:spTree>
    <p:extLst>
      <p:ext uri="{BB962C8B-B14F-4D97-AF65-F5344CB8AC3E}">
        <p14:creationId xmlns:p14="http://schemas.microsoft.com/office/powerpoint/2010/main" val="67749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70671"/>
            <a:ext cx="11543538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Probíhá ve volném čase → nutné vymezení volného času</a:t>
            </a:r>
            <a:r>
              <a:rPr lang="cs-CZ" sz="3200" dirty="0"/>
              <a:t>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opak nutné práce a povinností, doba, kdy si své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pozitivní vymezení </a:t>
            </a:r>
            <a:r>
              <a:rPr lang="cs-CZ" sz="3200" b="1" dirty="0"/>
              <a:t>– </a:t>
            </a:r>
            <a:r>
              <a:rPr lang="cs-CZ" sz="3200" dirty="0"/>
              <a:t>volný čas = </a:t>
            </a:r>
            <a:r>
              <a:rPr lang="cs-CZ" sz="3200" b="1" dirty="0">
                <a:solidFill>
                  <a:srgbClr val="F01928"/>
                </a:solidFill>
              </a:rPr>
              <a:t>disponibilní</a:t>
            </a:r>
            <a:r>
              <a:rPr lang="cs-CZ" sz="3200" dirty="0"/>
              <a:t> časový prostor – možnost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negativní </a:t>
            </a:r>
            <a:r>
              <a:rPr lang="cs-CZ" sz="3200" b="1" dirty="0"/>
              <a:t>vymezení </a:t>
            </a:r>
            <a:r>
              <a:rPr lang="cs-CZ" sz="3200" dirty="0"/>
              <a:t>– volný čas = </a:t>
            </a:r>
            <a:r>
              <a:rPr lang="cs-CZ" sz="3200" b="1" dirty="0">
                <a:solidFill>
                  <a:srgbClr val="0000DC"/>
                </a:solidFill>
              </a:rPr>
              <a:t>zbývající doba </a:t>
            </a:r>
            <a:r>
              <a:rPr lang="cs-CZ" sz="3200" dirty="0"/>
              <a:t>denního průběhu (po škole, práci, …)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Obtížné definování volného času (</a:t>
            </a:r>
            <a:r>
              <a:rPr lang="cs-CZ" sz="3200" b="1" dirty="0" err="1"/>
              <a:t>VČ</a:t>
            </a:r>
            <a:r>
              <a:rPr lang="cs-CZ" sz="3200" b="1" dirty="0"/>
              <a:t>)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VČ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cokoliv,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 </a:t>
            </a:r>
            <a:r>
              <a:rPr lang="cs-CZ" sz="3200" dirty="0" err="1"/>
              <a:t>VČ</a:t>
            </a:r>
            <a:r>
              <a:rPr lang="cs-CZ" sz="3200" dirty="0"/>
              <a:t> je významné </a:t>
            </a:r>
            <a:r>
              <a:rPr lang="cs-CZ" sz="3200" b="1" dirty="0"/>
              <a:t>prožívání, plynutí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stav </a:t>
            </a:r>
            <a:r>
              <a:rPr lang="cs-CZ" sz="3200" b="1" dirty="0" err="1">
                <a:solidFill>
                  <a:srgbClr val="F01928"/>
                </a:solidFill>
              </a:rPr>
              <a:t>flow</a:t>
            </a:r>
            <a:endParaRPr lang="cs-CZ" alt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30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420837"/>
            <a:ext cx="11361877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</a:t>
            </a:r>
            <a:r>
              <a:rPr lang="cs-CZ" sz="3200" b="1" dirty="0"/>
              <a:t> volného času </a:t>
            </a:r>
            <a:r>
              <a:rPr lang="cs-CZ" sz="3200" dirty="0"/>
              <a:t>(</a:t>
            </a:r>
            <a:r>
              <a:rPr lang="cs-CZ" sz="3200" dirty="0" err="1"/>
              <a:t>Dumazedièr</a:t>
            </a:r>
            <a:r>
              <a:rPr lang="cs-CZ" sz="3200" dirty="0"/>
              <a:t>, 1962):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odpočinek</a:t>
            </a:r>
            <a:r>
              <a:rPr lang="cs-CZ" sz="3200" dirty="0"/>
              <a:t> = zotavení, reprodukce sil, odstranění napětí, ...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rozptýlení</a:t>
            </a:r>
            <a:r>
              <a:rPr lang="cs-CZ" sz="3200" dirty="0"/>
              <a:t> = zábava, kompenzace, únik (dnes nejčastěji virtuální svět, ...),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rozvoj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kreativní, kulturní, sociální, sportovní, ... aktivity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na všech funkcích se podílí zájmové vzdělávání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především </a:t>
            </a:r>
            <a:r>
              <a:rPr lang="cs-CZ" sz="3200" b="1" dirty="0">
                <a:solidFill>
                  <a:srgbClr val="0000DC"/>
                </a:solidFill>
              </a:rPr>
              <a:t>rozvoj = pedagogické zhodnocení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endParaRPr 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947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08295"/>
            <a:ext cx="11221200" cy="5171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Specifika </a:t>
            </a:r>
            <a:r>
              <a:rPr lang="cs-CZ" sz="3200" b="1" dirty="0"/>
              <a:t>volného času</a:t>
            </a:r>
            <a:r>
              <a:rPr lang="cs-CZ" sz="3200" dirty="0"/>
              <a:t> (</a:t>
            </a:r>
            <a:r>
              <a:rPr lang="cs-CZ" sz="3200" dirty="0" err="1"/>
              <a:t>Dumazedièr</a:t>
            </a:r>
            <a:r>
              <a:rPr lang="cs-CZ" sz="3200" dirty="0"/>
              <a:t>, 1962)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svobodná</a:t>
            </a:r>
            <a:r>
              <a:rPr lang="cs-CZ" sz="3200" b="1" dirty="0"/>
              <a:t> volba</a:t>
            </a:r>
            <a:r>
              <a:rPr lang="cs-CZ" sz="3200" dirty="0"/>
              <a:t> – </a:t>
            </a:r>
            <a:r>
              <a:rPr lang="cs-CZ" sz="3200" dirty="0" err="1"/>
              <a:t>VČ</a:t>
            </a:r>
            <a:r>
              <a:rPr lang="cs-CZ" sz="3200" dirty="0"/>
              <a:t> osvobozuje od povinností (práce,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sz="3200" dirty="0"/>
              <a:t>, utilitárního, ideologického, politického, … zaměření – je-li toto zaměření → </a:t>
            </a:r>
            <a:r>
              <a:rPr 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sz="3200" b="1" dirty="0">
                <a:solidFill>
                  <a:srgbClr val="F01928"/>
                </a:solidFill>
              </a:rPr>
              <a:t> čas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hedonistický</a:t>
            </a:r>
            <a:r>
              <a:rPr lang="cs-CZ" sz="3200" b="1" dirty="0"/>
              <a:t> charakter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naplnění individuální potřeby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br>
              <a:rPr lang="cs-CZ" sz="3200" dirty="0">
                <a:solidFill>
                  <a:srgbClr val="0000DC"/>
                </a:solidFill>
              </a:rPr>
            </a:br>
            <a:r>
              <a:rPr lang="cs-CZ" sz="3200" dirty="0"/>
              <a:t>(i když je realizován společně – ve skupině,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proměnlivost</a:t>
            </a:r>
            <a:r>
              <a:rPr lang="cs-CZ" sz="3200" dirty="0"/>
              <a:t> – hledání = rys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19674" cy="50885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roviny </a:t>
            </a:r>
            <a:r>
              <a:rPr lang="cs-CZ" sz="3200" b="1" dirty="0" err="1"/>
              <a:t>VČ</a:t>
            </a:r>
            <a:r>
              <a:rPr lang="cs-CZ" sz="3200" dirty="0"/>
              <a:t> (</a:t>
            </a:r>
            <a:r>
              <a:rPr lang="cs-CZ" sz="3200" dirty="0" err="1"/>
              <a:t>Krystoň</a:t>
            </a:r>
            <a:r>
              <a:rPr lang="cs-CZ" sz="3200" dirty="0"/>
              <a:t>, 2006)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seberealizaci a saturaci individuálních zájmů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prevence sociálně-patologických jevů, </a:t>
            </a:r>
            <a:br>
              <a:rPr lang="cs-CZ" sz="3200" dirty="0"/>
            </a:br>
            <a:r>
              <a:rPr lang="cs-CZ" sz="3200" dirty="0" err="1"/>
              <a:t>VČ</a:t>
            </a:r>
            <a:r>
              <a:rPr lang="cs-CZ" sz="3200" dirty="0"/>
              <a:t> = součást pozitivních životních způsobů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edukační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vzdělávání a celkový rozvoj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význam zájmového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 hodnotné prožívání volného času = pedagogické zhodnocení = rozvoj jedince = </a:t>
            </a:r>
            <a:r>
              <a:rPr lang="cs-CZ" sz="3200" b="1" dirty="0">
                <a:solidFill>
                  <a:srgbClr val="F01928"/>
                </a:solidFill>
              </a:rPr>
              <a:t>zájmové vzdělávání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1"/>
            <a:ext cx="11417538" cy="5008099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08295"/>
            <a:ext cx="11347200" cy="4919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379</TotalTime>
  <Words>1365</Words>
  <Application>Microsoft Office PowerPoint</Application>
  <PresentationFormat>Širokoúhlá obrazovka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Zájmové vzdělávání </vt:lpstr>
      <vt:lpstr>Zájmové vzdělávání </vt:lpstr>
      <vt:lpstr>Zájmové vzdělávání </vt:lpstr>
      <vt:lpstr>Zájmové vzdělávání a volný čas</vt:lpstr>
      <vt:lpstr>Zájmové vzdělávání a volný čas</vt:lpstr>
      <vt:lpstr>Zájmové vzdělávání a volný čas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Funkce zájmového vzdělávání</vt:lpstr>
      <vt:lpstr>Obsahové zaměření zájmového vzdělávání </vt:lpstr>
      <vt:lpstr>Zájmové vzdělávání a animativní didaktika </vt:lpstr>
      <vt:lpstr>Zájmové vzdělávání a animativní didaktika </vt:lpstr>
      <vt:lpstr>Principy animativní didaktiky </vt:lpstr>
      <vt:lpstr>Formy zájmového vzdělávání</vt:lpstr>
      <vt:lpstr>Formy zájmového vzdělávání</vt:lpstr>
      <vt:lpstr>Formy zájmového vzdělávání – kurz</vt:lpstr>
      <vt:lpstr>Zájmové vzdělávání a zážitková pedagogika</vt:lpstr>
      <vt:lpstr>Edutainment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55</cp:revision>
  <cp:lastPrinted>2020-12-01T14:36:34Z</cp:lastPrinted>
  <dcterms:created xsi:type="dcterms:W3CDTF">2020-10-05T06:18:46Z</dcterms:created>
  <dcterms:modified xsi:type="dcterms:W3CDTF">2023-09-11T10:22:44Z</dcterms:modified>
</cp:coreProperties>
</file>