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6" r:id="rId10"/>
    <p:sldId id="267" r:id="rId11"/>
    <p:sldId id="268" r:id="rId1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0352" y="228600"/>
            <a:ext cx="10687049" cy="914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12800" y="1600200"/>
            <a:ext cx="10566400" cy="44196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A52BD53-8C67-4586-8002-B344C0C035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80F08C4-FDB3-48AF-9F63-C58650FF0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D603207-E7AF-45AB-BAED-1DCC5D5A40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A5D7-9165-4C22-B91C-EB1C6F50CC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08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lympijskytym.cz/" TargetMode="External"/><Relationship Id="rId2" Type="http://schemas.openxmlformats.org/officeDocument/2006/relationships/hyperlink" Target="https://ucitelskykodex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Vznik a koncepce pedagogiky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B45C5B-2346-4C2A-B6B6-BF1549EAAA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E495FA-38EE-4BB1-8CC4-F5572F8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4. Vztah pedagogiky k dalším oborům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F5AAC3-A7E7-4B00-A8B8-C9932A1EE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>
                <a:solidFill>
                  <a:srgbClr val="0000DC"/>
                </a:solidFill>
              </a:rPr>
              <a:t>filozofii </a:t>
            </a:r>
            <a:r>
              <a:rPr lang="cs-CZ" altLang="cs-CZ" sz="3200" dirty="0"/>
              <a:t>– východisko = orientace = </a:t>
            </a:r>
            <a:br>
              <a:rPr lang="cs-CZ" altLang="cs-CZ" sz="3200" dirty="0"/>
            </a:br>
            <a:r>
              <a:rPr lang="cs-CZ" altLang="cs-CZ" sz="3200" dirty="0"/>
              <a:t>pojetí člověka, jeho směřování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biologii </a:t>
            </a:r>
            <a:r>
              <a:rPr lang="cs-CZ" altLang="cs-CZ" sz="3200" dirty="0"/>
              <a:t>– pojetí člověka, genetika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>
                <a:solidFill>
                  <a:srgbClr val="0000DC"/>
                </a:solidFill>
              </a:rPr>
              <a:t>psychologii </a:t>
            </a:r>
            <a:r>
              <a:rPr lang="cs-CZ" altLang="cs-CZ" sz="3200" dirty="0"/>
              <a:t>– poznání člověka, jeho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sociologii </a:t>
            </a:r>
            <a:r>
              <a:rPr lang="cs-CZ" altLang="cs-CZ" sz="3200" dirty="0"/>
              <a:t>– fungování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architektuře </a:t>
            </a:r>
            <a:r>
              <a:rPr lang="cs-CZ" altLang="cs-CZ" sz="3200" dirty="0"/>
              <a:t>– např. Waldorfská pedagogika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oborové didaktiky </a:t>
            </a:r>
            <a:r>
              <a:rPr lang="cs-CZ" altLang="cs-CZ" sz="3200" dirty="0"/>
              <a:t>– vztah ke všem vědám </a:t>
            </a:r>
            <a:br>
              <a:rPr lang="cs-CZ" altLang="cs-CZ" sz="3200" dirty="0"/>
            </a:br>
            <a:r>
              <a:rPr lang="cs-CZ" altLang="cs-CZ" sz="3200" dirty="0"/>
              <a:t>a oblastem lidské činnosti</a:t>
            </a:r>
          </a:p>
        </p:txBody>
      </p:sp>
    </p:spTree>
    <p:extLst>
      <p:ext uri="{BB962C8B-B14F-4D97-AF65-F5344CB8AC3E}">
        <p14:creationId xmlns:p14="http://schemas.microsoft.com/office/powerpoint/2010/main" val="3182391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FA00CE-ACE8-4883-9296-3C9DF82EF2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7360BD-22D3-46D6-B0AA-0183FFBCA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2766"/>
            <a:ext cx="10753200" cy="451576"/>
          </a:xfrm>
        </p:spPr>
        <p:txBody>
          <a:bodyPr/>
          <a:lstStyle/>
          <a:p>
            <a:r>
              <a:rPr lang="cs-CZ" altLang="cs-CZ" dirty="0"/>
              <a:t>4. Vztah pedagogiky k dalším oborům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900058-3DEC-4D4B-A4E7-F3122A3C3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1433593"/>
            <a:ext cx="11356257" cy="4704407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dirty="0"/>
              <a:t>Nové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</a:t>
            </a:r>
            <a:r>
              <a:rPr lang="cs-CZ" altLang="cs-CZ" sz="3200" dirty="0"/>
              <a:t> (mezioborové) vědní disciplíny, např.: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hudební pedagogika </a:t>
            </a:r>
            <a:r>
              <a:rPr lang="cs-CZ" altLang="cs-CZ" sz="3200" dirty="0"/>
              <a:t>(muzikologie – hudba – hudební výchova + pedagogika)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muzejní pedagogika </a:t>
            </a:r>
            <a:r>
              <a:rPr lang="cs-CZ" altLang="cs-CZ" sz="3200" dirty="0"/>
              <a:t>(muzeologie + pedagogika, psychologie, sociologie, komunikační vědy,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pedagogika sportu </a:t>
            </a:r>
            <a:r>
              <a:rPr lang="cs-CZ" altLang="cs-CZ" sz="3200" dirty="0"/>
              <a:t>(kinantropologie – vědy o sportu + pedagogika)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66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AB0439-A794-4E8B-A4EA-41C9285A15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84F9E6-8EC5-440E-B8C1-BA589BD87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1"/>
            <a:ext cx="10753200" cy="451576"/>
          </a:xfrm>
        </p:spPr>
        <p:txBody>
          <a:bodyPr/>
          <a:lstStyle/>
          <a:p>
            <a:r>
              <a:rPr lang="cs-CZ" altLang="cs-CZ" dirty="0"/>
              <a:t>1. Počátky pedagogického myšlení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ABE54F2-5AB4-4969-8482-036C7403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640"/>
            <a:ext cx="7996297" cy="546236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Sokrates</a:t>
            </a:r>
            <a:r>
              <a:rPr lang="cs-CZ" altLang="cs-CZ" sz="3200" dirty="0"/>
              <a:t> (469–399)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moudrost + mravní </a:t>
            </a:r>
            <a:r>
              <a:rPr lang="cs-CZ" altLang="cs-CZ" sz="3200" dirty="0"/>
              <a:t>výchovu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sokratovská </a:t>
            </a:r>
            <a:r>
              <a:rPr lang="cs-CZ" altLang="cs-CZ" sz="3200" dirty="0"/>
              <a:t>metoda</a:t>
            </a:r>
            <a:endParaRPr lang="cs-CZ" altLang="cs-CZ" sz="32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Platón</a:t>
            </a:r>
            <a:r>
              <a:rPr lang="cs-CZ" altLang="cs-CZ" sz="3200" dirty="0"/>
              <a:t> (427–347)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pojetí edukace – </a:t>
            </a:r>
            <a:r>
              <a:rPr lang="cs-CZ" altLang="cs-CZ" sz="3200" b="1" dirty="0" err="1">
                <a:solidFill>
                  <a:srgbClr val="0000DC"/>
                </a:solidFill>
              </a:rPr>
              <a:t>paideia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sociální cíl edukace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dlouhé vzdělávání = rozvoj filozofů</a:t>
            </a:r>
            <a:endParaRPr lang="cs-CZ" altLang="cs-CZ" sz="32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Aristoteles</a:t>
            </a:r>
            <a:r>
              <a:rPr lang="cs-CZ" altLang="cs-CZ" sz="3200" dirty="0"/>
              <a:t> (384–322)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pojetí psychiky („3 duše“)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výchova tělesná + mravní + rozumová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státní výchova</a:t>
            </a:r>
            <a:endParaRPr lang="cs-CZ" altLang="cs-CZ" sz="3200" b="1" dirty="0"/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73EE86F-32B9-4ACD-909E-F438C66F3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09" y="2367265"/>
            <a:ext cx="1444291" cy="210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aristoteles">
            <a:extLst>
              <a:ext uri="{FF2B5EF4-FFF2-40B4-BE49-F238E27FC236}">
                <a16:creationId xmlns:a16="http://schemas.microsoft.com/office/drawing/2014/main" id="{A08D5739-C2B6-484B-882F-AF6A5ECE9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09" y="4534408"/>
            <a:ext cx="1573982" cy="194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4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38A9FA-CA6D-4903-AFBA-CBD0B2D359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F3CF4D-90D9-41C2-BEA8-41396D6D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Počátky pedagogického myšlení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3F360E-A2B0-49E3-A39D-394BA8DD6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7135"/>
            <a:ext cx="7244129" cy="5180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Marcus Fabius </a:t>
            </a:r>
            <a:r>
              <a:rPr lang="cs-CZ" altLang="cs-CZ" b="1" dirty="0" err="1"/>
              <a:t>Quintilianus</a:t>
            </a:r>
            <a:r>
              <a:rPr lang="cs-CZ" altLang="cs-CZ" b="1" dirty="0"/>
              <a:t> </a:t>
            </a:r>
            <a:r>
              <a:rPr lang="cs-CZ" altLang="cs-CZ" dirty="0"/>
              <a:t>(asi 35–95)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1. pedagogický spis </a:t>
            </a:r>
            <a:r>
              <a:rPr lang="cs-CZ" altLang="cs-CZ" dirty="0"/>
              <a:t>= </a:t>
            </a:r>
            <a:br>
              <a:rPr lang="cs-CZ" altLang="cs-CZ" dirty="0"/>
            </a:br>
            <a:r>
              <a:rPr lang="cs-CZ" altLang="cs-CZ" b="1" i="1" dirty="0"/>
              <a:t>12 knih o výchově řečníka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řečník = vir bonus (</a:t>
            </a:r>
            <a:r>
              <a:rPr lang="cs-CZ" altLang="cs-CZ" b="1" dirty="0">
                <a:solidFill>
                  <a:srgbClr val="0000DC"/>
                </a:solidFill>
              </a:rPr>
              <a:t>dobrý člověk</a:t>
            </a:r>
            <a:r>
              <a:rPr lang="cs-CZ" alt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význam školní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vysoké nároky na učitele</a:t>
            </a:r>
            <a:br>
              <a:rPr lang="cs-CZ" altLang="cs-CZ" dirty="0"/>
            </a:br>
            <a:endParaRPr lang="cs-CZ" altLang="cs-CZ" b="1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J. A. Komenský </a:t>
            </a:r>
            <a:r>
              <a:rPr lang="cs-CZ" altLang="cs-CZ" dirty="0"/>
              <a:t>(1592–1670)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koncepce </a:t>
            </a:r>
            <a:r>
              <a:rPr lang="cs-CZ" altLang="cs-CZ" b="1" dirty="0">
                <a:solidFill>
                  <a:srgbClr val="0000DC"/>
                </a:solidFill>
              </a:rPr>
              <a:t>permanentní, demokratické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b="1" dirty="0">
                <a:solidFill>
                  <a:srgbClr val="0000DC"/>
                </a:solidFill>
              </a:rPr>
              <a:t>a humanistické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klasik didaktiky a </a:t>
            </a:r>
            <a:r>
              <a:rPr lang="cs-CZ" altLang="cs-CZ" dirty="0" err="1"/>
              <a:t>lingvodidaktiky</a:t>
            </a:r>
            <a:endParaRPr lang="cs-CZ" altLang="cs-CZ" dirty="0"/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43EE66E3-34B2-4258-83B2-6C96E9D76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048" y="4026259"/>
            <a:ext cx="1881546" cy="223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 descr="Quintilian.jpg">
            <a:extLst>
              <a:ext uri="{FF2B5EF4-FFF2-40B4-BE49-F238E27FC236}">
                <a16:creationId xmlns:a16="http://schemas.microsoft.com/office/drawing/2014/main" id="{4F31912B-059A-4A7F-B4E3-EBCC6272BA6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049" y="1164949"/>
            <a:ext cx="1881546" cy="2610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34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7EE741-6D13-43F5-A50F-D0B938E576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60E27D-CC41-4050-ABF2-2F218D19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2. Vznik pedagogiky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4D958F-7A4C-4201-85F0-D020DD2AD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704"/>
            <a:ext cx="7494852" cy="2270638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b="1" dirty="0"/>
              <a:t>Johann Friedrich Herbart </a:t>
            </a:r>
            <a:r>
              <a:rPr lang="cs-CZ" altLang="cs-CZ" sz="3200" dirty="0"/>
              <a:t>(1776–1841)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pedagogika</a:t>
            </a:r>
            <a:r>
              <a:rPr lang="cs-CZ" altLang="cs-CZ" sz="3200" dirty="0"/>
              <a:t> – filozofie + psychologie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cíle edukace =</a:t>
            </a:r>
            <a:r>
              <a:rPr lang="cs-CZ" altLang="cs-CZ" sz="3200" dirty="0"/>
              <a:t> nezbytné + možné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proces výchovy (</a:t>
            </a:r>
            <a:r>
              <a:rPr lang="cs-CZ" altLang="cs-CZ" sz="3200" b="1" dirty="0" err="1">
                <a:solidFill>
                  <a:srgbClr val="0000DC"/>
                </a:solidFill>
              </a:rPr>
              <a:t>herbartismus</a:t>
            </a:r>
            <a:r>
              <a:rPr lang="cs-CZ" altLang="cs-CZ" sz="3200" dirty="0"/>
              <a:t>):</a:t>
            </a:r>
            <a:endParaRPr lang="cs-CZ" altLang="cs-CZ" sz="3200" b="1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269D283-0032-45A7-8388-FB7310DEA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517639"/>
              </p:ext>
            </p:extLst>
          </p:nvPr>
        </p:nvGraphicFramePr>
        <p:xfrm>
          <a:off x="665999" y="3916618"/>
          <a:ext cx="10085575" cy="227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266">
                  <a:extLst>
                    <a:ext uri="{9D8B030D-6E8A-4147-A177-3AD203B41FA5}">
                      <a16:colId xmlns:a16="http://schemas.microsoft.com/office/drawing/2014/main" val="3221608175"/>
                    </a:ext>
                  </a:extLst>
                </a:gridCol>
                <a:gridCol w="6312309">
                  <a:extLst>
                    <a:ext uri="{9D8B030D-6E8A-4147-A177-3AD203B41FA5}">
                      <a16:colId xmlns:a16="http://schemas.microsoft.com/office/drawing/2014/main" val="2909725224"/>
                    </a:ext>
                  </a:extLst>
                </a:gridCol>
              </a:tblGrid>
              <a:tr h="601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I. VLÁDA</a:t>
                      </a: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regulace chování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490508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II. VYUČOVÁNÍ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1) jasnost	  2) asociace	</a:t>
                      </a:r>
                      <a:b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3) systém	  4) metoda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226591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III. VEDENÍ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průběžná mravní výchova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00769"/>
                  </a:ext>
                </a:extLst>
              </a:tr>
            </a:tbl>
          </a:graphicData>
        </a:graphic>
      </p:graphicFrame>
      <p:pic>
        <p:nvPicPr>
          <p:cNvPr id="7" name="Obrázek 6" descr="https://upload.wikimedia.org/wikipedia/commons/9/97/Johann_F_Herbart.jpg">
            <a:extLst>
              <a:ext uri="{FF2B5EF4-FFF2-40B4-BE49-F238E27FC236}">
                <a16:creationId xmlns:a16="http://schemas.microsoft.com/office/drawing/2014/main" id="{CAD928F6-8B1E-4731-B459-4E26E83F34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309" y="1218503"/>
            <a:ext cx="1993265" cy="2698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83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506C78-0007-4818-B435-3F1D858CF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60B4A-387E-481B-95E2-67D76EC79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DC4679-0AE0-4963-8846-177CA34C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767910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lphaUcPeriod"/>
            </a:pPr>
            <a:r>
              <a:rPr lang="cs-CZ" altLang="cs-CZ" sz="3200" b="1" dirty="0">
                <a:solidFill>
                  <a:srgbClr val="0000DC"/>
                </a:solidFill>
              </a:rPr>
              <a:t>Duchovědná, klasická, normativní pedagogika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důraz na filozofické a kulturní souvislosti edukace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formulace výchovných norem</a:t>
            </a:r>
            <a:r>
              <a:rPr lang="cs-CZ" altLang="cs-CZ" sz="3200" b="1" dirty="0"/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normativní věda</a:t>
            </a:r>
          </a:p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B. Empirická (moderní) pedagogika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důraz na výzkum edukační reality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převládající koncepce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empirická věda</a:t>
            </a:r>
          </a:p>
        </p:txBody>
      </p:sp>
    </p:spTree>
    <p:extLst>
      <p:ext uri="{BB962C8B-B14F-4D97-AF65-F5344CB8AC3E}">
        <p14:creationId xmlns:p14="http://schemas.microsoft.com/office/powerpoint/2010/main" val="65143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473D7C-F548-4AE7-B620-9132971F16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A7061B-5ED7-452A-8FEA-FD58CA1DB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627200" cy="451576"/>
          </a:xfrm>
        </p:spPr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71664E-6630-47EC-84CF-D7664FF2C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671" y="1053884"/>
            <a:ext cx="11321512" cy="527717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A. Normativní pedagogika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klasický </a:t>
            </a:r>
            <a:r>
              <a:rPr lang="cs-CZ" altLang="cs-CZ" sz="3200" b="1" dirty="0"/>
              <a:t>pedagogický koncept </a:t>
            </a:r>
            <a:r>
              <a:rPr lang="cs-CZ" altLang="cs-CZ" sz="3200" dirty="0"/>
              <a:t>(od antiky,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Herbart: klíčová pozice = </a:t>
            </a:r>
            <a:r>
              <a:rPr lang="cs-CZ" altLang="cs-CZ" sz="3200" b="1" dirty="0">
                <a:solidFill>
                  <a:srgbClr val="0000DC"/>
                </a:solidFill>
              </a:rPr>
              <a:t>cíle edukace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normativní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a empiricky nezdůvodnitelné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klíčové = </a:t>
            </a:r>
            <a:r>
              <a:rPr lang="cs-CZ" altLang="cs-CZ" sz="3200" b="1" dirty="0">
                <a:solidFill>
                  <a:srgbClr val="0000DC"/>
                </a:solidFill>
              </a:rPr>
              <a:t>teleologické</a:t>
            </a:r>
            <a:r>
              <a:rPr lang="cs-CZ" altLang="cs-CZ" sz="3200" b="1" dirty="0"/>
              <a:t> </a:t>
            </a:r>
            <a:r>
              <a:rPr lang="cs-CZ" altLang="cs-CZ" sz="3200" dirty="0"/>
              <a:t>směřování edukace</a:t>
            </a:r>
            <a:br>
              <a:rPr lang="cs-CZ" altLang="cs-CZ" sz="3200" dirty="0"/>
            </a:br>
            <a:r>
              <a:rPr lang="cs-CZ" altLang="cs-CZ" sz="3200" dirty="0"/>
              <a:t>(vymezování koncepce, pojetí, cílů, … edukace)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normativní pedagogika = </a:t>
            </a:r>
            <a:r>
              <a:rPr lang="cs-CZ" altLang="cs-CZ" sz="3200" b="1" dirty="0"/>
              <a:t>vztah k filozofii a </a:t>
            </a:r>
            <a:r>
              <a:rPr lang="cs-CZ" altLang="cs-CZ" sz="3200" b="1" dirty="0">
                <a:solidFill>
                  <a:srgbClr val="0000DC"/>
                </a:solidFill>
              </a:rPr>
              <a:t>etice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Etický kodex učitele </a:t>
            </a:r>
            <a:r>
              <a:rPr lang="cs-CZ" altLang="cs-CZ" sz="3200" dirty="0"/>
              <a:t>(2022) – </a:t>
            </a:r>
            <a:r>
              <a:rPr lang="cs-CZ" altLang="cs-CZ" sz="3200" dirty="0">
                <a:hlinkClick r:id="rId2"/>
              </a:rPr>
              <a:t>https://ucitelskykodex.cz</a:t>
            </a:r>
            <a:r>
              <a:rPr lang="cs-CZ" altLang="cs-CZ" sz="3200" dirty="0"/>
              <a:t>  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Etický kodex sportovního trenéra </a:t>
            </a:r>
            <a:r>
              <a:rPr lang="cs-CZ" altLang="cs-CZ" sz="3200" dirty="0"/>
              <a:t>– </a:t>
            </a:r>
            <a:r>
              <a:rPr lang="cs-CZ" altLang="cs-CZ" sz="3200" u="sng" dirty="0">
                <a:hlinkClick r:id="rId3"/>
              </a:rPr>
              <a:t>https://www.olympijskytym.cz/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4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B44DD3-09ED-480D-824D-475E0A1511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428312-D351-4A10-B071-6842CED7B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00122"/>
            <a:ext cx="10753200" cy="451576"/>
          </a:xfrm>
        </p:spPr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F6AF3EE-12D6-4715-8763-548D58EA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1342"/>
            <a:ext cx="10753200" cy="459074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B. Empirická pedagogika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vznik </a:t>
            </a:r>
            <a:r>
              <a:rPr lang="cs-CZ" altLang="cs-CZ" sz="3200" dirty="0"/>
              <a:t>= počátek 20. století – experimentální pedagogika 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Binet</a:t>
            </a:r>
            <a:r>
              <a:rPr lang="cs-CZ" altLang="cs-CZ" sz="3200" dirty="0"/>
              <a:t> – </a:t>
            </a:r>
            <a:r>
              <a:rPr lang="cs-CZ" altLang="cs-CZ" sz="3200" dirty="0" err="1"/>
              <a:t>meření</a:t>
            </a:r>
            <a:r>
              <a:rPr lang="cs-CZ" altLang="cs-CZ" sz="3200" dirty="0"/>
              <a:t> IQ, </a:t>
            </a:r>
            <a:r>
              <a:rPr lang="cs-CZ" altLang="cs-CZ" sz="3200" dirty="0" err="1"/>
              <a:t>Thorndike</a:t>
            </a:r>
            <a:r>
              <a:rPr lang="cs-CZ" altLang="cs-CZ" sz="3200" dirty="0"/>
              <a:t> – vztah stimul – reakce, …)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snahy o přesná </a:t>
            </a:r>
            <a:r>
              <a:rPr lang="cs-CZ" altLang="cs-CZ" sz="3200" b="1" dirty="0">
                <a:solidFill>
                  <a:srgbClr val="0000DC"/>
                </a:solidFill>
              </a:rPr>
              <a:t>měření (výzkum) edukačního procesu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vstupů a výstupů (testy)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výzkum pedagogických problémů</a:t>
            </a:r>
            <a:br>
              <a:rPr lang="cs-CZ" altLang="cs-CZ" sz="3200" dirty="0"/>
            </a:br>
            <a:r>
              <a:rPr lang="cs-CZ" altLang="cs-CZ" sz="3200" dirty="0"/>
              <a:t>z pozice behaviorální psychologie </a:t>
            </a:r>
            <a:br>
              <a:rPr lang="cs-CZ" altLang="cs-CZ" sz="3200" dirty="0"/>
            </a:br>
            <a:r>
              <a:rPr lang="cs-CZ" altLang="cs-CZ" sz="3200" dirty="0"/>
              <a:t>← exaktní výzkumné metody a techniky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000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5">
            <a:extLst>
              <a:ext uri="{FF2B5EF4-FFF2-40B4-BE49-F238E27FC236}">
                <a16:creationId xmlns:a16="http://schemas.microsoft.com/office/drawing/2014/main" id="{A4897BEF-28DC-4A17-BE21-0716E97CC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9263" y="228600"/>
            <a:ext cx="8337550" cy="914400"/>
          </a:xfrm>
        </p:spPr>
        <p:txBody>
          <a:bodyPr/>
          <a:lstStyle/>
          <a:p>
            <a:pPr eaLnBrk="1" hangingPunct="1"/>
            <a:r>
              <a:rPr lang="cs-CZ" altLang="cs-CZ" sz="3800"/>
              <a:t>Normativní a empirická pedagogika</a:t>
            </a:r>
          </a:p>
        </p:txBody>
      </p:sp>
      <p:graphicFrame>
        <p:nvGraphicFramePr>
          <p:cNvPr id="13355" name="Group 43">
            <a:extLst>
              <a:ext uri="{FF2B5EF4-FFF2-40B4-BE49-F238E27FC236}">
                <a16:creationId xmlns:a16="http://schemas.microsoft.com/office/drawing/2014/main" id="{03FBB2C6-EA98-4A83-AE9F-BFB82CE418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489250"/>
              </p:ext>
            </p:extLst>
          </p:nvPr>
        </p:nvGraphicFramePr>
        <p:xfrm>
          <a:off x="383458" y="899652"/>
          <a:ext cx="11488994" cy="5424976"/>
        </p:xfrm>
        <a:graphic>
          <a:graphicData uri="http://schemas.openxmlformats.org/drawingml/2006/table">
            <a:tbl>
              <a:tblPr/>
              <a:tblGrid>
                <a:gridCol w="4218039">
                  <a:extLst>
                    <a:ext uri="{9D8B030D-6E8A-4147-A177-3AD203B41FA5}">
                      <a16:colId xmlns:a16="http://schemas.microsoft.com/office/drawing/2014/main" val="2524232412"/>
                    </a:ext>
                  </a:extLst>
                </a:gridCol>
                <a:gridCol w="3392129">
                  <a:extLst>
                    <a:ext uri="{9D8B030D-6E8A-4147-A177-3AD203B41FA5}">
                      <a16:colId xmlns:a16="http://schemas.microsoft.com/office/drawing/2014/main" val="2403405307"/>
                    </a:ext>
                  </a:extLst>
                </a:gridCol>
                <a:gridCol w="3878826">
                  <a:extLst>
                    <a:ext uri="{9D8B030D-6E8A-4147-A177-3AD203B41FA5}">
                      <a16:colId xmlns:a16="http://schemas.microsoft.com/office/drawing/2014/main" val="1822118605"/>
                    </a:ext>
                  </a:extLst>
                </a:gridCol>
              </a:tblGrid>
              <a:tr h="6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Pedagogika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230490"/>
                  </a:ext>
                </a:extLst>
              </a:tr>
              <a:tr h="10820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normativní</a:t>
                      </a: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(duchovědná, klasická)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empirická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(výzkumná)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129134"/>
                  </a:ext>
                </a:extLst>
              </a:tr>
              <a:tr h="545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ÚKOLY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796109"/>
                  </a:ext>
                </a:extLst>
              </a:tr>
              <a:tr h="11031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směřování edukace – </a:t>
                      </a:r>
                      <a:b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by měla být?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výzkum procesů edukace – </a:t>
                      </a:r>
                      <a:r>
                        <a:rPr kumimoji="0" lang="cs-CZ" altLang="cs-CZ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je?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232064"/>
                  </a:ext>
                </a:extLst>
              </a:tr>
              <a:tr h="6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VÝSLEDKY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631536"/>
                  </a:ext>
                </a:extLst>
              </a:tr>
              <a:tr h="1295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stanovení hodnot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norem –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by mělo být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vyhodnocování výzkumů –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existuje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355568"/>
                  </a:ext>
                </a:extLst>
              </a:tr>
            </a:tbl>
          </a:graphicData>
        </a:graphic>
      </p:graphicFrame>
      <p:sp>
        <p:nvSpPr>
          <p:cNvPr id="10273" name="Line 37">
            <a:extLst>
              <a:ext uri="{FF2B5EF4-FFF2-40B4-BE49-F238E27FC236}">
                <a16:creationId xmlns:a16="http://schemas.microsoft.com/office/drawing/2014/main" id="{90D7F07F-FC5B-462E-9600-F8D6B4977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1814052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4" name="Line 38">
            <a:extLst>
              <a:ext uri="{FF2B5EF4-FFF2-40B4-BE49-F238E27FC236}">
                <a16:creationId xmlns:a16="http://schemas.microsoft.com/office/drawing/2014/main" id="{0F892573-E971-460F-B2D1-8D90EF428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9" y="186239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5" name="Line 44">
            <a:extLst>
              <a:ext uri="{FF2B5EF4-FFF2-40B4-BE49-F238E27FC236}">
                <a16:creationId xmlns:a16="http://schemas.microsoft.com/office/drawing/2014/main" id="{38CFE9AD-F852-4DA1-92BF-A84A8CFC40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35734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6" name="Line 45">
            <a:extLst>
              <a:ext uri="{FF2B5EF4-FFF2-40B4-BE49-F238E27FC236}">
                <a16:creationId xmlns:a16="http://schemas.microsoft.com/office/drawing/2014/main" id="{02AE8B02-488D-4EFC-83FC-855FF3521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511697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7" name="Line 46">
            <a:extLst>
              <a:ext uri="{FF2B5EF4-FFF2-40B4-BE49-F238E27FC236}">
                <a16:creationId xmlns:a16="http://schemas.microsoft.com/office/drawing/2014/main" id="{CE3344B1-925F-4533-8352-6F6510A32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8" y="511697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8" name="Line 47">
            <a:extLst>
              <a:ext uri="{FF2B5EF4-FFF2-40B4-BE49-F238E27FC236}">
                <a16:creationId xmlns:a16="http://schemas.microsoft.com/office/drawing/2014/main" id="{7E81507F-869C-44D7-8953-0B3ABC9EC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9" y="35734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0E43C5-8736-4ED4-AE32-14F9B104FD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D4AA35-A19B-4C35-8A21-8EC21C57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E65BA-7E70-4569-AF19-33532C158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68016"/>
            <a:ext cx="10753200" cy="4139998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dirty="0"/>
              <a:t>Řada </a:t>
            </a:r>
            <a:r>
              <a:rPr lang="cs-CZ" altLang="cs-CZ" sz="3200" b="1" dirty="0"/>
              <a:t>dalších koncepcí </a:t>
            </a:r>
            <a:r>
              <a:rPr lang="cs-CZ" altLang="cs-CZ" sz="3200" dirty="0"/>
              <a:t>(paradigmat):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neotomistická</a:t>
            </a:r>
            <a:r>
              <a:rPr lang="cs-CZ" altLang="cs-CZ" sz="3200" dirty="0"/>
              <a:t> pedagogika (křesťanský přístup)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neomarxistická</a:t>
            </a:r>
            <a:r>
              <a:rPr lang="cs-CZ" altLang="cs-CZ" sz="3200" dirty="0"/>
              <a:t> pedagogika (třídní pohled)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feministická</a:t>
            </a:r>
            <a:r>
              <a:rPr lang="cs-CZ" altLang="cs-CZ" sz="3200" dirty="0"/>
              <a:t> pedagogika (genderová kritika)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systémová</a:t>
            </a:r>
            <a:r>
              <a:rPr lang="cs-CZ" altLang="cs-CZ" sz="3200" dirty="0"/>
              <a:t> pedagogika (edukace ← teorie systémů)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waldorfská</a:t>
            </a:r>
            <a:r>
              <a:rPr lang="cs-CZ" altLang="cs-CZ" sz="3200" dirty="0"/>
              <a:t> pedagogika (alternativní pedagogika)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979912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104</TotalTime>
  <Words>584</Words>
  <Application>Microsoft Office PowerPoint</Application>
  <PresentationFormat>Širokoúhlá obrazovka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Vznik a koncepce pedagogiky</vt:lpstr>
      <vt:lpstr>1. Počátky pedagogického myšlení</vt:lpstr>
      <vt:lpstr>1. Počátky pedagogického myšlení</vt:lpstr>
      <vt:lpstr>2. Vznik pedagogiky</vt:lpstr>
      <vt:lpstr>3. Soudobé koncepce pedagogiky </vt:lpstr>
      <vt:lpstr>3. Soudobé koncepce pedagogiky </vt:lpstr>
      <vt:lpstr>3. Soudobé koncepce pedagogiky </vt:lpstr>
      <vt:lpstr>Normativní a empirická pedagogika</vt:lpstr>
      <vt:lpstr>3. Soudobé koncepce pedagogiky </vt:lpstr>
      <vt:lpstr>4. Vztah pedagogiky k dalším oborům</vt:lpstr>
      <vt:lpstr>4. Vztah pedagogiky k dalším oborům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25</cp:revision>
  <cp:lastPrinted>2020-10-16T10:33:35Z</cp:lastPrinted>
  <dcterms:created xsi:type="dcterms:W3CDTF">2020-10-05T06:18:46Z</dcterms:created>
  <dcterms:modified xsi:type="dcterms:W3CDTF">2023-10-16T07:44:22Z</dcterms:modified>
</cp:coreProperties>
</file>