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56" r:id="rId3"/>
    <p:sldId id="257" r:id="rId4"/>
    <p:sldId id="269" r:id="rId5"/>
    <p:sldId id="271" r:id="rId6"/>
    <p:sldId id="280" r:id="rId7"/>
    <p:sldId id="281" r:id="rId8"/>
    <p:sldId id="282" r:id="rId9"/>
    <p:sldId id="283" r:id="rId10"/>
    <p:sldId id="284" r:id="rId11"/>
    <p:sldId id="285" r:id="rId12"/>
    <p:sldId id="260" r:id="rId13"/>
    <p:sldId id="262" r:id="rId14"/>
    <p:sldId id="263" r:id="rId15"/>
    <p:sldId id="264" r:id="rId16"/>
    <p:sldId id="273" r:id="rId17"/>
    <p:sldId id="278" r:id="rId18"/>
    <p:sldId id="274" r:id="rId19"/>
    <p:sldId id="279" r:id="rId20"/>
    <p:sldId id="265" r:id="rId21"/>
    <p:sldId id="275" r:id="rId22"/>
    <p:sldId id="266" r:id="rId23"/>
    <p:sldId id="267" r:id="rId24"/>
    <p:sldId id="268" r:id="rId25"/>
    <p:sldId id="258" r:id="rId26"/>
    <p:sldId id="276" r:id="rId27"/>
    <p:sldId id="277" r:id="rId28"/>
    <p:sldId id="259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272" r:id="rId4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6374" autoAdjust="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878C9F-D0B4-43F8-BD1D-8C495566C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BAA6BA-E667-43FF-B3CC-D7AC2B60F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C80D85-EBD7-4E54-946C-C3425DF87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2F2D-B290-4A4D-919E-FEEF610A7DA5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8513FD-A864-4117-873D-07EEB854F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C8CBD0-E684-4082-8A5A-AC1628F2F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0D2D3-60E7-47C3-9434-1E6786B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530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F6FFE-C670-4B33-8FB4-7A2FE4376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DF17968-3E9D-4A3E-A41E-32313C1FA0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838535-7862-4741-9E54-6BD954F99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2F2D-B290-4A4D-919E-FEEF610A7DA5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D437B5-3A0F-4A44-9A4A-070CA19D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994B91-6BDB-457D-A117-4F00FE546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0D2D3-60E7-47C3-9434-1E6786B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43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5EBED8A-2AB7-42DD-9830-765893C30A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C797B2-FC3A-425B-A617-A81E793A8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CF481A-B23F-4C36-A16F-94FB9B00C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2F2D-B290-4A4D-919E-FEEF610A7DA5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865D5F-75CD-4A33-ABA6-B766763B7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4BFB8C-CE3A-4ABA-A8A8-2A929117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0D2D3-60E7-47C3-9434-1E6786B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559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F2842-2478-4752-8EF3-2FEF61C99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0C17AA-BEF3-4FC6-99B1-349936C53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DF2CAB-7A22-46A7-B859-CDC9EC48D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2F2D-B290-4A4D-919E-FEEF610A7DA5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5A476F-E86B-486D-BE8F-2F1B5A735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A5DF58-31C9-49AC-8D8E-84C6DD05E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0D2D3-60E7-47C3-9434-1E6786B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69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DF2E22-E5E4-4B2E-9074-F16AC559D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A9CF8E8-F6BD-425A-B4F4-B32D3A76F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F8B335-3D10-4AAA-BEC7-FC93DE46B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2F2D-B290-4A4D-919E-FEEF610A7DA5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239233-E403-42FC-9931-CCBCEA259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404653-31F6-4918-8D69-0A0596067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0D2D3-60E7-47C3-9434-1E6786B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483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86374-A454-4C8F-822C-BCBFCD112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4C54E6-B610-4277-BD60-D0E06841D6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043CEE6-69B4-404E-B551-352929283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73C0F0-99A6-4825-BEED-FC3A12B54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2F2D-B290-4A4D-919E-FEEF610A7DA5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F74B14C-A080-46F6-AD28-DD2C652C0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4C5E9A-AC4F-4BC2-A6A6-A549562E4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0D2D3-60E7-47C3-9434-1E6786B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80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A4AA9C-F4AC-469B-AFE6-B8227423B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9F3B7EA-3E88-414F-8E63-6BDC0214B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ED28A9E-95FC-440A-9078-2E9419B51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A3D1050-2A16-43C7-B0C4-1D06699129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5414EA7-49B3-415B-9FF5-849CE77C61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9F0D838-AB0F-4330-AC33-B42A3D751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2F2D-B290-4A4D-919E-FEEF610A7DA5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BF9FF30-2EB0-47B4-8B04-68D31CF2A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4704F28-B966-4DCB-9879-F3109ECA9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0D2D3-60E7-47C3-9434-1E6786B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1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83B4A-BB55-466F-B245-7CAC216E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EF6CC90-C415-4E29-86BF-F5E829F64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2F2D-B290-4A4D-919E-FEEF610A7DA5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1460BB-470E-478C-A78D-FF658EBEE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A9CCF4F-6204-4299-8AB6-2D21358AD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0D2D3-60E7-47C3-9434-1E6786B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80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FB1354B-C47C-4502-A4C6-DA998E1DF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2F2D-B290-4A4D-919E-FEEF610A7DA5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C9727DC-68A8-4ECD-A83C-EAE1AD225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C50C38B-1C23-458E-962C-9FDFD7386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0D2D3-60E7-47C3-9434-1E6786B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484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D12112-07D7-4E56-B0CB-9FFB553CC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4168B5-6254-4E00-A050-356033299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0D9A5B9-0849-4643-9179-9B00DF2DC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891C5-3D48-471E-95FD-FA2ADF09D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2F2D-B290-4A4D-919E-FEEF610A7DA5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7C5617-6BCA-45DC-826D-EBC1A7618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B1174B-0BD0-446A-8AD5-C75C05C48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0D2D3-60E7-47C3-9434-1E6786B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76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4A67F6-CFA1-44E4-B7BB-D73B12711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CD911E4-5097-4D42-A974-BBA9D54D1C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9269D61-B9AA-4B5D-9513-AE57BDBEF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209456-00FC-4A4B-922F-33D9C5F59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2F2D-B290-4A4D-919E-FEEF610A7DA5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61085F-DDFF-4363-8D5B-C2056186E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1BEB9B-E5B8-4FB7-814E-0231BC0C4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0D2D3-60E7-47C3-9434-1E6786B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45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4BCEBC3-3A55-43EC-A2E8-4642A1054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3C720E6-B48B-4739-935A-41EA146F4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08DBD8-BFC9-40D3-95E5-9CBA0D2B91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92F2D-B290-4A4D-919E-FEEF610A7DA5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BD1B40-7797-419F-815B-F5ECE93884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9B2A42-69EA-4459-89B2-CC08EF738C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0D2D3-60E7-47C3-9434-1E6786B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32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sps.muni.cz/uchazeci/nmgr-studium/ASEBS-973.html" TargetMode="External"/><Relationship Id="rId2" Type="http://schemas.openxmlformats.org/officeDocument/2006/relationships/hyperlink" Target="https://www.fsps.muni.cz/uchazeci/nmgr-studium/UTV-141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fsps.muni.cz/uchazeci/nmgr-studium/N-MS-1417.html" TargetMode="External"/><Relationship Id="rId4" Type="http://schemas.openxmlformats.org/officeDocument/2006/relationships/hyperlink" Target="https://www.fsps.muni.cz/uchazeci/nmgr-studium/KTAK-975.html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mailto:psperkova@gymelg.cz" TargetMode="External"/><Relationship Id="rId13" Type="http://schemas.openxmlformats.org/officeDocument/2006/relationships/hyperlink" Target="mailto:krupka@gyrec.cz" TargetMode="External"/><Relationship Id="rId18" Type="http://schemas.openxmlformats.org/officeDocument/2006/relationships/hyperlink" Target="https://www.skolskykomplex.cz/i-nzg/" TargetMode="External"/><Relationship Id="rId3" Type="http://schemas.openxmlformats.org/officeDocument/2006/relationships/hyperlink" Target="mailto:reditel@sgldbrno.cz" TargetMode="External"/><Relationship Id="rId21" Type="http://schemas.openxmlformats.org/officeDocument/2006/relationships/hyperlink" Target="mailto:kovac@gml.cz" TargetMode="External"/><Relationship Id="rId7" Type="http://schemas.openxmlformats.org/officeDocument/2006/relationships/hyperlink" Target="https://www.gymelg.cz/" TargetMode="External"/><Relationship Id="rId12" Type="http://schemas.openxmlformats.org/officeDocument/2006/relationships/hyperlink" Target="https://www.gyrec.cz/" TargetMode="External"/><Relationship Id="rId17" Type="http://schemas.openxmlformats.org/officeDocument/2006/relationships/hyperlink" Target="mailto:info@gymnzidlo.cz" TargetMode="External"/><Relationship Id="rId25" Type="http://schemas.openxmlformats.org/officeDocument/2006/relationships/hyperlink" Target="mailto:holecek@mojmirak.cz" TargetMode="External"/><Relationship Id="rId2" Type="http://schemas.openxmlformats.org/officeDocument/2006/relationships/hyperlink" Target="https://www.sgldbrno.cz/" TargetMode="External"/><Relationship Id="rId16" Type="http://schemas.openxmlformats.org/officeDocument/2006/relationships/hyperlink" Target="https://gymnzidlo.cz/" TargetMode="External"/><Relationship Id="rId20" Type="http://schemas.openxmlformats.org/officeDocument/2006/relationships/hyperlink" Target="https://www.gml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ed@gymnaslo.cz" TargetMode="External"/><Relationship Id="rId11" Type="http://schemas.openxmlformats.org/officeDocument/2006/relationships/hyperlink" Target="mailto:%20karel.mikula@bigy.cz" TargetMode="External"/><Relationship Id="rId24" Type="http://schemas.openxmlformats.org/officeDocument/2006/relationships/hyperlink" Target="https://www.mojmirak.cz/?gclid=EAIaIQobChMIgpi4iKWY6wIVyrHtCh25lgtyEAAYASAAEgJjR_D_BwE" TargetMode="External"/><Relationship Id="rId5" Type="http://schemas.openxmlformats.org/officeDocument/2006/relationships/hyperlink" Target="mailto:marek@gymkren.cz" TargetMode="External"/><Relationship Id="rId15" Type="http://schemas.openxmlformats.org/officeDocument/2006/relationships/hyperlink" Target="mailto:petr.surek@gyby.cz" TargetMode="External"/><Relationship Id="rId23" Type="http://schemas.openxmlformats.org/officeDocument/2006/relationships/hyperlink" Target="mailto:herman@jaroska.cz" TargetMode="External"/><Relationship Id="rId10" Type="http://schemas.openxmlformats.org/officeDocument/2006/relationships/hyperlink" Target="https://www.bigy.cz/" TargetMode="External"/><Relationship Id="rId19" Type="http://schemas.openxmlformats.org/officeDocument/2006/relationships/hyperlink" Target="mailto:reditelka@skolskykomplex.cz" TargetMode="External"/><Relationship Id="rId4" Type="http://schemas.openxmlformats.org/officeDocument/2006/relationships/hyperlink" Target="https://www.gymkren.cz/" TargetMode="External"/><Relationship Id="rId9" Type="http://schemas.openxmlformats.org/officeDocument/2006/relationships/hyperlink" Target="mailto:andrle@gvid.cz" TargetMode="External"/><Relationship Id="rId14" Type="http://schemas.openxmlformats.org/officeDocument/2006/relationships/hyperlink" Target="https://www.gyby.cz/" TargetMode="External"/><Relationship Id="rId22" Type="http://schemas.openxmlformats.org/officeDocument/2006/relationships/hyperlink" Target="https://www.jaroska.cz/node/14" TargetMode="External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hyperlink" Target="https://www.zshercikova.cz/" TargetMode="External"/><Relationship Id="rId18" Type="http://schemas.openxmlformats.org/officeDocument/2006/relationships/hyperlink" Target="mailto:skola@zshoracke.org" TargetMode="External"/><Relationship Id="rId26" Type="http://schemas.openxmlformats.org/officeDocument/2006/relationships/hyperlink" Target="mailto:reditel@zshusovabrno.cz" TargetMode="External"/><Relationship Id="rId21" Type="http://schemas.openxmlformats.org/officeDocument/2006/relationships/hyperlink" Target="https://www.zshornikova.cz/" TargetMode="External"/><Relationship Id="rId34" Type="http://schemas.openxmlformats.org/officeDocument/2006/relationships/hyperlink" Target="mailto:libor.zridkavesely@kotlarska.cz" TargetMode="External"/><Relationship Id="rId7" Type="http://schemas.openxmlformats.org/officeDocument/2006/relationships/hyperlink" Target="https://www.zsbos9.cz/" TargetMode="External"/><Relationship Id="rId12" Type="http://schemas.openxmlformats.org/officeDocument/2006/relationships/hyperlink" Target="mailto:reditel@zspremyslovny.cz" TargetMode="External"/><Relationship Id="rId17" Type="http://schemas.openxmlformats.org/officeDocument/2006/relationships/hyperlink" Target="https://www.zshoracke.org/" TargetMode="External"/><Relationship Id="rId25" Type="http://schemas.openxmlformats.org/officeDocument/2006/relationships/hyperlink" Target="http://zshusovabrno.cz/" TargetMode="External"/><Relationship Id="rId33" Type="http://schemas.openxmlformats.org/officeDocument/2006/relationships/hyperlink" Target="http://www.kotlarska.cz/" TargetMode="External"/><Relationship Id="rId38" Type="http://schemas.openxmlformats.org/officeDocument/2006/relationships/hyperlink" Target="mailto:reditel@zslabska.cz" TargetMode="External"/><Relationship Id="rId2" Type="http://schemas.openxmlformats.org/officeDocument/2006/relationships/hyperlink" Target="https://www.zsarmenska.cz/" TargetMode="External"/><Relationship Id="rId16" Type="http://schemas.openxmlformats.org/officeDocument/2006/relationships/hyperlink" Target="http://zsheyrovskeho32brno.cz/informace-o-skole/index.php?option=com_content&amp;view=article&amp;id=66" TargetMode="External"/><Relationship Id="rId20" Type="http://schemas.openxmlformats.org/officeDocument/2006/relationships/hyperlink" Target="mailto:petrzela@zshorni.cz" TargetMode="External"/><Relationship Id="rId29" Type="http://schemas.openxmlformats.org/officeDocument/2006/relationships/hyperlink" Target="http://zsjanouskova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gasparcova@bakalka.cz" TargetMode="External"/><Relationship Id="rId11" Type="http://schemas.openxmlformats.org/officeDocument/2006/relationships/hyperlink" Target="https://www.zspremyslovny.cz/" TargetMode="External"/><Relationship Id="rId24" Type="http://schemas.openxmlformats.org/officeDocument/2006/relationships/hyperlink" Target="mailto:reditel@zshudcova.cz" TargetMode="External"/><Relationship Id="rId32" Type="http://schemas.openxmlformats.org/officeDocument/2006/relationships/hyperlink" Target="mailto:reditel@zskaminky.cz" TargetMode="External"/><Relationship Id="rId37" Type="http://schemas.openxmlformats.org/officeDocument/2006/relationships/hyperlink" Target="https://www.zslabska.cz/" TargetMode="External"/><Relationship Id="rId5" Type="http://schemas.openxmlformats.org/officeDocument/2006/relationships/hyperlink" Target="https://www.bakalka.cz/yveta-gasparcova" TargetMode="External"/><Relationship Id="rId15" Type="http://schemas.openxmlformats.org/officeDocument/2006/relationships/hyperlink" Target="http://zsheyrovskeho32brno.cz/" TargetMode="External"/><Relationship Id="rId23" Type="http://schemas.openxmlformats.org/officeDocument/2006/relationships/hyperlink" Target="https://www.zshudcova.cz/" TargetMode="External"/><Relationship Id="rId28" Type="http://schemas.openxmlformats.org/officeDocument/2006/relationships/hyperlink" Target="mailto:vmoskvan@chalabalova.cz" TargetMode="External"/><Relationship Id="rId36" Type="http://schemas.openxmlformats.org/officeDocument/2006/relationships/hyperlink" Target="mailto:jarmila.bavlnkova@zskridlovicka.cz" TargetMode="External"/><Relationship Id="rId10" Type="http://schemas.openxmlformats.org/officeDocument/2006/relationships/hyperlink" Target="mailto:pytelova@zsbotanicka.cz" TargetMode="External"/><Relationship Id="rId19" Type="http://schemas.openxmlformats.org/officeDocument/2006/relationships/hyperlink" Target="https://www.zshorni.cz/" TargetMode="External"/><Relationship Id="rId31" Type="http://schemas.openxmlformats.org/officeDocument/2006/relationships/hyperlink" Target="http://www.zskaminky.cz/" TargetMode="External"/><Relationship Id="rId4" Type="http://schemas.openxmlformats.org/officeDocument/2006/relationships/hyperlink" Target="https://www.bakalka.cz/" TargetMode="External"/><Relationship Id="rId9" Type="http://schemas.openxmlformats.org/officeDocument/2006/relationships/hyperlink" Target="https://www.zsbotanicka.cz/index.php" TargetMode="External"/><Relationship Id="rId14" Type="http://schemas.openxmlformats.org/officeDocument/2006/relationships/hyperlink" Target="mailto:reditel@zshercikova.cz" TargetMode="External"/><Relationship Id="rId22" Type="http://schemas.openxmlformats.org/officeDocument/2006/relationships/hyperlink" Target="mailto:rburda@zshornikova.cz" TargetMode="External"/><Relationship Id="rId27" Type="http://schemas.openxmlformats.org/officeDocument/2006/relationships/hyperlink" Target="https://www.chalabalova.cz/" TargetMode="External"/><Relationship Id="rId30" Type="http://schemas.openxmlformats.org/officeDocument/2006/relationships/hyperlink" Target="mailto:reditel@zsjanouskova.cz" TargetMode="External"/><Relationship Id="rId35" Type="http://schemas.openxmlformats.org/officeDocument/2006/relationships/hyperlink" Target="http://web.zskridlovicka.cz/" TargetMode="External"/><Relationship Id="rId8" Type="http://schemas.openxmlformats.org/officeDocument/2006/relationships/hyperlink" Target="mailto:spackova@zsbos9.cz" TargetMode="External"/><Relationship Id="rId3" Type="http://schemas.openxmlformats.org/officeDocument/2006/relationships/hyperlink" Target="mailto:reditel@zsarmenska.cz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zspastviny.cz/" TargetMode="External"/><Relationship Id="rId13" Type="http://schemas.openxmlformats.org/officeDocument/2006/relationships/hyperlink" Target="mailto:jedlicka@zssirotkova.cz" TargetMode="External"/><Relationship Id="rId18" Type="http://schemas.openxmlformats.org/officeDocument/2006/relationships/hyperlink" Target="https://www.zsuvoz.cz/doku.php" TargetMode="External"/><Relationship Id="rId3" Type="http://schemas.openxmlformats.org/officeDocument/2006/relationships/hyperlink" Target="mailto:reditel@zslastuvkova.cz" TargetMode="External"/><Relationship Id="rId21" Type="http://schemas.openxmlformats.org/officeDocument/2006/relationships/hyperlink" Target="https://www.facebook.com/pg/zsbrnovedlejsi/posts/" TargetMode="External"/><Relationship Id="rId7" Type="http://schemas.openxmlformats.org/officeDocument/2006/relationships/hyperlink" Target="mailto:josef.novak@zsnovolisenska.cz" TargetMode="External"/><Relationship Id="rId12" Type="http://schemas.openxmlformats.org/officeDocument/2006/relationships/hyperlink" Target="https://www.zssirotkova.cz/" TargetMode="External"/><Relationship Id="rId17" Type="http://schemas.openxmlformats.org/officeDocument/2006/relationships/hyperlink" Target="mailto:pavel.vyhnak@zsslapanice.cz" TargetMode="External"/><Relationship Id="rId2" Type="http://schemas.openxmlformats.org/officeDocument/2006/relationships/hyperlink" Target="http://www.zslastuvkova.cz/" TargetMode="External"/><Relationship Id="rId16" Type="http://schemas.openxmlformats.org/officeDocument/2006/relationships/hyperlink" Target="https://www.zsslapanice.cz/" TargetMode="External"/><Relationship Id="rId20" Type="http://schemas.openxmlformats.org/officeDocument/2006/relationships/hyperlink" Target="https://www.zsvedlejs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zsnovolisenska.cz/" TargetMode="External"/><Relationship Id="rId11" Type="http://schemas.openxmlformats.org/officeDocument/2006/relationships/hyperlink" Target="mailto:reditel@zsrehorova.cz" TargetMode="External"/><Relationship Id="rId24" Type="http://schemas.openxmlformats.org/officeDocument/2006/relationships/hyperlink" Target="mailto:zsvejrostova@vejrostova.cz" TargetMode="External"/><Relationship Id="rId5" Type="http://schemas.openxmlformats.org/officeDocument/2006/relationships/hyperlink" Target="mailto:petr.opletal@zsmestanska.cz" TargetMode="External"/><Relationship Id="rId15" Type="http://schemas.openxmlformats.org/officeDocument/2006/relationships/hyperlink" Target="mailto:reditel@zssvazna.cz" TargetMode="External"/><Relationship Id="rId23" Type="http://schemas.openxmlformats.org/officeDocument/2006/relationships/hyperlink" Target="http://www.vejrostova.cz/#gsc.tab=0" TargetMode="External"/><Relationship Id="rId10" Type="http://schemas.openxmlformats.org/officeDocument/2006/relationships/hyperlink" Target="https://www.zsrehorova.cz/" TargetMode="External"/><Relationship Id="rId19" Type="http://schemas.openxmlformats.org/officeDocument/2006/relationships/hyperlink" Target="mailto:dolezal@zsuvoz.cz" TargetMode="External"/><Relationship Id="rId4" Type="http://schemas.openxmlformats.org/officeDocument/2006/relationships/hyperlink" Target="https://www.zsmestanska.cz/" TargetMode="External"/><Relationship Id="rId9" Type="http://schemas.openxmlformats.org/officeDocument/2006/relationships/hyperlink" Target="mailto:olbertova@zspastviny.cz" TargetMode="External"/><Relationship Id="rId14" Type="http://schemas.openxmlformats.org/officeDocument/2006/relationships/hyperlink" Target="http://www.zssvazna.cz/" TargetMode="External"/><Relationship Id="rId22" Type="http://schemas.openxmlformats.org/officeDocument/2006/relationships/hyperlink" Target="mailto:jan.harmata@zsvedlejsi.cz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brno.sdb.cz/" TargetMode="External"/><Relationship Id="rId13" Type="http://schemas.openxmlformats.org/officeDocument/2006/relationships/hyperlink" Target="http://www.sportik.cz/" TargetMode="External"/><Relationship Id="rId18" Type="http://schemas.openxmlformats.org/officeDocument/2006/relationships/hyperlink" Target="mailto:vera.bortolin@krouzky.cz" TargetMode="External"/><Relationship Id="rId26" Type="http://schemas.openxmlformats.org/officeDocument/2006/relationships/hyperlink" Target="http://www.florbalzidenice.cz/" TargetMode="External"/><Relationship Id="rId3" Type="http://schemas.openxmlformats.org/officeDocument/2006/relationships/hyperlink" Target="mailto:badminton@fsps.muni.cz" TargetMode="External"/><Relationship Id="rId21" Type="http://schemas.openxmlformats.org/officeDocument/2006/relationships/hyperlink" Target="http://www.planetarium-morava.cz/" TargetMode="External"/><Relationship Id="rId7" Type="http://schemas.openxmlformats.org/officeDocument/2006/relationships/hyperlink" Target="mailto:info@plaveckaskolabrno.cz" TargetMode="External"/><Relationship Id="rId12" Type="http://schemas.openxmlformats.org/officeDocument/2006/relationships/hyperlink" Target="mailto:detskecentrum@tjsokolbrno1.cz" TargetMode="External"/><Relationship Id="rId17" Type="http://schemas.openxmlformats.org/officeDocument/2006/relationships/hyperlink" Target="http://www.krouzky.cz/" TargetMode="External"/><Relationship Id="rId25" Type="http://schemas.openxmlformats.org/officeDocument/2006/relationships/hyperlink" Target="http://www.judo-brno.cz/" TargetMode="External"/><Relationship Id="rId2" Type="http://schemas.openxmlformats.org/officeDocument/2006/relationships/hyperlink" Target="http://www.fsps.muni.cz/badminton" TargetMode="External"/><Relationship Id="rId16" Type="http://schemas.openxmlformats.org/officeDocument/2006/relationships/hyperlink" Target="mailto:kotyza@fsps.muni.cz" TargetMode="External"/><Relationship Id="rId20" Type="http://schemas.openxmlformats.org/officeDocument/2006/relationships/hyperlink" Target="mailto:oskulicka@seznam.cz" TargetMode="External"/><Relationship Id="rId29" Type="http://schemas.openxmlformats.org/officeDocument/2006/relationships/hyperlink" Target="mailto:dagmar.polackova@luzanky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laveckaskolabrno.cz/" TargetMode="External"/><Relationship Id="rId11" Type="http://schemas.openxmlformats.org/officeDocument/2006/relationships/hyperlink" Target="http://www.tjsokolbrno1.cz/detske-centrum/" TargetMode="External"/><Relationship Id="rId24" Type="http://schemas.openxmlformats.org/officeDocument/2006/relationships/hyperlink" Target="mailto:kostka.jiri@email.cz" TargetMode="External"/><Relationship Id="rId32" Type="http://schemas.openxmlformats.org/officeDocument/2006/relationships/hyperlink" Target="mailto:zsvobodova@fsps.muni.cz" TargetMode="External"/><Relationship Id="rId5" Type="http://schemas.openxmlformats.org/officeDocument/2006/relationships/hyperlink" Target="mailto:info@lemurdetem.cz" TargetMode="External"/><Relationship Id="rId15" Type="http://schemas.openxmlformats.org/officeDocument/2006/relationships/hyperlink" Target="http://www.vskuniverzitabrno.cz/atletika/" TargetMode="External"/><Relationship Id="rId23" Type="http://schemas.openxmlformats.org/officeDocument/2006/relationships/hyperlink" Target="http://www.morenda.com/" TargetMode="External"/><Relationship Id="rId28" Type="http://schemas.openxmlformats.org/officeDocument/2006/relationships/hyperlink" Target="https://www.luzanky.cz/" TargetMode="External"/><Relationship Id="rId10" Type="http://schemas.openxmlformats.org/officeDocument/2006/relationships/hyperlink" Target="https://sokolskavsestrannost.webnode.cz/" TargetMode="External"/><Relationship Id="rId19" Type="http://schemas.openxmlformats.org/officeDocument/2006/relationships/hyperlink" Target="https://www.oskulicka.cz/" TargetMode="External"/><Relationship Id="rId31" Type="http://schemas.openxmlformats.org/officeDocument/2006/relationships/hyperlink" Target="tel:+420549492052" TargetMode="External"/><Relationship Id="rId4" Type="http://schemas.openxmlformats.org/officeDocument/2006/relationships/hyperlink" Target="http://muj.lemur-detem.cz/" TargetMode="External"/><Relationship Id="rId9" Type="http://schemas.openxmlformats.org/officeDocument/2006/relationships/hyperlink" Target="mailto:jana.zakova@salesko.cz" TargetMode="External"/><Relationship Id="rId14" Type="http://schemas.openxmlformats.org/officeDocument/2006/relationships/hyperlink" Target="mailto:branc.sportik@centrum.cz" TargetMode="External"/><Relationship Id="rId22" Type="http://schemas.openxmlformats.org/officeDocument/2006/relationships/hyperlink" Target="mailto:spolek@planetarium-morava.cz" TargetMode="External"/><Relationship Id="rId27" Type="http://schemas.openxmlformats.org/officeDocument/2006/relationships/hyperlink" Target="mailto:jitka.drapalova@florbalzidenice.cz" TargetMode="External"/><Relationship Id="rId30" Type="http://schemas.openxmlformats.org/officeDocument/2006/relationships/hyperlink" Target="http://www.muni.cz/people/2148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tel:+420549497682" TargetMode="Externa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7750FC-CF98-45D3-955D-3407DAE6A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/>
          </a:bodyPr>
          <a:lstStyle/>
          <a:p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1E5FDF-CDAB-413F-87AC-546DD7C8D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Michal Roček</a:t>
            </a:r>
          </a:p>
          <a:p>
            <a:pPr marL="0" indent="0">
              <a:buNone/>
            </a:pPr>
            <a:r>
              <a:rPr lang="cs-CZ" dirty="0"/>
              <a:t>bud. A33/116</a:t>
            </a:r>
          </a:p>
          <a:p>
            <a:pPr marL="0" indent="0">
              <a:buNone/>
            </a:pPr>
            <a:r>
              <a:rPr lang="cs-CZ" i="1" dirty="0"/>
              <a:t>michal.rocek@fsps.muni.cz</a:t>
            </a:r>
          </a:p>
          <a:p>
            <a:pPr marL="0" indent="0">
              <a:buNone/>
            </a:pPr>
            <a:r>
              <a:rPr lang="cs-CZ" dirty="0"/>
              <a:t>Tel: +420 549 497 682</a:t>
            </a:r>
          </a:p>
          <a:p>
            <a:pPr marL="0" indent="0">
              <a:buNone/>
            </a:pPr>
            <a:endParaRPr lang="cs-CZ" b="1" i="1" dirty="0"/>
          </a:p>
          <a:p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78A38F6C-6541-4310-B2B2-E2DD5714D129}"/>
              </a:ext>
            </a:extLst>
          </p:cNvPr>
          <p:cNvSpPr/>
          <p:nvPr/>
        </p:nvSpPr>
        <p:spPr>
          <a:xfrm>
            <a:off x="838200" y="359879"/>
            <a:ext cx="10515600" cy="1470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i="1" dirty="0" err="1"/>
              <a:t>bp</a:t>
            </a:r>
            <a:r>
              <a:rPr lang="cs-CZ" sz="4000" b="1" i="1" dirty="0"/>
              <a:t> (</a:t>
            </a:r>
            <a:r>
              <a:rPr lang="cs-CZ" sz="4000" b="1" i="1" dirty="0" err="1"/>
              <a:t>bk</a:t>
            </a:r>
            <a:r>
              <a:rPr lang="cs-CZ" sz="4000" b="1" i="1" dirty="0"/>
              <a:t>) 4023</a:t>
            </a:r>
            <a:r>
              <a:rPr lang="cs-CZ" sz="4000" b="1" dirty="0"/>
              <a:t> </a:t>
            </a:r>
            <a:r>
              <a:rPr lang="cs-CZ" sz="4000" b="1" i="1" dirty="0"/>
              <a:t>Příprava k praxi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38323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456C647-73EC-4B1C-9388-8EB30744F4B0}"/>
              </a:ext>
            </a:extLst>
          </p:cNvPr>
          <p:cNvSpPr/>
          <p:nvPr/>
        </p:nvSpPr>
        <p:spPr>
          <a:xfrm>
            <a:off x="602973" y="1846452"/>
            <a:ext cx="109860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Účast v hodinách volnočasových sportovních kroužků realizovaných ve </a:t>
            </a:r>
            <a:r>
              <a:rPr lang="cs-CZ" sz="24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škole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 (míčové hry, atletika…) či </a:t>
            </a:r>
            <a:r>
              <a:rPr lang="cs-CZ" sz="24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sportovních kubech 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24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volnočasových organizacích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Různé sportovní výcvikové kurzy (lyžování, bruslení, plavání apod.).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Školy v přírodě, případně adaptační pobyty a jiné (všude, kde je náplní sportovní vyžití žáků).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Asistovaná pomoc při výuce tělesné výchovy.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cs-C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Organizování a zajištění sportovních soutěží apod.</a:t>
            </a:r>
          </a:p>
          <a:p>
            <a:pPr marL="457200" algn="just">
              <a:spcAft>
                <a:spcPts val="0"/>
              </a:spcAft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endParaRPr lang="cs-C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F2F15D8E-EB90-4BDA-B73F-0B4A8F43A978}"/>
              </a:ext>
            </a:extLst>
          </p:cNvPr>
          <p:cNvSpPr/>
          <p:nvPr/>
        </p:nvSpPr>
        <p:spPr>
          <a:xfrm>
            <a:off x="2564295" y="487233"/>
            <a:ext cx="7063409" cy="9409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endParaRPr lang="cs-CZ" sz="32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Činnost studenta na praxi:</a:t>
            </a:r>
            <a:endParaRPr lang="cs-CZ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1983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47CE30E9-6FFF-4520-A242-E485281C1887}"/>
              </a:ext>
            </a:extLst>
          </p:cNvPr>
          <p:cNvSpPr/>
          <p:nvPr/>
        </p:nvSpPr>
        <p:spPr>
          <a:xfrm>
            <a:off x="675861" y="1582341"/>
            <a:ext cx="1011140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spcAft>
                <a:spcPts val="0"/>
              </a:spcAft>
            </a:pPr>
            <a:r>
              <a:rPr lang="cs-CZ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Seznámení studentů se školou, sportovním klubem či konkrétní volnočasovou organizací. Poskytnutí informací o organizaci ve kterých budou působit.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Umožnění studentům nahlédnutí a seznámit je s prací se školní dokumentací či dokumentací spolupracující organizace.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Vede ukázkové VJ, PJ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Pomoc studentům s přípravou na </a:t>
            </a:r>
            <a:r>
              <a:rPr lang="cs-CZ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asistenskou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/pedagogickou činnost (konzultace).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Supervize studenta.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Do deníku praxe studenta zaznamená jeho závěrečné hodnocení z jeho působení na praxi.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Vyplní reflektivní nástroj – hodnotící dotazník </a:t>
            </a:r>
            <a:endParaRPr lang="cs-CZ" sz="2400" dirty="0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967C01FD-232C-4662-B2B9-664F23FE3F0B}"/>
              </a:ext>
            </a:extLst>
          </p:cNvPr>
          <p:cNvSpPr/>
          <p:nvPr/>
        </p:nvSpPr>
        <p:spPr>
          <a:xfrm>
            <a:off x="1842053" y="106017"/>
            <a:ext cx="8189843" cy="14763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Konkrétní činnosti provázejícího učitele a cvičného pedagoga:</a:t>
            </a:r>
            <a:endParaRPr lang="cs-CZ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5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7A5379B-12A5-49C3-B1DC-36BDFFAA56A6}"/>
              </a:ext>
            </a:extLst>
          </p:cNvPr>
          <p:cNvSpPr/>
          <p:nvPr/>
        </p:nvSpPr>
        <p:spPr>
          <a:xfrm>
            <a:off x="1066800" y="571486"/>
            <a:ext cx="10058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dirty="0"/>
              <a:t>ZAČLENĚNÍ PRAXÍ DO STUDIJNÍCH PLÁNŮ BAKALÁŘSKÉHO STUDIA NA </a:t>
            </a:r>
            <a:r>
              <a:rPr lang="cs-CZ" sz="3200" dirty="0" err="1"/>
              <a:t>FSpS</a:t>
            </a:r>
            <a:r>
              <a:rPr lang="cs-CZ" sz="3200" dirty="0"/>
              <a:t> MU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3D2B1D66-ED4C-4118-9623-72201B37F310}"/>
              </a:ext>
            </a:extLst>
          </p:cNvPr>
          <p:cNvSpPr/>
          <p:nvPr/>
        </p:nvSpPr>
        <p:spPr>
          <a:xfrm>
            <a:off x="567129" y="1667484"/>
            <a:ext cx="10058400" cy="994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cs-CZ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Tělesná výchova a sport - Management sportu (MAN)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6B9EBB5E-A529-4FF7-8D06-2815DCEEA2CD}"/>
              </a:ext>
            </a:extLst>
          </p:cNvPr>
          <p:cNvSpPr/>
          <p:nvPr/>
        </p:nvSpPr>
        <p:spPr>
          <a:xfrm>
            <a:off x="956603" y="2849835"/>
            <a:ext cx="6344529" cy="72173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bg1"/>
                </a:solidFill>
              </a:rPr>
              <a:t>3. SEMESTR - </a:t>
            </a:r>
            <a:r>
              <a:rPr lang="cs-CZ" b="1" i="1" dirty="0" err="1">
                <a:solidFill>
                  <a:schemeClr val="bg1"/>
                </a:solidFill>
              </a:rPr>
              <a:t>bp</a:t>
            </a:r>
            <a:r>
              <a:rPr lang="cs-CZ" b="1" i="1" dirty="0">
                <a:solidFill>
                  <a:schemeClr val="bg1"/>
                </a:solidFill>
              </a:rPr>
              <a:t> 4023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i="1" dirty="0">
                <a:solidFill>
                  <a:schemeClr val="bg1"/>
                </a:solidFill>
              </a:rPr>
              <a:t>Příprava k praxi,</a:t>
            </a:r>
            <a:r>
              <a:rPr lang="cs-CZ" b="1" dirty="0">
                <a:solidFill>
                  <a:schemeClr val="bg1"/>
                </a:solidFill>
              </a:rPr>
              <a:t> 1/1, z, 3 </a:t>
            </a:r>
            <a:r>
              <a:rPr lang="cs-CZ" b="1" dirty="0" err="1">
                <a:solidFill>
                  <a:schemeClr val="bg1"/>
                </a:solidFill>
              </a:rPr>
              <a:t>kr.</a:t>
            </a:r>
            <a:r>
              <a:rPr lang="cs-CZ" b="1" dirty="0">
                <a:solidFill>
                  <a:schemeClr val="bg1"/>
                </a:solidFill>
              </a:rPr>
              <a:t>, M. Roček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46036D0E-929C-41B6-A35B-AAD2FDFE4DB8}"/>
              </a:ext>
            </a:extLst>
          </p:cNvPr>
          <p:cNvSpPr/>
          <p:nvPr/>
        </p:nvSpPr>
        <p:spPr>
          <a:xfrm>
            <a:off x="956603" y="3676040"/>
            <a:ext cx="6344528" cy="721737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b="1" dirty="0"/>
          </a:p>
          <a:p>
            <a:r>
              <a:rPr lang="cs-CZ" b="1" dirty="0"/>
              <a:t>4. SEMESTR - </a:t>
            </a:r>
            <a:r>
              <a:rPr lang="cs-CZ" b="1" i="1" dirty="0"/>
              <a:t>b 4030</a:t>
            </a:r>
            <a:r>
              <a:rPr lang="cs-CZ" b="1" dirty="0"/>
              <a:t> </a:t>
            </a:r>
            <a:r>
              <a:rPr lang="cs-CZ" b="1" i="1" dirty="0"/>
              <a:t>Praxe</a:t>
            </a:r>
            <a:r>
              <a:rPr lang="cs-CZ" b="1" dirty="0"/>
              <a:t>, 75 hod, z, 3 </a:t>
            </a:r>
            <a:r>
              <a:rPr lang="cs-CZ" b="1" dirty="0" err="1"/>
              <a:t>kr.</a:t>
            </a:r>
            <a:r>
              <a:rPr lang="cs-CZ" b="1" dirty="0"/>
              <a:t>, M. Roček</a:t>
            </a:r>
          </a:p>
          <a:p>
            <a:pPr algn="ctr"/>
            <a:endParaRPr lang="cs-CZ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479A0416-F101-4998-9E34-A0B75BE335FE}"/>
              </a:ext>
            </a:extLst>
          </p:cNvPr>
          <p:cNvSpPr/>
          <p:nvPr/>
        </p:nvSpPr>
        <p:spPr>
          <a:xfrm>
            <a:off x="5233181" y="5160584"/>
            <a:ext cx="6682154" cy="7217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b="1" dirty="0"/>
              <a:t>5. SEMESTR - </a:t>
            </a:r>
            <a:r>
              <a:rPr lang="cs-CZ" b="1" i="1" dirty="0"/>
              <a:t>b 4251</a:t>
            </a:r>
            <a:r>
              <a:rPr lang="cs-CZ" b="1" dirty="0"/>
              <a:t> </a:t>
            </a:r>
            <a:r>
              <a:rPr lang="cs-CZ" b="1" i="1" dirty="0"/>
              <a:t>Odborná praxe</a:t>
            </a:r>
            <a:r>
              <a:rPr lang="cs-CZ" b="1" dirty="0"/>
              <a:t>, 50 hod, z, 2 </a:t>
            </a:r>
            <a:r>
              <a:rPr lang="cs-CZ" b="1" dirty="0" err="1"/>
              <a:t>kr.</a:t>
            </a:r>
            <a:r>
              <a:rPr lang="cs-CZ" b="1" dirty="0"/>
              <a:t>, M. </a:t>
            </a:r>
            <a:r>
              <a:rPr lang="cs-CZ" b="1" dirty="0" err="1"/>
              <a:t>Strachová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78059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B9A5626-1CF2-4EBB-95BB-99D561AD0438}"/>
              </a:ext>
            </a:extLst>
          </p:cNvPr>
          <p:cNvSpPr/>
          <p:nvPr/>
        </p:nvSpPr>
        <p:spPr>
          <a:xfrm>
            <a:off x="809167" y="545649"/>
            <a:ext cx="10725607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Tělesná výchova a sport - Regenerace a výživa ve sportu </a:t>
            </a:r>
            <a:r>
              <a:rPr lang="cs-CZ" sz="32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(RVS)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AC9873A0-B57E-492A-A4F5-A68C987FC141}"/>
              </a:ext>
            </a:extLst>
          </p:cNvPr>
          <p:cNvSpPr/>
          <p:nvPr/>
        </p:nvSpPr>
        <p:spPr>
          <a:xfrm>
            <a:off x="675249" y="2540948"/>
            <a:ext cx="6344528" cy="72173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b="1" dirty="0"/>
          </a:p>
          <a:p>
            <a:r>
              <a:rPr lang="cs-CZ" b="1" dirty="0"/>
              <a:t>4. SEMESTR - </a:t>
            </a:r>
            <a:r>
              <a:rPr lang="cs-CZ" b="1" i="1" dirty="0"/>
              <a:t>b 4030</a:t>
            </a:r>
            <a:r>
              <a:rPr lang="cs-CZ" b="1" dirty="0"/>
              <a:t> </a:t>
            </a:r>
            <a:r>
              <a:rPr lang="cs-CZ" b="1" i="1" dirty="0"/>
              <a:t>Praxe</a:t>
            </a:r>
            <a:r>
              <a:rPr lang="cs-CZ" b="1" dirty="0"/>
              <a:t>, 75 hod, z, 3 </a:t>
            </a:r>
            <a:r>
              <a:rPr lang="cs-CZ" b="1" dirty="0" err="1"/>
              <a:t>kr.</a:t>
            </a:r>
            <a:r>
              <a:rPr lang="cs-CZ" b="1" dirty="0"/>
              <a:t>, M. Roček</a:t>
            </a:r>
          </a:p>
          <a:p>
            <a:pPr algn="ctr"/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A8855F20-AA6D-421B-9132-F9AC22605825}"/>
              </a:ext>
            </a:extLst>
          </p:cNvPr>
          <p:cNvSpPr/>
          <p:nvPr/>
        </p:nvSpPr>
        <p:spPr>
          <a:xfrm>
            <a:off x="4852620" y="3641007"/>
            <a:ext cx="6682154" cy="7217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i="1" dirty="0"/>
              <a:t>6. SEMESTR - b 4461 Praxe, 52 hod, z, 2 </a:t>
            </a:r>
            <a:r>
              <a:rPr lang="cs-CZ" b="1" i="1" dirty="0" err="1"/>
              <a:t>kr.</a:t>
            </a:r>
            <a:r>
              <a:rPr lang="cs-CZ" b="1" i="1" dirty="0"/>
              <a:t>, I. </a:t>
            </a:r>
            <a:r>
              <a:rPr lang="cs-CZ" b="1" i="1" dirty="0" err="1"/>
              <a:t>Hrnčiříková</a:t>
            </a:r>
            <a:endParaRPr lang="cs-CZ" b="1" i="1" dirty="0"/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2A546EE6-0E7C-48CA-91A2-9AAE02FF19FD}"/>
              </a:ext>
            </a:extLst>
          </p:cNvPr>
          <p:cNvSpPr/>
          <p:nvPr/>
        </p:nvSpPr>
        <p:spPr>
          <a:xfrm>
            <a:off x="675249" y="1442375"/>
            <a:ext cx="6344529" cy="72173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bg1"/>
                </a:solidFill>
              </a:rPr>
              <a:t>3. SEMESTR - </a:t>
            </a:r>
            <a:r>
              <a:rPr lang="cs-CZ" b="1" i="1" dirty="0" err="1">
                <a:solidFill>
                  <a:schemeClr val="bg1"/>
                </a:solidFill>
              </a:rPr>
              <a:t>bp</a:t>
            </a:r>
            <a:r>
              <a:rPr lang="cs-CZ" b="1" i="1" dirty="0">
                <a:solidFill>
                  <a:schemeClr val="bg1"/>
                </a:solidFill>
              </a:rPr>
              <a:t> 4023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i="1" dirty="0">
                <a:solidFill>
                  <a:schemeClr val="bg1"/>
                </a:solidFill>
              </a:rPr>
              <a:t>Příprava k praxi,</a:t>
            </a:r>
            <a:r>
              <a:rPr lang="cs-CZ" b="1" dirty="0">
                <a:solidFill>
                  <a:schemeClr val="bg1"/>
                </a:solidFill>
              </a:rPr>
              <a:t> 1/1, z, 3 </a:t>
            </a:r>
            <a:r>
              <a:rPr lang="cs-CZ" b="1" dirty="0" err="1">
                <a:solidFill>
                  <a:schemeClr val="bg1"/>
                </a:solidFill>
              </a:rPr>
              <a:t>kr.</a:t>
            </a:r>
            <a:r>
              <a:rPr lang="cs-CZ" b="1" dirty="0">
                <a:solidFill>
                  <a:schemeClr val="bg1"/>
                </a:solidFill>
              </a:rPr>
              <a:t>, M. Roček</a:t>
            </a:r>
          </a:p>
        </p:txBody>
      </p:sp>
    </p:spTree>
    <p:extLst>
      <p:ext uri="{BB962C8B-B14F-4D97-AF65-F5344CB8AC3E}">
        <p14:creationId xmlns:p14="http://schemas.microsoft.com/office/powerpoint/2010/main" val="1193399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48025B06-BCFD-4432-B5A9-3DAF82AABF70}"/>
              </a:ext>
            </a:extLst>
          </p:cNvPr>
          <p:cNvSpPr/>
          <p:nvPr/>
        </p:nvSpPr>
        <p:spPr>
          <a:xfrm>
            <a:off x="1124638" y="498024"/>
            <a:ext cx="9942723" cy="595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Tělesná výchova a sport - Rozhodčí kolektivních her </a:t>
            </a:r>
            <a:r>
              <a:rPr lang="cs-CZ" sz="32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(RKH)</a:t>
            </a:r>
            <a:endParaRPr lang="cs-CZ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500A2E34-A52D-45A0-8370-CE989A880F34}"/>
              </a:ext>
            </a:extLst>
          </p:cNvPr>
          <p:cNvSpPr/>
          <p:nvPr/>
        </p:nvSpPr>
        <p:spPr>
          <a:xfrm>
            <a:off x="5301174" y="1355652"/>
            <a:ext cx="6682154" cy="65297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r>
              <a:rPr lang="cs-CZ" dirty="0"/>
              <a:t>2. SEMESTR </a:t>
            </a:r>
            <a:r>
              <a:rPr lang="cs-CZ" i="1" dirty="0"/>
              <a:t>-</a:t>
            </a:r>
            <a:r>
              <a:rPr lang="cs-CZ" b="1" i="1" dirty="0"/>
              <a:t> b 4520 Praxe rozhodčího 1</a:t>
            </a:r>
            <a:r>
              <a:rPr lang="cs-CZ" dirty="0"/>
              <a:t>, 1, z, 4 </a:t>
            </a:r>
            <a:r>
              <a:rPr lang="cs-CZ" dirty="0" err="1"/>
              <a:t>kr.</a:t>
            </a:r>
            <a:r>
              <a:rPr lang="cs-CZ" dirty="0"/>
              <a:t>, O. Racek</a:t>
            </a:r>
          </a:p>
          <a:p>
            <a:pPr algn="ctr"/>
            <a:endParaRPr lang="cs-CZ" b="1" i="1" dirty="0"/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3A6700A2-EE5E-4598-9256-34678C00869F}"/>
              </a:ext>
            </a:extLst>
          </p:cNvPr>
          <p:cNvSpPr/>
          <p:nvPr/>
        </p:nvSpPr>
        <p:spPr>
          <a:xfrm>
            <a:off x="206327" y="2148707"/>
            <a:ext cx="6344529" cy="760697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bg1"/>
                </a:solidFill>
              </a:rPr>
              <a:t>3. SEMESTR - </a:t>
            </a:r>
            <a:r>
              <a:rPr lang="cs-CZ" b="1" i="1" dirty="0" err="1">
                <a:solidFill>
                  <a:schemeClr val="bg1"/>
                </a:solidFill>
              </a:rPr>
              <a:t>bp</a:t>
            </a:r>
            <a:r>
              <a:rPr lang="cs-CZ" b="1" i="1" dirty="0">
                <a:solidFill>
                  <a:schemeClr val="bg1"/>
                </a:solidFill>
              </a:rPr>
              <a:t> 4023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i="1" dirty="0">
                <a:solidFill>
                  <a:schemeClr val="bg1"/>
                </a:solidFill>
              </a:rPr>
              <a:t>Příprava k praxi,</a:t>
            </a:r>
            <a:r>
              <a:rPr lang="cs-CZ" b="1" dirty="0">
                <a:solidFill>
                  <a:schemeClr val="bg1"/>
                </a:solidFill>
              </a:rPr>
              <a:t> 1/1, z, 3 </a:t>
            </a:r>
            <a:r>
              <a:rPr lang="cs-CZ" b="1" dirty="0" err="1">
                <a:solidFill>
                  <a:schemeClr val="bg1"/>
                </a:solidFill>
              </a:rPr>
              <a:t>kr.</a:t>
            </a:r>
            <a:r>
              <a:rPr lang="cs-CZ" b="1" dirty="0">
                <a:solidFill>
                  <a:schemeClr val="bg1"/>
                </a:solidFill>
              </a:rPr>
              <a:t>, M. Roček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351258A0-6CEF-455A-A72A-EEE491408A43}"/>
              </a:ext>
            </a:extLst>
          </p:cNvPr>
          <p:cNvSpPr/>
          <p:nvPr/>
        </p:nvSpPr>
        <p:spPr>
          <a:xfrm>
            <a:off x="5198012" y="3048651"/>
            <a:ext cx="6682154" cy="67161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r>
              <a:rPr lang="cs-CZ" dirty="0"/>
              <a:t>3. SEMESTR </a:t>
            </a:r>
            <a:r>
              <a:rPr lang="cs-CZ" i="1" dirty="0"/>
              <a:t>-</a:t>
            </a:r>
            <a:r>
              <a:rPr lang="cs-CZ" b="1" i="1" dirty="0"/>
              <a:t> b 4530 Praxe rozhodčího 2</a:t>
            </a:r>
            <a:r>
              <a:rPr lang="cs-CZ" dirty="0"/>
              <a:t>, 1, z, 4 </a:t>
            </a:r>
            <a:r>
              <a:rPr lang="cs-CZ" dirty="0" err="1"/>
              <a:t>kr.</a:t>
            </a:r>
            <a:r>
              <a:rPr lang="cs-CZ" dirty="0"/>
              <a:t>, O. Racek</a:t>
            </a:r>
          </a:p>
          <a:p>
            <a:pPr algn="ctr"/>
            <a:endParaRPr lang="cs-CZ" b="1" i="1" dirty="0"/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D576EEF6-ADAA-4E5A-BA2E-2F6BA829F67F}"/>
              </a:ext>
            </a:extLst>
          </p:cNvPr>
          <p:cNvSpPr/>
          <p:nvPr/>
        </p:nvSpPr>
        <p:spPr>
          <a:xfrm>
            <a:off x="206328" y="3790839"/>
            <a:ext cx="6344528" cy="725087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b="1" dirty="0"/>
          </a:p>
          <a:p>
            <a:r>
              <a:rPr lang="cs-CZ" b="1" dirty="0"/>
              <a:t>4. SEMESTR - </a:t>
            </a:r>
            <a:r>
              <a:rPr lang="cs-CZ" b="1" i="1" dirty="0"/>
              <a:t>b 4030</a:t>
            </a:r>
            <a:r>
              <a:rPr lang="cs-CZ" b="1" dirty="0"/>
              <a:t> </a:t>
            </a:r>
            <a:r>
              <a:rPr lang="cs-CZ" b="1" i="1" dirty="0"/>
              <a:t>Praxe</a:t>
            </a:r>
            <a:r>
              <a:rPr lang="cs-CZ" b="1" dirty="0"/>
              <a:t>, 75 hod, z, 3 </a:t>
            </a:r>
            <a:r>
              <a:rPr lang="cs-CZ" b="1" dirty="0" err="1"/>
              <a:t>kr.</a:t>
            </a:r>
            <a:r>
              <a:rPr lang="cs-CZ" b="1" dirty="0"/>
              <a:t>, M. Roček</a:t>
            </a:r>
          </a:p>
          <a:p>
            <a:pPr algn="ctr"/>
            <a:endParaRPr lang="cs-CZ" dirty="0"/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0E89BC1C-5F79-4F09-9ED7-0A30882133EB}"/>
              </a:ext>
            </a:extLst>
          </p:cNvPr>
          <p:cNvSpPr/>
          <p:nvPr/>
        </p:nvSpPr>
        <p:spPr>
          <a:xfrm>
            <a:off x="5301174" y="4586500"/>
            <a:ext cx="6682154" cy="65297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r>
              <a:rPr lang="cs-CZ" dirty="0"/>
              <a:t>4. SEMESTR </a:t>
            </a:r>
            <a:r>
              <a:rPr lang="cs-CZ" i="1" dirty="0"/>
              <a:t>-</a:t>
            </a:r>
            <a:r>
              <a:rPr lang="cs-CZ" b="1" i="1" dirty="0"/>
              <a:t> b 4540 Praxe rozhodčího 3</a:t>
            </a:r>
            <a:r>
              <a:rPr lang="cs-CZ" dirty="0"/>
              <a:t>, z, 4 </a:t>
            </a:r>
            <a:r>
              <a:rPr lang="cs-CZ" dirty="0" err="1"/>
              <a:t>kr.</a:t>
            </a:r>
            <a:r>
              <a:rPr lang="cs-CZ" dirty="0"/>
              <a:t>, O. Racek</a:t>
            </a:r>
          </a:p>
          <a:p>
            <a:pPr algn="ctr"/>
            <a:endParaRPr lang="cs-CZ" b="1" i="1" dirty="0"/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4117F8CE-ADA6-483F-93EF-0817BCBF3B3B}"/>
              </a:ext>
            </a:extLst>
          </p:cNvPr>
          <p:cNvSpPr/>
          <p:nvPr/>
        </p:nvSpPr>
        <p:spPr>
          <a:xfrm>
            <a:off x="5301174" y="5397362"/>
            <a:ext cx="6682154" cy="75143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r>
              <a:rPr lang="cs-CZ" dirty="0"/>
              <a:t>5. SEMESTR - </a:t>
            </a:r>
            <a:r>
              <a:rPr lang="cs-CZ" b="1" i="1" dirty="0"/>
              <a:t>b 4550 Praxe rozhodčího 4</a:t>
            </a:r>
            <a:r>
              <a:rPr lang="cs-CZ" dirty="0"/>
              <a:t>, z, 4 </a:t>
            </a:r>
            <a:r>
              <a:rPr lang="cs-CZ" dirty="0" err="1"/>
              <a:t>kr.</a:t>
            </a:r>
            <a:r>
              <a:rPr lang="cs-CZ" dirty="0"/>
              <a:t> O. Racek</a:t>
            </a:r>
          </a:p>
          <a:p>
            <a:pPr algn="ctr"/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347799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82C11F5B-D8E9-4779-BA6D-A02F77E1387E}"/>
              </a:ext>
            </a:extLst>
          </p:cNvPr>
          <p:cNvSpPr/>
          <p:nvPr/>
        </p:nvSpPr>
        <p:spPr>
          <a:xfrm>
            <a:off x="647113" y="757807"/>
            <a:ext cx="11099409" cy="1122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Tělesná výchova a sport - Speciální edukace bezpečnostních složek </a:t>
            </a:r>
            <a:r>
              <a:rPr lang="cs-CZ" sz="32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(SEBS)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E0CE9FB1-76E8-4A86-992D-5EA1D8E5B2A0}"/>
              </a:ext>
            </a:extLst>
          </p:cNvPr>
          <p:cNvSpPr/>
          <p:nvPr/>
        </p:nvSpPr>
        <p:spPr>
          <a:xfrm>
            <a:off x="323557" y="2707264"/>
            <a:ext cx="6344529" cy="72173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bg1"/>
                </a:solidFill>
              </a:rPr>
              <a:t>3. SEMESTR - </a:t>
            </a:r>
            <a:r>
              <a:rPr lang="cs-CZ" b="1" i="1" dirty="0" err="1">
                <a:solidFill>
                  <a:schemeClr val="bg1"/>
                </a:solidFill>
              </a:rPr>
              <a:t>bp</a:t>
            </a:r>
            <a:r>
              <a:rPr lang="cs-CZ" b="1" i="1" dirty="0">
                <a:solidFill>
                  <a:schemeClr val="bg1"/>
                </a:solidFill>
              </a:rPr>
              <a:t> 4023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i="1" dirty="0">
                <a:solidFill>
                  <a:schemeClr val="bg1"/>
                </a:solidFill>
              </a:rPr>
              <a:t>Příprava k praxi,</a:t>
            </a:r>
            <a:r>
              <a:rPr lang="cs-CZ" b="1" dirty="0">
                <a:solidFill>
                  <a:schemeClr val="bg1"/>
                </a:solidFill>
              </a:rPr>
              <a:t> 1/1, z, 3 </a:t>
            </a:r>
            <a:r>
              <a:rPr lang="cs-CZ" b="1" dirty="0" err="1">
                <a:solidFill>
                  <a:schemeClr val="bg1"/>
                </a:solidFill>
              </a:rPr>
              <a:t>kr.</a:t>
            </a:r>
            <a:r>
              <a:rPr lang="cs-CZ" b="1" dirty="0">
                <a:solidFill>
                  <a:schemeClr val="bg1"/>
                </a:solidFill>
              </a:rPr>
              <a:t>, M. Roček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14C88BEE-CD74-462B-8368-8F6D0EB7C108}"/>
              </a:ext>
            </a:extLst>
          </p:cNvPr>
          <p:cNvSpPr/>
          <p:nvPr/>
        </p:nvSpPr>
        <p:spPr>
          <a:xfrm>
            <a:off x="323558" y="3637211"/>
            <a:ext cx="6344528" cy="72173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b="1" dirty="0"/>
          </a:p>
          <a:p>
            <a:r>
              <a:rPr lang="cs-CZ" b="1" dirty="0"/>
              <a:t>4. SEMESTR - </a:t>
            </a:r>
            <a:r>
              <a:rPr lang="cs-CZ" b="1" i="1" dirty="0"/>
              <a:t>b 4030</a:t>
            </a:r>
            <a:r>
              <a:rPr lang="cs-CZ" b="1" dirty="0"/>
              <a:t> </a:t>
            </a:r>
            <a:r>
              <a:rPr lang="cs-CZ" b="1" i="1" dirty="0"/>
              <a:t>Praxe</a:t>
            </a:r>
            <a:r>
              <a:rPr lang="cs-CZ" b="1" dirty="0"/>
              <a:t>, 75 hod, z, 3 </a:t>
            </a:r>
            <a:r>
              <a:rPr lang="cs-CZ" b="1" dirty="0" err="1"/>
              <a:t>kr.</a:t>
            </a:r>
            <a:r>
              <a:rPr lang="cs-CZ" b="1" dirty="0"/>
              <a:t>, M. Roček</a:t>
            </a:r>
          </a:p>
          <a:p>
            <a:pPr algn="ctr"/>
            <a:endParaRPr lang="cs-CZ" dirty="0"/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CAA7F1A7-72FB-4572-8CBC-C5442A2B388A}"/>
              </a:ext>
            </a:extLst>
          </p:cNvPr>
          <p:cNvSpPr/>
          <p:nvPr/>
        </p:nvSpPr>
        <p:spPr>
          <a:xfrm>
            <a:off x="5233181" y="4582182"/>
            <a:ext cx="6682154" cy="7217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5. SEMESTR - </a:t>
            </a:r>
            <a:r>
              <a:rPr lang="cs-CZ" b="1" i="1" dirty="0"/>
              <a:t>b 4752 Odborná praxe</a:t>
            </a:r>
            <a:r>
              <a:rPr lang="cs-CZ" dirty="0"/>
              <a:t>, 50 hod, z, 2 </a:t>
            </a:r>
            <a:r>
              <a:rPr lang="cs-CZ" dirty="0" err="1"/>
              <a:t>kr.</a:t>
            </a:r>
            <a:r>
              <a:rPr lang="cs-CZ" dirty="0"/>
              <a:t>, J. Machát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14424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60EB2BB-4373-4B7F-9AAF-1E5ABE65048C}"/>
              </a:ext>
            </a:extLst>
          </p:cNvPr>
          <p:cNvSpPr/>
          <p:nvPr/>
        </p:nvSpPr>
        <p:spPr>
          <a:xfrm>
            <a:off x="1410899" y="793299"/>
            <a:ext cx="8760603" cy="595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Tělesná výchova a sport specializace – Trenérství (T)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0573A9B6-37C3-4F33-9C25-D571AB7CB36F}"/>
              </a:ext>
            </a:extLst>
          </p:cNvPr>
          <p:cNvSpPr/>
          <p:nvPr/>
        </p:nvSpPr>
        <p:spPr>
          <a:xfrm>
            <a:off x="661182" y="2477912"/>
            <a:ext cx="6344529" cy="721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bg1"/>
                </a:solidFill>
              </a:rPr>
              <a:t>4. SEMESTR - </a:t>
            </a:r>
            <a:r>
              <a:rPr lang="cs-CZ" b="1" i="1" dirty="0" err="1">
                <a:solidFill>
                  <a:schemeClr val="bg1"/>
                </a:solidFill>
              </a:rPr>
              <a:t>bp</a:t>
            </a:r>
            <a:r>
              <a:rPr lang="cs-CZ" b="1" i="1" dirty="0">
                <a:solidFill>
                  <a:schemeClr val="bg1"/>
                </a:solidFill>
              </a:rPr>
              <a:t> 4023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i="1" dirty="0">
                <a:solidFill>
                  <a:schemeClr val="bg1"/>
                </a:solidFill>
              </a:rPr>
              <a:t>Příprava k praxi,</a:t>
            </a:r>
            <a:r>
              <a:rPr lang="cs-CZ" b="1" dirty="0">
                <a:solidFill>
                  <a:schemeClr val="bg1"/>
                </a:solidFill>
              </a:rPr>
              <a:t> 1/1, z, 3 </a:t>
            </a:r>
            <a:r>
              <a:rPr lang="cs-CZ" b="1" dirty="0" err="1">
                <a:solidFill>
                  <a:schemeClr val="bg1"/>
                </a:solidFill>
              </a:rPr>
              <a:t>kr.</a:t>
            </a:r>
            <a:r>
              <a:rPr lang="cs-CZ" b="1" dirty="0">
                <a:solidFill>
                  <a:schemeClr val="bg1"/>
                </a:solidFill>
              </a:rPr>
              <a:t>, M. Roček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7553DDD4-BEFB-4EA7-861E-922682C6C412}"/>
              </a:ext>
            </a:extLst>
          </p:cNvPr>
          <p:cNvSpPr/>
          <p:nvPr/>
        </p:nvSpPr>
        <p:spPr>
          <a:xfrm>
            <a:off x="661182" y="4020969"/>
            <a:ext cx="6344528" cy="721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b="1" dirty="0"/>
          </a:p>
          <a:p>
            <a:r>
              <a:rPr lang="cs-CZ" b="1" dirty="0"/>
              <a:t>5. SEMESTR - </a:t>
            </a:r>
            <a:r>
              <a:rPr lang="cs-CZ" b="1" i="1" dirty="0"/>
              <a:t>b 4030</a:t>
            </a:r>
            <a:r>
              <a:rPr lang="cs-CZ" b="1" dirty="0"/>
              <a:t> </a:t>
            </a:r>
            <a:r>
              <a:rPr lang="cs-CZ" b="1" i="1" dirty="0"/>
              <a:t>Praxe</a:t>
            </a:r>
            <a:r>
              <a:rPr lang="cs-CZ" b="1" dirty="0"/>
              <a:t>, 75 hod, z, 3 </a:t>
            </a:r>
            <a:r>
              <a:rPr lang="cs-CZ" b="1" dirty="0" err="1"/>
              <a:t>kr.</a:t>
            </a:r>
            <a:r>
              <a:rPr lang="cs-CZ" b="1" dirty="0"/>
              <a:t>, M. Roček</a:t>
            </a:r>
          </a:p>
          <a:p>
            <a:pPr algn="ctr"/>
            <a:endParaRPr lang="cs-CZ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7345691D-F970-465B-AAF3-4422063741E5}"/>
              </a:ext>
            </a:extLst>
          </p:cNvPr>
          <p:cNvSpPr/>
          <p:nvPr/>
        </p:nvSpPr>
        <p:spPr>
          <a:xfrm>
            <a:off x="5119320" y="1618583"/>
            <a:ext cx="6682154" cy="7217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i="1" dirty="0"/>
              <a:t>3. SEMESTR - b 4630 Trenérsko-metodická praxe 1, 75 hod, z, 3 </a:t>
            </a:r>
            <a:r>
              <a:rPr lang="cs-CZ" b="1" i="1" dirty="0" err="1"/>
              <a:t>kr.</a:t>
            </a:r>
            <a:r>
              <a:rPr lang="cs-CZ" b="1" i="1" dirty="0"/>
              <a:t>, </a:t>
            </a:r>
          </a:p>
          <a:p>
            <a:pPr algn="ctr"/>
            <a:r>
              <a:rPr lang="cs-CZ" b="1" i="1" dirty="0"/>
              <a:t>D. </a:t>
            </a:r>
            <a:r>
              <a:rPr lang="cs-CZ" b="1" i="1" dirty="0" err="1"/>
              <a:t>Bokůvka</a:t>
            </a:r>
            <a:endParaRPr lang="cs-CZ" b="1" i="1" dirty="0"/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BB8E1BA4-4E34-446A-B8E9-E35DE81A122C}"/>
              </a:ext>
            </a:extLst>
          </p:cNvPr>
          <p:cNvSpPr/>
          <p:nvPr/>
        </p:nvSpPr>
        <p:spPr>
          <a:xfrm>
            <a:off x="5119320" y="3248566"/>
            <a:ext cx="6682154" cy="7217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i="1" dirty="0"/>
              <a:t>4. SEMESTR - b 4640 Trenérsko-metodická praxe 2, 100 hod, z, 4 </a:t>
            </a:r>
            <a:r>
              <a:rPr lang="cs-CZ" b="1" i="1" dirty="0" err="1"/>
              <a:t>kr.</a:t>
            </a:r>
            <a:r>
              <a:rPr lang="cs-CZ" b="1" i="1" dirty="0"/>
              <a:t>, </a:t>
            </a:r>
          </a:p>
          <a:p>
            <a:pPr algn="ctr"/>
            <a:r>
              <a:rPr lang="cs-CZ" b="1" i="1" dirty="0"/>
              <a:t>D. </a:t>
            </a:r>
            <a:r>
              <a:rPr lang="cs-CZ" b="1" i="1" dirty="0" err="1"/>
              <a:t>Bokůvka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619171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4308263B-3AEE-49CA-944E-21834F4AF09F}"/>
              </a:ext>
            </a:extLst>
          </p:cNvPr>
          <p:cNvSpPr/>
          <p:nvPr/>
        </p:nvSpPr>
        <p:spPr>
          <a:xfrm>
            <a:off x="473595" y="406570"/>
            <a:ext cx="11244810" cy="3022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Tělesná výchova a sport specializace (TVS) – sdružené studium s Pedagogickou a Přírodovědeckou fakultou</a:t>
            </a:r>
          </a:p>
          <a:p>
            <a:endParaRPr lang="cs-CZ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b="1" dirty="0"/>
              <a:t>Anglický jazyk, Český jazyk a literatura, Francouzský jazyk, Fyzika, Matematika, Občanská výchova a základy společenských věd, Přírodopis, Technická a informační výchova a Zeměpis </a:t>
            </a:r>
            <a:r>
              <a:rPr lang="cs-CZ" dirty="0"/>
              <a:t>se zaměřením na vzdělávání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BB7B3BCB-F098-491F-A1F3-93481719FDE5}"/>
              </a:ext>
            </a:extLst>
          </p:cNvPr>
          <p:cNvSpPr/>
          <p:nvPr/>
        </p:nvSpPr>
        <p:spPr>
          <a:xfrm>
            <a:off x="473595" y="3068132"/>
            <a:ext cx="6344529" cy="721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bg1"/>
                </a:solidFill>
              </a:rPr>
              <a:t>4. SEMESTR - </a:t>
            </a:r>
            <a:r>
              <a:rPr lang="cs-CZ" b="1" i="1" dirty="0" err="1">
                <a:solidFill>
                  <a:schemeClr val="bg1"/>
                </a:solidFill>
              </a:rPr>
              <a:t>bp</a:t>
            </a:r>
            <a:r>
              <a:rPr lang="cs-CZ" b="1" i="1" dirty="0">
                <a:solidFill>
                  <a:schemeClr val="bg1"/>
                </a:solidFill>
              </a:rPr>
              <a:t> 4023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i="1" dirty="0">
                <a:solidFill>
                  <a:schemeClr val="bg1"/>
                </a:solidFill>
              </a:rPr>
              <a:t>Příprava k praxi,</a:t>
            </a:r>
            <a:r>
              <a:rPr lang="cs-CZ" b="1" dirty="0">
                <a:solidFill>
                  <a:schemeClr val="bg1"/>
                </a:solidFill>
              </a:rPr>
              <a:t> 1/1, z, 3 </a:t>
            </a:r>
            <a:r>
              <a:rPr lang="cs-CZ" b="1" dirty="0" err="1">
                <a:solidFill>
                  <a:schemeClr val="bg1"/>
                </a:solidFill>
              </a:rPr>
              <a:t>kr.</a:t>
            </a:r>
            <a:r>
              <a:rPr lang="cs-CZ" b="1" dirty="0">
                <a:solidFill>
                  <a:schemeClr val="bg1"/>
                </a:solidFill>
              </a:rPr>
              <a:t>, M. Roček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C23D30A8-F836-422D-AEC8-FD3D87771DBF}"/>
              </a:ext>
            </a:extLst>
          </p:cNvPr>
          <p:cNvSpPr/>
          <p:nvPr/>
        </p:nvSpPr>
        <p:spPr>
          <a:xfrm>
            <a:off x="473596" y="4308706"/>
            <a:ext cx="6344528" cy="72173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b="1" dirty="0"/>
          </a:p>
          <a:p>
            <a:r>
              <a:rPr lang="cs-CZ" b="1" dirty="0"/>
              <a:t>5. SEMESTR - </a:t>
            </a:r>
            <a:r>
              <a:rPr lang="cs-CZ" b="1" i="1" dirty="0"/>
              <a:t>b 4030</a:t>
            </a:r>
            <a:r>
              <a:rPr lang="cs-CZ" b="1" dirty="0"/>
              <a:t> </a:t>
            </a:r>
            <a:r>
              <a:rPr lang="cs-CZ" b="1" i="1" dirty="0"/>
              <a:t>Praxe</a:t>
            </a:r>
            <a:r>
              <a:rPr lang="cs-CZ" b="1" dirty="0"/>
              <a:t>, 75 hod, z, 3 </a:t>
            </a:r>
            <a:r>
              <a:rPr lang="cs-CZ" b="1" dirty="0" err="1"/>
              <a:t>kr.</a:t>
            </a:r>
            <a:r>
              <a:rPr lang="cs-CZ" b="1" dirty="0"/>
              <a:t>, M. Roček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613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2CA0505F-15B1-4E97-B01A-5F7AD31DD0B3}"/>
              </a:ext>
            </a:extLst>
          </p:cNvPr>
          <p:cNvSpPr/>
          <p:nvPr/>
        </p:nvSpPr>
        <p:spPr>
          <a:xfrm>
            <a:off x="4314382" y="583749"/>
            <a:ext cx="5424690" cy="595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Osobní a kondiční trenér</a:t>
            </a:r>
            <a:r>
              <a:rPr lang="cs-CZ" sz="3200" dirty="0"/>
              <a:t> (OKT)</a:t>
            </a:r>
            <a:endParaRPr lang="cs-CZ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2228E8ED-2BA6-4312-BD67-711EC034748F}"/>
              </a:ext>
            </a:extLst>
          </p:cNvPr>
          <p:cNvSpPr/>
          <p:nvPr/>
        </p:nvSpPr>
        <p:spPr>
          <a:xfrm>
            <a:off x="956602" y="1570598"/>
            <a:ext cx="6344529" cy="72173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solidFill>
                  <a:schemeClr val="bg1"/>
                </a:solidFill>
              </a:rPr>
              <a:t>4. SEMESTR - </a:t>
            </a:r>
            <a:r>
              <a:rPr lang="cs-CZ" b="1" i="1" dirty="0" err="1">
                <a:solidFill>
                  <a:schemeClr val="bg1"/>
                </a:solidFill>
              </a:rPr>
              <a:t>bp</a:t>
            </a:r>
            <a:r>
              <a:rPr lang="cs-CZ" b="1" i="1" dirty="0">
                <a:solidFill>
                  <a:schemeClr val="bg1"/>
                </a:solidFill>
              </a:rPr>
              <a:t> 4023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i="1" dirty="0">
                <a:solidFill>
                  <a:schemeClr val="bg1"/>
                </a:solidFill>
              </a:rPr>
              <a:t>Příprava k praxi,</a:t>
            </a:r>
            <a:r>
              <a:rPr lang="cs-CZ" b="1" dirty="0">
                <a:solidFill>
                  <a:schemeClr val="bg1"/>
                </a:solidFill>
              </a:rPr>
              <a:t> 1/1, z, 3 </a:t>
            </a:r>
            <a:r>
              <a:rPr lang="cs-CZ" b="1" dirty="0" err="1">
                <a:solidFill>
                  <a:schemeClr val="bg1"/>
                </a:solidFill>
              </a:rPr>
              <a:t>kr.</a:t>
            </a:r>
            <a:r>
              <a:rPr lang="cs-CZ" b="1" dirty="0">
                <a:solidFill>
                  <a:schemeClr val="bg1"/>
                </a:solidFill>
              </a:rPr>
              <a:t>, M. Roček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9FD6158F-0A08-4103-91E1-0E9002BFA5AE}"/>
              </a:ext>
            </a:extLst>
          </p:cNvPr>
          <p:cNvSpPr/>
          <p:nvPr/>
        </p:nvSpPr>
        <p:spPr>
          <a:xfrm>
            <a:off x="956602" y="2683251"/>
            <a:ext cx="6344528" cy="72173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b="1" dirty="0"/>
          </a:p>
          <a:p>
            <a:r>
              <a:rPr lang="cs-CZ" b="1" dirty="0"/>
              <a:t>5. SEMESTR - </a:t>
            </a:r>
            <a:r>
              <a:rPr lang="cs-CZ" b="1" i="1" dirty="0"/>
              <a:t>b 4030</a:t>
            </a:r>
            <a:r>
              <a:rPr lang="cs-CZ" b="1" dirty="0"/>
              <a:t> </a:t>
            </a:r>
            <a:r>
              <a:rPr lang="cs-CZ" b="1" i="1" dirty="0"/>
              <a:t>Praxe</a:t>
            </a:r>
            <a:r>
              <a:rPr lang="cs-CZ" b="1" dirty="0"/>
              <a:t>, 75 hod, z, 3 </a:t>
            </a:r>
            <a:r>
              <a:rPr lang="cs-CZ" b="1" dirty="0" err="1"/>
              <a:t>kr.</a:t>
            </a:r>
            <a:r>
              <a:rPr lang="cs-CZ" b="1" dirty="0"/>
              <a:t>, M. Roček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518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560351F5-85E7-41F4-9CE7-59E083198A74}"/>
              </a:ext>
            </a:extLst>
          </p:cNvPr>
          <p:cNvSpPr/>
          <p:nvPr/>
        </p:nvSpPr>
        <p:spPr>
          <a:xfrm>
            <a:off x="823569" y="821576"/>
            <a:ext cx="9525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dirty="0"/>
              <a:t>Specializace ve zdravotnictví - Obor Fyzioterapie (FYZI)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BEAEF88-3EDC-49BF-9497-C0C50746ABA5}"/>
              </a:ext>
            </a:extLst>
          </p:cNvPr>
          <p:cNvSpPr/>
          <p:nvPr/>
        </p:nvSpPr>
        <p:spPr>
          <a:xfrm>
            <a:off x="2665655" y="1567934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5D61F53B-BDA5-4C17-9B1F-A6ABE7C83F34}"/>
              </a:ext>
            </a:extLst>
          </p:cNvPr>
          <p:cNvSpPr/>
          <p:nvPr/>
        </p:nvSpPr>
        <p:spPr>
          <a:xfrm>
            <a:off x="963269" y="1891099"/>
            <a:ext cx="9245600" cy="2705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/>
              <a:t>     2. Semestr   Bp1147, Odborná praxe I, 3 </a:t>
            </a:r>
            <a:r>
              <a:rPr lang="cs-CZ" sz="2400" dirty="0" err="1"/>
              <a:t>kr.</a:t>
            </a:r>
            <a:r>
              <a:rPr lang="cs-CZ" sz="2400" dirty="0"/>
              <a:t>, z, J. </a:t>
            </a:r>
            <a:r>
              <a:rPr lang="cs-CZ" sz="2400" dirty="0" err="1"/>
              <a:t>Řezaninová</a:t>
            </a:r>
            <a:endParaRPr lang="cs-CZ" sz="2400" dirty="0"/>
          </a:p>
          <a:p>
            <a:r>
              <a:rPr lang="cs-CZ" sz="2400" dirty="0"/>
              <a:t>     3. Semestr   Bp1875, Odborná praxe II, 3 </a:t>
            </a:r>
            <a:r>
              <a:rPr lang="cs-CZ" sz="2400" dirty="0" err="1"/>
              <a:t>kr.</a:t>
            </a:r>
            <a:r>
              <a:rPr lang="cs-CZ" sz="2400" dirty="0"/>
              <a:t>, z, J. </a:t>
            </a:r>
            <a:r>
              <a:rPr lang="cs-CZ" sz="2400" dirty="0" err="1"/>
              <a:t>Řezaninová</a:t>
            </a:r>
            <a:endParaRPr lang="cs-CZ" sz="2400" dirty="0"/>
          </a:p>
          <a:p>
            <a:r>
              <a:rPr lang="cs-CZ" sz="2400" dirty="0"/>
              <a:t>     4. Semestr   Bp1188, Odborná praxe III, 3 </a:t>
            </a:r>
            <a:r>
              <a:rPr lang="cs-CZ" sz="2400" dirty="0" err="1"/>
              <a:t>kr.</a:t>
            </a:r>
            <a:r>
              <a:rPr lang="cs-CZ" sz="2400" dirty="0"/>
              <a:t>, z, J. </a:t>
            </a:r>
            <a:r>
              <a:rPr lang="cs-CZ" sz="2400" dirty="0" err="1"/>
              <a:t>Řezaninová</a:t>
            </a:r>
            <a:endParaRPr lang="cs-CZ" sz="2400" dirty="0"/>
          </a:p>
          <a:p>
            <a:r>
              <a:rPr lang="cs-CZ" sz="2400" dirty="0"/>
              <a:t>     5. Semestr   Bp1899, Odborná praxe IV, 3 </a:t>
            </a:r>
            <a:r>
              <a:rPr lang="cs-CZ" sz="2400" dirty="0" err="1"/>
              <a:t>kr.</a:t>
            </a:r>
            <a:r>
              <a:rPr lang="cs-CZ" sz="2400" dirty="0"/>
              <a:t>, z, J. </a:t>
            </a:r>
            <a:r>
              <a:rPr lang="cs-CZ" sz="2400" dirty="0" err="1"/>
              <a:t>Řezaninová</a:t>
            </a:r>
            <a:endParaRPr lang="cs-CZ" sz="2400" dirty="0"/>
          </a:p>
          <a:p>
            <a:endParaRPr lang="cs-CZ" sz="2400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305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80383-9DC3-46F9-A258-AF136E4F00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625" y="178308"/>
            <a:ext cx="10282106" cy="723592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Koncepce bakalářských a magisterských praxí </a:t>
            </a:r>
            <a:r>
              <a:rPr lang="cs-CZ" sz="4000" b="1" dirty="0" err="1"/>
              <a:t>FSpS</a:t>
            </a:r>
            <a:r>
              <a:rPr lang="cs-CZ" sz="4000" b="1" dirty="0"/>
              <a:t> M</a:t>
            </a:r>
            <a:r>
              <a:rPr lang="cs-CZ" sz="3200" b="1" dirty="0"/>
              <a:t>U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33B2EDA1-7AB9-458F-B52C-C9AFAF1B0D60}"/>
              </a:ext>
            </a:extLst>
          </p:cNvPr>
          <p:cNvSpPr/>
          <p:nvPr/>
        </p:nvSpPr>
        <p:spPr>
          <a:xfrm>
            <a:off x="1645920" y="1078992"/>
            <a:ext cx="2633472" cy="14538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Praxe ve fakultních školách </a:t>
            </a:r>
            <a:r>
              <a:rPr lang="cs-CZ" sz="2400" dirty="0" err="1"/>
              <a:t>FSpS</a:t>
            </a:r>
            <a:endParaRPr lang="cs-CZ" sz="24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76839C1-DFFB-4EC7-8663-A534E77281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2120" y="1078992"/>
            <a:ext cx="2715768" cy="14538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Praxe ve volnočasových organizacích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B0B939E2-0182-4023-9C4F-FD9AD10BBAA8}"/>
              </a:ext>
            </a:extLst>
          </p:cNvPr>
          <p:cNvSpPr/>
          <p:nvPr/>
        </p:nvSpPr>
        <p:spPr>
          <a:xfrm>
            <a:off x="9079992" y="1092708"/>
            <a:ext cx="2624328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Praxe ve sportovních klubech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04DC893E-47C2-4E1C-BF20-E1D8EA959AFA}"/>
              </a:ext>
            </a:extLst>
          </p:cNvPr>
          <p:cNvSpPr/>
          <p:nvPr/>
        </p:nvSpPr>
        <p:spPr>
          <a:xfrm rot="5400000">
            <a:off x="2404872" y="3044952"/>
            <a:ext cx="969264" cy="5303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5FF33E5D-A52B-461E-8A87-B3F174381E94}"/>
              </a:ext>
            </a:extLst>
          </p:cNvPr>
          <p:cNvSpPr/>
          <p:nvPr/>
        </p:nvSpPr>
        <p:spPr>
          <a:xfrm rot="5400000">
            <a:off x="9959340" y="3038856"/>
            <a:ext cx="969264" cy="5303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ABC0E5F6-EE50-453A-83F1-3CA4B19AC143}"/>
              </a:ext>
            </a:extLst>
          </p:cNvPr>
          <p:cNvSpPr/>
          <p:nvPr/>
        </p:nvSpPr>
        <p:spPr>
          <a:xfrm rot="5400000">
            <a:off x="6405372" y="3038856"/>
            <a:ext cx="969264" cy="5303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FFAFE0C1-389A-4B3D-82C6-04BF30BDE4E4}"/>
              </a:ext>
            </a:extLst>
          </p:cNvPr>
          <p:cNvSpPr/>
          <p:nvPr/>
        </p:nvSpPr>
        <p:spPr>
          <a:xfrm>
            <a:off x="1171194" y="3895345"/>
            <a:ext cx="3436620" cy="218541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Povinné pro studenty </a:t>
            </a:r>
            <a:r>
              <a:rPr lang="cs-CZ" b="1" dirty="0">
                <a:solidFill>
                  <a:srgbClr val="0070C0"/>
                </a:solidFill>
              </a:rPr>
              <a:t>sdruženého studia</a:t>
            </a:r>
            <a:r>
              <a:rPr lang="cs-CZ" dirty="0">
                <a:solidFill>
                  <a:schemeClr val="tx1"/>
                </a:solidFill>
              </a:rPr>
              <a:t> a budoucího navazujícího magisterského studia:</a:t>
            </a:r>
          </a:p>
          <a:p>
            <a:pPr algn="ctr"/>
            <a:r>
              <a:rPr lang="cs-CZ" b="1" i="1" dirty="0">
                <a:hlinkClick r:id="rId2"/>
              </a:rPr>
              <a:t>Učitelství tělesné výchovy pro základní a střední školy</a:t>
            </a:r>
            <a:endParaRPr lang="cs-CZ" b="1" i="1" dirty="0"/>
          </a:p>
          <a:p>
            <a:pPr algn="ctr"/>
            <a:endParaRPr lang="cs-CZ" i="1" dirty="0">
              <a:solidFill>
                <a:schemeClr val="tx1"/>
              </a:solidFill>
            </a:endParaRP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5096E48F-5AB6-4A2D-8CE3-075861B0FEA5}"/>
              </a:ext>
            </a:extLst>
          </p:cNvPr>
          <p:cNvSpPr/>
          <p:nvPr/>
        </p:nvSpPr>
        <p:spPr>
          <a:xfrm>
            <a:off x="5532120" y="3895344"/>
            <a:ext cx="6172200" cy="218541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>
                <a:solidFill>
                  <a:schemeClr val="tx1"/>
                </a:solidFill>
              </a:rPr>
              <a:t>Doporučené pro studenty budoucích navazujících oborů magisterského studia:</a:t>
            </a:r>
          </a:p>
          <a:p>
            <a:pPr algn="ctr"/>
            <a:r>
              <a:rPr lang="cs-CZ" b="1" dirty="0"/>
              <a:t> </a:t>
            </a:r>
            <a:r>
              <a:rPr lang="cs-CZ" b="1" i="1" u="sng" dirty="0">
                <a:hlinkClick r:id="rId3"/>
              </a:rPr>
              <a:t>Aplikovaná sportovní edukace bezpečnostních složek</a:t>
            </a:r>
            <a:endParaRPr lang="cs-CZ" b="1" i="1" dirty="0"/>
          </a:p>
          <a:p>
            <a:pPr algn="ctr"/>
            <a:r>
              <a:rPr lang="cs-CZ" b="1" i="1" u="sng" dirty="0">
                <a:hlinkClick r:id="rId4"/>
              </a:rPr>
              <a:t>Kondiční trénink a aplikovaná kineziologie</a:t>
            </a:r>
            <a:endParaRPr lang="cs-CZ" b="1" i="1" u="sng" dirty="0"/>
          </a:p>
          <a:p>
            <a:pPr algn="ctr"/>
            <a:r>
              <a:rPr lang="cs-CZ" b="1" i="1" u="sng" dirty="0">
                <a:hlinkClick r:id="rId5"/>
              </a:rPr>
              <a:t>Management sportu</a:t>
            </a:r>
            <a:endParaRPr lang="cs-CZ" b="1" i="1" dirty="0"/>
          </a:p>
          <a:p>
            <a:pPr algn="ctr"/>
            <a:endParaRPr lang="cs-CZ" b="1" dirty="0"/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" name="Šipka: dolů 11">
            <a:extLst>
              <a:ext uri="{FF2B5EF4-FFF2-40B4-BE49-F238E27FC236}">
                <a16:creationId xmlns:a16="http://schemas.microsoft.com/office/drawing/2014/main" id="{501AEC6D-6274-413A-B6F2-729AC4E42096}"/>
              </a:ext>
            </a:extLst>
          </p:cNvPr>
          <p:cNvSpPr/>
          <p:nvPr/>
        </p:nvSpPr>
        <p:spPr>
          <a:xfrm>
            <a:off x="2752344" y="6149340"/>
            <a:ext cx="274320" cy="5303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: dolů 12">
            <a:extLst>
              <a:ext uri="{FF2B5EF4-FFF2-40B4-BE49-F238E27FC236}">
                <a16:creationId xmlns:a16="http://schemas.microsoft.com/office/drawing/2014/main" id="{7B7D2CA9-C62F-4C09-A40B-5A6E49C4570C}"/>
              </a:ext>
            </a:extLst>
          </p:cNvPr>
          <p:cNvSpPr/>
          <p:nvPr/>
        </p:nvSpPr>
        <p:spPr>
          <a:xfrm>
            <a:off x="8618220" y="6149340"/>
            <a:ext cx="274320" cy="5303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334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FDC680B-6FA4-4102-9A01-EC14553C583E}"/>
              </a:ext>
            </a:extLst>
          </p:cNvPr>
          <p:cNvSpPr/>
          <p:nvPr/>
        </p:nvSpPr>
        <p:spPr>
          <a:xfrm>
            <a:off x="800101" y="400735"/>
            <a:ext cx="104870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dirty="0"/>
              <a:t>ZAČLENĚNÍ PRAXÍ DO STUDIJNÍCH PLÁNŮ MAGISTERSKÉHO STUDIA NA </a:t>
            </a:r>
            <a:r>
              <a:rPr lang="cs-CZ" sz="3200" dirty="0" err="1"/>
              <a:t>FSpS</a:t>
            </a:r>
            <a:r>
              <a:rPr lang="cs-CZ" sz="3200" dirty="0"/>
              <a:t> MU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651774C-E841-431A-A406-DEB2FC1C9D1D}"/>
              </a:ext>
            </a:extLst>
          </p:cNvPr>
          <p:cNvSpPr/>
          <p:nvPr/>
        </p:nvSpPr>
        <p:spPr>
          <a:xfrm>
            <a:off x="304800" y="1577459"/>
            <a:ext cx="1178242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cs-CZ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cs-CZ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cs-CZ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cs-CZ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endParaRPr lang="cs-CZ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07278E1B-D552-45BD-B3D9-23C071E176A6}"/>
              </a:ext>
            </a:extLst>
          </p:cNvPr>
          <p:cNvSpPr/>
          <p:nvPr/>
        </p:nvSpPr>
        <p:spPr>
          <a:xfrm>
            <a:off x="104776" y="2438400"/>
            <a:ext cx="5867399" cy="42379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b="1" dirty="0"/>
              <a:t>Jednooborové studium </a:t>
            </a:r>
            <a:r>
              <a:rPr lang="cs-CZ" dirty="0"/>
              <a:t>                                                                                                                          </a:t>
            </a:r>
          </a:p>
          <a:p>
            <a:endParaRPr lang="cs-CZ" sz="1600" dirty="0"/>
          </a:p>
          <a:p>
            <a:r>
              <a:rPr lang="cs-CZ" sz="1600" dirty="0"/>
              <a:t>1.Semestr</a:t>
            </a:r>
          </a:p>
          <a:p>
            <a:r>
              <a:rPr lang="cs-CZ" sz="1600" dirty="0"/>
              <a:t>np4111, Úvod do pedagogické praxe, 0/2, </a:t>
            </a:r>
            <a:r>
              <a:rPr lang="cs-CZ" sz="1600" dirty="0" err="1"/>
              <a:t>zk</a:t>
            </a:r>
            <a:r>
              <a:rPr lang="cs-CZ" sz="1600" dirty="0"/>
              <a:t>, 4, M. Janíková                                                        </a:t>
            </a:r>
          </a:p>
          <a:p>
            <a:r>
              <a:rPr lang="cs-CZ" sz="1600" dirty="0"/>
              <a:t> </a:t>
            </a:r>
          </a:p>
          <a:p>
            <a:r>
              <a:rPr lang="cs-CZ" sz="1600" dirty="0"/>
              <a:t>2. semestr</a:t>
            </a:r>
          </a:p>
          <a:p>
            <a:r>
              <a:rPr lang="cs-CZ" sz="1600" dirty="0"/>
              <a:t>n</a:t>
            </a:r>
            <a:r>
              <a:rPr lang="pt-BR" sz="1600" dirty="0"/>
              <a:t>4120</a:t>
            </a:r>
            <a:r>
              <a:rPr lang="cs-CZ" sz="1600" dirty="0"/>
              <a:t>,</a:t>
            </a:r>
            <a:r>
              <a:rPr lang="pt-BR" sz="1600" dirty="0"/>
              <a:t> Pedagogická praxe</a:t>
            </a:r>
            <a:r>
              <a:rPr lang="cs-CZ" sz="1600" dirty="0"/>
              <a:t> </a:t>
            </a:r>
            <a:r>
              <a:rPr lang="pt-BR" sz="1600" dirty="0"/>
              <a:t>1</a:t>
            </a:r>
            <a:r>
              <a:rPr lang="cs-CZ" sz="1600" dirty="0"/>
              <a:t>,</a:t>
            </a:r>
            <a:r>
              <a:rPr lang="pt-BR" sz="1600" dirty="0"/>
              <a:t> 1</a:t>
            </a:r>
            <a:r>
              <a:rPr lang="cs-CZ" sz="1600" dirty="0"/>
              <a:t>2</a:t>
            </a:r>
            <a:r>
              <a:rPr lang="pt-BR" sz="1600" dirty="0"/>
              <a:t>0 hod.</a:t>
            </a:r>
            <a:r>
              <a:rPr lang="cs-CZ" sz="1600" dirty="0"/>
              <a:t>,</a:t>
            </a:r>
            <a:r>
              <a:rPr lang="pt-BR" sz="1600" dirty="0"/>
              <a:t> z</a:t>
            </a:r>
            <a:r>
              <a:rPr lang="cs-CZ" sz="1600" dirty="0"/>
              <a:t>,</a:t>
            </a:r>
            <a:r>
              <a:rPr lang="pt-BR" sz="1600" dirty="0"/>
              <a:t> 4</a:t>
            </a:r>
            <a:r>
              <a:rPr lang="cs-CZ" sz="1600" dirty="0"/>
              <a:t>,</a:t>
            </a:r>
            <a:r>
              <a:rPr lang="pt-BR" sz="1600" dirty="0"/>
              <a:t> </a:t>
            </a:r>
            <a:r>
              <a:rPr lang="cs-CZ" sz="1600" dirty="0"/>
              <a:t>M. Janíková</a:t>
            </a:r>
          </a:p>
          <a:p>
            <a:r>
              <a:rPr lang="pl-PL" sz="1600" dirty="0"/>
              <a:t>np4121, Reflexe praxe 1, 0/1, z, 3, M. Janíková </a:t>
            </a:r>
            <a:endParaRPr lang="cs-CZ" sz="1600" dirty="0"/>
          </a:p>
          <a:p>
            <a:r>
              <a:rPr lang="cs-CZ" sz="1600" dirty="0"/>
              <a:t> </a:t>
            </a:r>
          </a:p>
          <a:p>
            <a:r>
              <a:rPr lang="cs-CZ" sz="1600" dirty="0"/>
              <a:t>3. Semestr</a:t>
            </a:r>
          </a:p>
          <a:p>
            <a:r>
              <a:rPr lang="cs-CZ" sz="1600" dirty="0"/>
              <a:t>n</a:t>
            </a:r>
            <a:r>
              <a:rPr lang="pt-BR" sz="1600" dirty="0"/>
              <a:t>4130</a:t>
            </a:r>
            <a:r>
              <a:rPr lang="cs-CZ" sz="1600" dirty="0"/>
              <a:t>,</a:t>
            </a:r>
            <a:r>
              <a:rPr lang="pt-BR" sz="1600" dirty="0"/>
              <a:t> Pedagogická praxe 2</a:t>
            </a:r>
            <a:r>
              <a:rPr lang="cs-CZ" sz="1600" dirty="0"/>
              <a:t>,</a:t>
            </a:r>
            <a:r>
              <a:rPr lang="pt-BR" sz="1600" dirty="0"/>
              <a:t> </a:t>
            </a:r>
            <a:r>
              <a:rPr lang="cs-CZ" sz="1600" dirty="0"/>
              <a:t>90</a:t>
            </a:r>
            <a:r>
              <a:rPr lang="pt-BR" sz="1600" dirty="0"/>
              <a:t> hod.</a:t>
            </a:r>
            <a:r>
              <a:rPr lang="cs-CZ" sz="1600" dirty="0"/>
              <a:t>,</a:t>
            </a:r>
            <a:r>
              <a:rPr lang="pt-BR" sz="1600" dirty="0"/>
              <a:t> z</a:t>
            </a:r>
            <a:r>
              <a:rPr lang="cs-CZ" sz="1600" dirty="0"/>
              <a:t>,</a:t>
            </a:r>
            <a:r>
              <a:rPr lang="pt-BR" sz="1600" dirty="0"/>
              <a:t> 3</a:t>
            </a:r>
            <a:r>
              <a:rPr lang="cs-CZ" sz="1600" dirty="0"/>
              <a:t>,</a:t>
            </a:r>
            <a:r>
              <a:rPr lang="pt-BR" sz="1600" dirty="0"/>
              <a:t> </a:t>
            </a:r>
            <a:r>
              <a:rPr lang="cs-CZ" sz="1600" dirty="0"/>
              <a:t>M. Janíková                                                                       </a:t>
            </a:r>
          </a:p>
          <a:p>
            <a:r>
              <a:rPr lang="cs-CZ" sz="1600" dirty="0"/>
              <a:t>n</a:t>
            </a:r>
            <a:r>
              <a:rPr lang="pt-BR" sz="1600" dirty="0"/>
              <a:t>4131</a:t>
            </a:r>
            <a:r>
              <a:rPr lang="cs-CZ" sz="1600" dirty="0"/>
              <a:t>,</a:t>
            </a:r>
            <a:r>
              <a:rPr lang="pt-BR" sz="1600" dirty="0"/>
              <a:t> Pedagogická praxe 3</a:t>
            </a:r>
            <a:r>
              <a:rPr lang="cs-CZ" sz="1600" dirty="0"/>
              <a:t>,</a:t>
            </a:r>
            <a:r>
              <a:rPr lang="pt-BR" sz="1600" dirty="0"/>
              <a:t> </a:t>
            </a:r>
            <a:r>
              <a:rPr lang="cs-CZ" sz="1600" dirty="0"/>
              <a:t>60</a:t>
            </a:r>
            <a:r>
              <a:rPr lang="pt-BR" sz="1600" dirty="0"/>
              <a:t> hod.</a:t>
            </a:r>
            <a:r>
              <a:rPr lang="cs-CZ" sz="1600" dirty="0"/>
              <a:t>,</a:t>
            </a:r>
            <a:r>
              <a:rPr lang="pt-BR" sz="1600" dirty="0"/>
              <a:t> z</a:t>
            </a:r>
            <a:r>
              <a:rPr lang="cs-CZ" sz="1600" dirty="0"/>
              <a:t>,</a:t>
            </a:r>
            <a:r>
              <a:rPr lang="pt-BR" sz="1600" dirty="0"/>
              <a:t> 2</a:t>
            </a:r>
            <a:r>
              <a:rPr lang="cs-CZ" sz="1600" dirty="0"/>
              <a:t>,</a:t>
            </a:r>
            <a:r>
              <a:rPr lang="pt-BR" sz="1600" dirty="0"/>
              <a:t> </a:t>
            </a:r>
            <a:r>
              <a:rPr lang="cs-CZ" sz="1600" dirty="0"/>
              <a:t>M. Janíková</a:t>
            </a:r>
            <a:r>
              <a:rPr lang="pt-BR" sz="1600" dirty="0"/>
              <a:t> </a:t>
            </a:r>
            <a:endParaRPr lang="cs-CZ" sz="1600" dirty="0"/>
          </a:p>
          <a:p>
            <a:r>
              <a:rPr lang="cs-CZ" sz="1600" dirty="0"/>
              <a:t>n4132, Reflexe praxe 2, 60 hod., z, 2, M. Janíková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919CFE29-36B2-48F2-93D8-03AD9E5C7BE9}"/>
              </a:ext>
            </a:extLst>
          </p:cNvPr>
          <p:cNvSpPr/>
          <p:nvPr/>
        </p:nvSpPr>
        <p:spPr>
          <a:xfrm>
            <a:off x="6219826" y="2438398"/>
            <a:ext cx="5867399" cy="42379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b="1" dirty="0"/>
              <a:t>Sdružené studium s Pedagogickou fakultou </a:t>
            </a:r>
          </a:p>
          <a:p>
            <a:endParaRPr lang="cs-CZ" sz="1600" dirty="0"/>
          </a:p>
          <a:p>
            <a:r>
              <a:rPr lang="cs-CZ" sz="1600" dirty="0"/>
              <a:t>1.Semestr</a:t>
            </a:r>
          </a:p>
          <a:p>
            <a:r>
              <a:rPr lang="cs-CZ" sz="1600" dirty="0"/>
              <a:t>np4111, Úvod do pedagogické praxe, 0/2, </a:t>
            </a:r>
            <a:r>
              <a:rPr lang="cs-CZ" sz="1600" dirty="0" err="1"/>
              <a:t>zk</a:t>
            </a:r>
            <a:r>
              <a:rPr lang="cs-CZ" sz="1600" dirty="0"/>
              <a:t>, 4, M. Janíková                                                        </a:t>
            </a:r>
          </a:p>
          <a:p>
            <a:endParaRPr lang="cs-CZ" sz="1600" dirty="0"/>
          </a:p>
          <a:p>
            <a:r>
              <a:rPr lang="cs-CZ" sz="1600" dirty="0"/>
              <a:t>2. Semestr</a:t>
            </a:r>
          </a:p>
          <a:p>
            <a:r>
              <a:rPr lang="cs-CZ" sz="1600" dirty="0"/>
              <a:t>n</a:t>
            </a:r>
            <a:r>
              <a:rPr lang="pt-BR" sz="1600" dirty="0"/>
              <a:t>4120</a:t>
            </a:r>
            <a:r>
              <a:rPr lang="cs-CZ" sz="1600" dirty="0"/>
              <a:t>,</a:t>
            </a:r>
            <a:r>
              <a:rPr lang="pt-BR" sz="1600" dirty="0"/>
              <a:t> Pedagogická praxe</a:t>
            </a:r>
            <a:r>
              <a:rPr lang="cs-CZ" sz="1600" dirty="0"/>
              <a:t> </a:t>
            </a:r>
            <a:r>
              <a:rPr lang="pt-BR" sz="1600" dirty="0"/>
              <a:t>1</a:t>
            </a:r>
            <a:r>
              <a:rPr lang="cs-CZ" sz="1600" dirty="0"/>
              <a:t>,</a:t>
            </a:r>
            <a:r>
              <a:rPr lang="pt-BR" sz="1600" dirty="0"/>
              <a:t> 1</a:t>
            </a:r>
            <a:r>
              <a:rPr lang="cs-CZ" sz="1600" dirty="0"/>
              <a:t>2</a:t>
            </a:r>
            <a:r>
              <a:rPr lang="pt-BR" sz="1600" dirty="0"/>
              <a:t>0 hod.</a:t>
            </a:r>
            <a:r>
              <a:rPr lang="cs-CZ" sz="1600" dirty="0"/>
              <a:t>,</a:t>
            </a:r>
            <a:r>
              <a:rPr lang="pt-BR" sz="1600" dirty="0"/>
              <a:t> z</a:t>
            </a:r>
            <a:r>
              <a:rPr lang="cs-CZ" sz="1600" dirty="0"/>
              <a:t>,</a:t>
            </a:r>
            <a:r>
              <a:rPr lang="pt-BR" sz="1600" dirty="0"/>
              <a:t> 4</a:t>
            </a:r>
            <a:r>
              <a:rPr lang="cs-CZ" sz="1600" dirty="0"/>
              <a:t>,</a:t>
            </a:r>
            <a:r>
              <a:rPr lang="pt-BR" sz="1600" dirty="0"/>
              <a:t> </a:t>
            </a:r>
            <a:r>
              <a:rPr lang="cs-CZ" sz="1600" dirty="0"/>
              <a:t>M. Janíková</a:t>
            </a:r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3.Semestr</a:t>
            </a:r>
          </a:p>
          <a:p>
            <a:r>
              <a:rPr lang="pt-BR" sz="1600" dirty="0"/>
              <a:t>n4130 Pedagogická praxe 2</a:t>
            </a:r>
            <a:r>
              <a:rPr lang="cs-CZ" sz="1600" dirty="0"/>
              <a:t>,</a:t>
            </a:r>
            <a:r>
              <a:rPr lang="pt-BR" sz="1600" dirty="0"/>
              <a:t> </a:t>
            </a:r>
            <a:r>
              <a:rPr lang="cs-CZ" sz="1600" dirty="0"/>
              <a:t>90</a:t>
            </a:r>
            <a:r>
              <a:rPr lang="pt-BR" sz="1600" dirty="0"/>
              <a:t> hod. z</a:t>
            </a:r>
            <a:r>
              <a:rPr lang="cs-CZ" sz="1600" dirty="0"/>
              <a:t>,</a:t>
            </a:r>
            <a:r>
              <a:rPr lang="pt-BR" sz="1600" dirty="0"/>
              <a:t> 3</a:t>
            </a:r>
            <a:r>
              <a:rPr lang="cs-CZ" sz="1600" dirty="0"/>
              <a:t>,</a:t>
            </a:r>
            <a:r>
              <a:rPr lang="pt-BR" sz="1600" dirty="0"/>
              <a:t> </a:t>
            </a:r>
            <a:r>
              <a:rPr lang="cs-CZ" sz="1600" dirty="0"/>
              <a:t>M. Janíková</a:t>
            </a:r>
          </a:p>
          <a:p>
            <a:endParaRPr lang="cs-CZ" sz="1600" dirty="0"/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176EBD0-722A-4FD0-9DC5-5F7345F08953}"/>
              </a:ext>
            </a:extLst>
          </p:cNvPr>
          <p:cNvSpPr/>
          <p:nvPr/>
        </p:nvSpPr>
        <p:spPr>
          <a:xfrm>
            <a:off x="531280" y="1710809"/>
            <a:ext cx="8793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Učitelství tělesné výchovy pro ZŠ a SŠ (UTV) – prezenční forma</a:t>
            </a:r>
          </a:p>
        </p:txBody>
      </p:sp>
    </p:spTree>
    <p:extLst>
      <p:ext uri="{BB962C8B-B14F-4D97-AF65-F5344CB8AC3E}">
        <p14:creationId xmlns:p14="http://schemas.microsoft.com/office/powerpoint/2010/main" val="1927948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9908C9E5-54ED-4B61-9CDB-9A72671FDB9A}"/>
              </a:ext>
            </a:extLst>
          </p:cNvPr>
          <p:cNvSpPr/>
          <p:nvPr/>
        </p:nvSpPr>
        <p:spPr>
          <a:xfrm>
            <a:off x="2425700" y="446642"/>
            <a:ext cx="1132658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          Učitelství tělesné výchovy pro ZŠ a SŠ (UTV) </a:t>
            </a:r>
          </a:p>
          <a:p>
            <a:r>
              <a:rPr lang="cs-CZ" sz="2400" dirty="0"/>
              <a:t>– kombinovaná forma, pouze jednooborové studium-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A5A61482-2BB5-42C9-8A80-7747A6337A57}"/>
              </a:ext>
            </a:extLst>
          </p:cNvPr>
          <p:cNvSpPr/>
          <p:nvPr/>
        </p:nvSpPr>
        <p:spPr>
          <a:xfrm>
            <a:off x="661987" y="1507271"/>
            <a:ext cx="10868025" cy="4657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1. Semestr</a:t>
            </a:r>
          </a:p>
          <a:p>
            <a:r>
              <a:rPr lang="cs-CZ" dirty="0"/>
              <a:t>nk4111, Úvod do pedagogické praxe, 4 </a:t>
            </a:r>
            <a:r>
              <a:rPr lang="cs-CZ" dirty="0" err="1"/>
              <a:t>kr.</a:t>
            </a:r>
            <a:r>
              <a:rPr lang="cs-CZ" dirty="0"/>
              <a:t>, </a:t>
            </a:r>
            <a:r>
              <a:rPr lang="cs-CZ" dirty="0" err="1"/>
              <a:t>zk</a:t>
            </a:r>
            <a:r>
              <a:rPr lang="cs-CZ" dirty="0"/>
              <a:t>, 0/13, M. Janíková</a:t>
            </a:r>
          </a:p>
          <a:p>
            <a:pPr marL="342900" indent="-342900">
              <a:buAutoNum type="arabicPeriod"/>
            </a:pPr>
            <a:endParaRPr lang="cs-CZ" dirty="0"/>
          </a:p>
          <a:p>
            <a:r>
              <a:rPr lang="cs-CZ" dirty="0"/>
              <a:t>2. Semestr</a:t>
            </a:r>
          </a:p>
          <a:p>
            <a:r>
              <a:rPr lang="cs-CZ" dirty="0"/>
              <a:t>n</a:t>
            </a:r>
            <a:r>
              <a:rPr lang="pt-BR" dirty="0"/>
              <a:t>4120</a:t>
            </a:r>
            <a:r>
              <a:rPr lang="cs-CZ" dirty="0"/>
              <a:t>,</a:t>
            </a:r>
            <a:r>
              <a:rPr lang="pt-BR" dirty="0"/>
              <a:t> Pedagogická praxe</a:t>
            </a:r>
            <a:r>
              <a:rPr lang="cs-CZ" dirty="0"/>
              <a:t> </a:t>
            </a:r>
            <a:r>
              <a:rPr lang="pt-BR" dirty="0"/>
              <a:t>1</a:t>
            </a:r>
            <a:r>
              <a:rPr lang="cs-CZ" dirty="0"/>
              <a:t>,</a:t>
            </a:r>
            <a:r>
              <a:rPr lang="pt-BR" dirty="0"/>
              <a:t> 1</a:t>
            </a:r>
            <a:r>
              <a:rPr lang="cs-CZ" dirty="0"/>
              <a:t>2</a:t>
            </a:r>
            <a:r>
              <a:rPr lang="pt-BR" dirty="0"/>
              <a:t>0 hod.</a:t>
            </a:r>
            <a:r>
              <a:rPr lang="cs-CZ" dirty="0"/>
              <a:t>,</a:t>
            </a:r>
            <a:r>
              <a:rPr lang="pt-BR" dirty="0"/>
              <a:t> z</a:t>
            </a:r>
            <a:r>
              <a:rPr lang="cs-CZ" dirty="0"/>
              <a:t>,</a:t>
            </a:r>
            <a:r>
              <a:rPr lang="pt-BR" dirty="0"/>
              <a:t> 4</a:t>
            </a:r>
            <a:r>
              <a:rPr lang="cs-CZ" dirty="0"/>
              <a:t>,</a:t>
            </a:r>
            <a:r>
              <a:rPr lang="pt-BR" dirty="0"/>
              <a:t> </a:t>
            </a:r>
            <a:r>
              <a:rPr lang="cs-CZ" dirty="0"/>
              <a:t>M. Janíková</a:t>
            </a:r>
          </a:p>
          <a:p>
            <a:r>
              <a:rPr lang="pl-PL" dirty="0"/>
              <a:t>nk4121, Reflexe praxe 1, 0/1, z, 3, M. Janíková</a:t>
            </a:r>
            <a:endParaRPr lang="cs-CZ" dirty="0"/>
          </a:p>
          <a:p>
            <a:endParaRPr lang="cs-CZ" dirty="0"/>
          </a:p>
          <a:p>
            <a:r>
              <a:rPr lang="cs-CZ" dirty="0"/>
              <a:t>3. Semestr</a:t>
            </a:r>
          </a:p>
          <a:p>
            <a:r>
              <a:rPr lang="cs-CZ" dirty="0"/>
              <a:t>n</a:t>
            </a:r>
            <a:r>
              <a:rPr lang="pt-BR" dirty="0"/>
              <a:t>4130</a:t>
            </a:r>
            <a:r>
              <a:rPr lang="cs-CZ" dirty="0"/>
              <a:t>,</a:t>
            </a:r>
            <a:r>
              <a:rPr lang="pt-BR" dirty="0"/>
              <a:t> Pedagogická praxe 2</a:t>
            </a:r>
            <a:r>
              <a:rPr lang="cs-CZ" dirty="0"/>
              <a:t>,</a:t>
            </a:r>
            <a:r>
              <a:rPr lang="pt-BR" dirty="0"/>
              <a:t> </a:t>
            </a:r>
            <a:r>
              <a:rPr lang="cs-CZ" dirty="0"/>
              <a:t>90</a:t>
            </a:r>
            <a:r>
              <a:rPr lang="pt-BR" dirty="0"/>
              <a:t> hod.</a:t>
            </a:r>
            <a:r>
              <a:rPr lang="cs-CZ" dirty="0"/>
              <a:t>,</a:t>
            </a:r>
            <a:r>
              <a:rPr lang="pt-BR" dirty="0"/>
              <a:t> z</a:t>
            </a:r>
            <a:r>
              <a:rPr lang="cs-CZ" dirty="0"/>
              <a:t>,</a:t>
            </a:r>
            <a:r>
              <a:rPr lang="pt-BR" dirty="0"/>
              <a:t> 3</a:t>
            </a:r>
            <a:r>
              <a:rPr lang="cs-CZ" dirty="0"/>
              <a:t>,</a:t>
            </a:r>
            <a:r>
              <a:rPr lang="pt-BR" dirty="0"/>
              <a:t> </a:t>
            </a:r>
            <a:r>
              <a:rPr lang="cs-CZ" dirty="0"/>
              <a:t>M. Janíková                                                                       </a:t>
            </a:r>
          </a:p>
          <a:p>
            <a:r>
              <a:rPr lang="cs-CZ" dirty="0"/>
              <a:t>n</a:t>
            </a:r>
            <a:r>
              <a:rPr lang="pt-BR" dirty="0"/>
              <a:t>4131</a:t>
            </a:r>
            <a:r>
              <a:rPr lang="cs-CZ" dirty="0"/>
              <a:t>,</a:t>
            </a:r>
            <a:r>
              <a:rPr lang="pt-BR" dirty="0"/>
              <a:t> Pedagogická praxe 3</a:t>
            </a:r>
            <a:r>
              <a:rPr lang="cs-CZ" dirty="0"/>
              <a:t>,</a:t>
            </a:r>
            <a:r>
              <a:rPr lang="pt-BR" dirty="0"/>
              <a:t> </a:t>
            </a:r>
            <a:r>
              <a:rPr lang="cs-CZ" dirty="0"/>
              <a:t>60</a:t>
            </a:r>
            <a:r>
              <a:rPr lang="pt-BR" dirty="0"/>
              <a:t> hod.</a:t>
            </a:r>
            <a:r>
              <a:rPr lang="cs-CZ" dirty="0"/>
              <a:t>,</a:t>
            </a:r>
            <a:r>
              <a:rPr lang="pt-BR" dirty="0"/>
              <a:t> z</a:t>
            </a:r>
            <a:r>
              <a:rPr lang="cs-CZ" dirty="0"/>
              <a:t>,</a:t>
            </a:r>
            <a:r>
              <a:rPr lang="pt-BR" dirty="0"/>
              <a:t> 2</a:t>
            </a:r>
            <a:r>
              <a:rPr lang="cs-CZ" dirty="0"/>
              <a:t>,</a:t>
            </a:r>
            <a:r>
              <a:rPr lang="pt-BR" dirty="0"/>
              <a:t> </a:t>
            </a:r>
            <a:r>
              <a:rPr lang="cs-CZ" dirty="0"/>
              <a:t>M. Janíková</a:t>
            </a:r>
            <a:r>
              <a:rPr lang="pt-BR" dirty="0"/>
              <a:t> </a:t>
            </a:r>
            <a:endParaRPr lang="cs-CZ" dirty="0"/>
          </a:p>
          <a:p>
            <a:r>
              <a:rPr lang="cs-CZ" dirty="0"/>
              <a:t>n4132, Reflexe praxe 2, 60 hod., z, 2, M. Janíková</a:t>
            </a:r>
          </a:p>
        </p:txBody>
      </p:sp>
    </p:spTree>
    <p:extLst>
      <p:ext uri="{BB962C8B-B14F-4D97-AF65-F5344CB8AC3E}">
        <p14:creationId xmlns:p14="http://schemas.microsoft.com/office/powerpoint/2010/main" val="41507899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E6EE769C-6761-49EB-911F-D3628A8C48E5}"/>
              </a:ext>
            </a:extLst>
          </p:cNvPr>
          <p:cNvSpPr/>
          <p:nvPr/>
        </p:nvSpPr>
        <p:spPr>
          <a:xfrm>
            <a:off x="1004647" y="910709"/>
            <a:ext cx="990147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Aplikovaná sportovní edukace bezpečnostních složek (ASEBS)</a:t>
            </a:r>
          </a:p>
          <a:p>
            <a:r>
              <a:rPr lang="cs-CZ" sz="2400" dirty="0"/>
              <a:t>                                          -pouze kombinovaná forma studia-</a:t>
            </a:r>
          </a:p>
          <a:p>
            <a:endParaRPr lang="cs-CZ" sz="2800" dirty="0"/>
          </a:p>
          <a:p>
            <a:endParaRPr lang="cs-CZ" sz="2400" dirty="0"/>
          </a:p>
          <a:p>
            <a:r>
              <a:rPr lang="cs-CZ" dirty="0"/>
              <a:t> 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CCC1C9DB-2378-4B1D-91FB-BFA9E848EE8E}"/>
              </a:ext>
            </a:extLst>
          </p:cNvPr>
          <p:cNvSpPr/>
          <p:nvPr/>
        </p:nvSpPr>
        <p:spPr>
          <a:xfrm>
            <a:off x="1004647" y="2177117"/>
            <a:ext cx="5648325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3. semestr</a:t>
            </a:r>
          </a:p>
          <a:p>
            <a:r>
              <a:rPr lang="cs-CZ" dirty="0"/>
              <a:t>n4732, Odborná praxe 1, 75 hod., </a:t>
            </a:r>
            <a:r>
              <a:rPr lang="cs-CZ" dirty="0" err="1"/>
              <a:t>zk</a:t>
            </a:r>
            <a:r>
              <a:rPr lang="cs-CZ" dirty="0"/>
              <a:t>, 3, J. Machát</a:t>
            </a:r>
          </a:p>
          <a:p>
            <a:pPr algn="ctr"/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E177D137-DF37-424F-8E5F-A8E8A1CD6A53}"/>
              </a:ext>
            </a:extLst>
          </p:cNvPr>
          <p:cNvSpPr/>
          <p:nvPr/>
        </p:nvSpPr>
        <p:spPr>
          <a:xfrm>
            <a:off x="1004647" y="3305177"/>
            <a:ext cx="5648325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4. semestr</a:t>
            </a:r>
          </a:p>
          <a:p>
            <a:r>
              <a:rPr lang="cs-CZ" dirty="0"/>
              <a:t>n4741, Odborná praxe 2, 75 hod., </a:t>
            </a:r>
            <a:r>
              <a:rPr lang="cs-CZ" dirty="0" err="1"/>
              <a:t>zk</a:t>
            </a:r>
            <a:r>
              <a:rPr lang="cs-CZ" dirty="0"/>
              <a:t>, 3, J. Machát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83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71242828-B3ED-4366-8E3C-903965DBE246}"/>
              </a:ext>
            </a:extLst>
          </p:cNvPr>
          <p:cNvSpPr/>
          <p:nvPr/>
        </p:nvSpPr>
        <p:spPr>
          <a:xfrm>
            <a:off x="2720424" y="546547"/>
            <a:ext cx="7275453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dirty="0">
                <a:solidFill>
                  <a:srgbClr val="3333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Kondiční trénink a aplikovaná kineziologie (KTAK)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FD8D924A-9D1F-4941-82AA-3F2F236D38FA}"/>
              </a:ext>
            </a:extLst>
          </p:cNvPr>
          <p:cNvSpPr/>
          <p:nvPr/>
        </p:nvSpPr>
        <p:spPr>
          <a:xfrm>
            <a:off x="299825" y="1476375"/>
            <a:ext cx="5681876" cy="34401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b="1" dirty="0"/>
              <a:t>Kondiční trénink (KT) – shoduje se prezenční i kombinovaná forma </a:t>
            </a:r>
          </a:p>
          <a:p>
            <a:endParaRPr lang="cs-CZ" dirty="0"/>
          </a:p>
          <a:p>
            <a:r>
              <a:rPr lang="cs-CZ" dirty="0"/>
              <a:t>3. semestr</a:t>
            </a:r>
          </a:p>
          <a:p>
            <a:r>
              <a:rPr lang="cs-CZ" dirty="0"/>
              <a:t>n4332, Trenérsko-metodická praxe 1, 52 hod., z, 2,</a:t>
            </a:r>
          </a:p>
          <a:p>
            <a:r>
              <a:rPr lang="cs-CZ" dirty="0"/>
              <a:t>S. Hřebíčková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4. semestr</a:t>
            </a:r>
          </a:p>
          <a:p>
            <a:r>
              <a:rPr lang="cs-CZ" dirty="0"/>
              <a:t>n4340, Trenérsko-metodická praxe 2, 52 hod., z, 2,</a:t>
            </a:r>
          </a:p>
          <a:p>
            <a:r>
              <a:rPr lang="cs-CZ" dirty="0"/>
              <a:t>S. Hřebíčková</a:t>
            </a:r>
          </a:p>
          <a:p>
            <a:pPr algn="ctr"/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C173804C-0B8B-460C-929D-B0278D10A807}"/>
              </a:ext>
            </a:extLst>
          </p:cNvPr>
          <p:cNvSpPr/>
          <p:nvPr/>
        </p:nvSpPr>
        <p:spPr>
          <a:xfrm>
            <a:off x="6358151" y="1514475"/>
            <a:ext cx="5557624" cy="34020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b="1" dirty="0"/>
              <a:t>Aplikovaná kineziologie (AK) – pouze prezenční forma</a:t>
            </a:r>
          </a:p>
          <a:p>
            <a:endParaRPr lang="cs-CZ" dirty="0"/>
          </a:p>
          <a:p>
            <a:r>
              <a:rPr lang="cs-CZ" dirty="0"/>
              <a:t>3. semestr</a:t>
            </a:r>
          </a:p>
          <a:p>
            <a:r>
              <a:rPr lang="cs-CZ" dirty="0"/>
              <a:t>n4432,  Praxe 1, 52 hod., z, 2, M. </a:t>
            </a:r>
            <a:r>
              <a:rPr lang="cs-CZ" dirty="0" err="1"/>
              <a:t>Kumstát</a:t>
            </a:r>
            <a:endParaRPr lang="cs-CZ" dirty="0"/>
          </a:p>
          <a:p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dirty="0"/>
              <a:t>4. semestr</a:t>
            </a:r>
          </a:p>
          <a:p>
            <a:r>
              <a:rPr lang="cs-CZ" dirty="0"/>
              <a:t>n4442, Praxe 2, 52 hod., z, 2, M. </a:t>
            </a:r>
            <a:r>
              <a:rPr lang="cs-CZ" dirty="0" err="1"/>
              <a:t>Kumstát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892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27B2A33-2567-47F1-A1FD-9633C55CA237}"/>
              </a:ext>
            </a:extLst>
          </p:cNvPr>
          <p:cNvSpPr/>
          <p:nvPr/>
        </p:nvSpPr>
        <p:spPr>
          <a:xfrm>
            <a:off x="2258475" y="801811"/>
            <a:ext cx="7675050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333333"/>
                </a:solidFill>
              </a:rPr>
              <a:t>                      Management sportu (MS) </a:t>
            </a:r>
          </a:p>
          <a:p>
            <a:r>
              <a:rPr lang="cs-CZ" sz="2800" dirty="0">
                <a:solidFill>
                  <a:srgbClr val="333333"/>
                </a:solidFill>
              </a:rPr>
              <a:t>-shoduje se prezenční i kombinovaná forma studia- </a:t>
            </a:r>
          </a:p>
          <a:p>
            <a:endParaRPr lang="cs-CZ" sz="2800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1B2B6A66-47B2-43B9-BC52-F006CB9A57AC}"/>
              </a:ext>
            </a:extLst>
          </p:cNvPr>
          <p:cNvSpPr/>
          <p:nvPr/>
        </p:nvSpPr>
        <p:spPr>
          <a:xfrm>
            <a:off x="1204714" y="2186806"/>
            <a:ext cx="5934075" cy="800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Semestr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n4212, Odborná praxe 1, 75 hod., z, 4, M.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Strachová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465B55DD-25B4-484A-BF41-78F0CB074D17}"/>
              </a:ext>
            </a:extLst>
          </p:cNvPr>
          <p:cNvSpPr/>
          <p:nvPr/>
        </p:nvSpPr>
        <p:spPr>
          <a:xfrm>
            <a:off x="1204714" y="3429000"/>
            <a:ext cx="5934075" cy="8001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       2. Semestr</a:t>
            </a: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n4221, Odborná praxe 2, 75 hod., z, 4, M.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Strachová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197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87540-5B93-407E-A87C-33028F77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117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/>
              <a:t>Seznam fakultních škol </a:t>
            </a:r>
            <a:r>
              <a:rPr lang="cs-CZ" sz="3600" b="1" dirty="0" err="1"/>
              <a:t>FSpS</a:t>
            </a:r>
            <a:r>
              <a:rPr lang="cs-CZ" sz="3600" b="1" dirty="0"/>
              <a:t> MU – střední školy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9421A205-92FB-469D-BFFC-733EBD46FEDA}"/>
              </a:ext>
            </a:extLst>
          </p:cNvPr>
          <p:cNvSpPr/>
          <p:nvPr/>
        </p:nvSpPr>
        <p:spPr>
          <a:xfrm>
            <a:off x="133350" y="876299"/>
            <a:ext cx="11896725" cy="573405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b="1" dirty="0"/>
              <a:t>1. Sportovní gymnázium Ludvíka Daňka: </a:t>
            </a:r>
            <a:r>
              <a:rPr lang="cs-CZ" sz="1400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https://www.sgldbrno.cz/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Botanická 70, 602 00, Brno, Mgr. Radek Klimeš,</a:t>
            </a:r>
            <a:r>
              <a:rPr lang="cs-CZ" sz="1400" u="sng" dirty="0">
                <a:solidFill>
                  <a:srgbClr val="0070C0"/>
                </a:solidFill>
              </a:rPr>
              <a:t> </a:t>
            </a:r>
            <a:r>
              <a:rPr lang="cs-CZ" sz="1400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reditel@sgldbrno.cz</a:t>
            </a:r>
            <a:r>
              <a:rPr lang="cs-CZ" sz="1400" u="sng" dirty="0">
                <a:solidFill>
                  <a:srgbClr val="0070C0"/>
                </a:solidFill>
              </a:rPr>
              <a:t>,</a:t>
            </a:r>
            <a:r>
              <a:rPr lang="cs-CZ" sz="1400" dirty="0">
                <a:solidFill>
                  <a:srgbClr val="0070C0"/>
                </a:solidFill>
              </a:rPr>
              <a:t> 541 24 03 86</a:t>
            </a:r>
          </a:p>
          <a:p>
            <a:r>
              <a:rPr lang="cs-CZ" sz="1400" b="1" dirty="0"/>
              <a:t>2. Gymnázium Brno, Křenová, příspěvková organizace: </a:t>
            </a:r>
            <a:r>
              <a:rPr lang="cs-CZ" sz="1400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https://www.gymkren.cz/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Křenova 36, 602 00, Brno, Mgr. Miroslav Marek, </a:t>
            </a:r>
            <a:r>
              <a:rPr lang="cs-CZ" sz="1400" u="sng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marek@gymkren.cz</a:t>
            </a:r>
            <a:r>
              <a:rPr lang="cs-CZ" sz="1400" dirty="0">
                <a:solidFill>
                  <a:srgbClr val="0070C0"/>
                </a:solidFill>
              </a:rPr>
              <a:t>, </a:t>
            </a:r>
          </a:p>
          <a:p>
            <a:r>
              <a:rPr lang="cs-CZ" sz="1400" dirty="0">
                <a:solidFill>
                  <a:srgbClr val="0070C0"/>
                </a:solidFill>
              </a:rPr>
              <a:t>543 321 352, 543 245 861 </a:t>
            </a:r>
          </a:p>
          <a:p>
            <a:r>
              <a:rPr lang="cs-CZ" sz="1400" b="1" dirty="0">
                <a:solidFill>
                  <a:schemeClr val="bg1"/>
                </a:solidFill>
              </a:rPr>
              <a:t>3. Gymnázium Brno, Slovanské náměstí, příspěvková organizace: </a:t>
            </a:r>
            <a:r>
              <a:rPr lang="cs-CZ" sz="1400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https://www.gymkren.cz/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Slovanské náměstí 1804/7, 612 00 Brno, Mgr. Dalibor Kott,</a:t>
            </a:r>
            <a:r>
              <a:rPr lang="cs-CZ" sz="1400" u="sng" dirty="0">
                <a:solidFill>
                  <a:srgbClr val="0070C0"/>
                </a:solidFill>
              </a:rPr>
              <a:t>  </a:t>
            </a:r>
          </a:p>
          <a:p>
            <a:r>
              <a:rPr lang="cs-CZ" sz="1400" u="sng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red@gymnaslo.cz</a:t>
            </a:r>
            <a:r>
              <a:rPr lang="cs-CZ" sz="1400" dirty="0">
                <a:solidFill>
                  <a:srgbClr val="0070C0"/>
                </a:solidFill>
              </a:rPr>
              <a:t>,737284932</a:t>
            </a:r>
          </a:p>
          <a:p>
            <a:r>
              <a:rPr lang="cs-CZ" sz="1400" b="1" dirty="0"/>
              <a:t>4. Gymnázium Brno, Elgartova, příspěvková organizace:</a:t>
            </a:r>
            <a:r>
              <a:rPr lang="cs-CZ" sz="1400" dirty="0"/>
              <a:t> </a:t>
            </a:r>
            <a:r>
              <a:rPr lang="cs-CZ" sz="1400" u="sng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https://www.gymelg.cz/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Elgartova 689/3, 614 00, Brno, Mgr. Petra Šperková,  </a:t>
            </a:r>
            <a:r>
              <a:rPr lang="cs-CZ" sz="1400" u="sng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psperkova@gymelg.cz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545 573 423, 722 216 673</a:t>
            </a:r>
          </a:p>
          <a:p>
            <a:r>
              <a:rPr lang="cs-CZ" sz="1400" b="1" dirty="0"/>
              <a:t>5. Gymnázium Brno, Vídeňská, příspěvková organizace:</a:t>
            </a:r>
            <a:r>
              <a:rPr lang="cs-CZ" sz="1400" dirty="0"/>
              <a:t> </a:t>
            </a:r>
            <a:r>
              <a:rPr lang="cs-CZ" sz="1400" u="sng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https://www.gymelg.cz/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Vídeňská 55/47, 639 00, Brno, Mgr. David Andrle, </a:t>
            </a:r>
            <a:r>
              <a:rPr lang="cs-CZ" sz="1400" u="sng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andrle@gvid.cz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</a:p>
          <a:p>
            <a:r>
              <a:rPr lang="cs-CZ" sz="1400" dirty="0">
                <a:solidFill>
                  <a:srgbClr val="0070C0"/>
                </a:solidFill>
              </a:rPr>
              <a:t>543 421 751/kl.15, </a:t>
            </a:r>
          </a:p>
          <a:p>
            <a:r>
              <a:rPr lang="cs-CZ" sz="1400" dirty="0"/>
              <a:t> </a:t>
            </a:r>
            <a:r>
              <a:rPr lang="cs-CZ" sz="1400" b="1" dirty="0"/>
              <a:t>6. Biskupské gymnázium Brno a MŠ:</a:t>
            </a:r>
            <a:r>
              <a:rPr lang="cs-CZ" sz="1400" dirty="0"/>
              <a:t> </a:t>
            </a:r>
            <a:r>
              <a:rPr lang="cs-CZ" sz="1400" u="sng" dirty="0">
                <a:solidFill>
                  <a:srgbClr val="0070C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https://www.bigy.cz/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Barvičova 85, 602 00 Brno, Mgr. Karel Mikula, </a:t>
            </a:r>
            <a:r>
              <a:rPr lang="cs-CZ" sz="1400" u="sng" dirty="0">
                <a:solidFill>
                  <a:srgbClr val="0070C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karel.mikula@bigy.cz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543 429 </a:t>
            </a:r>
            <a:r>
              <a:rPr lang="cs-CZ" sz="1400" b="1" dirty="0">
                <a:solidFill>
                  <a:srgbClr val="0070C0"/>
                </a:solidFill>
              </a:rPr>
              <a:t>126</a:t>
            </a:r>
            <a:endParaRPr lang="cs-CZ" sz="1400" dirty="0">
              <a:solidFill>
                <a:srgbClr val="0070C0"/>
              </a:solidFill>
            </a:endParaRPr>
          </a:p>
          <a:p>
            <a:r>
              <a:rPr lang="cs-CZ" sz="1400" dirty="0"/>
              <a:t> </a:t>
            </a:r>
            <a:r>
              <a:rPr lang="cs-CZ" sz="1400" b="1" dirty="0"/>
              <a:t>7. Gymnázium, Brno-Řečkovice: </a:t>
            </a:r>
            <a:r>
              <a:rPr lang="cs-CZ" sz="1400" u="sng" dirty="0">
                <a:solidFill>
                  <a:srgbClr val="0070C0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https://www.gyrec.cz/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Terezy Novákové 2, 621 00, Brno, RNDr. Peter Krupka, Ph.D., </a:t>
            </a:r>
            <a:r>
              <a:rPr lang="cs-CZ" sz="1400" u="sng" dirty="0">
                <a:solidFill>
                  <a:srgbClr val="0070C0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krupka@gyrec.cz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541 226 132</a:t>
            </a:r>
          </a:p>
          <a:p>
            <a:r>
              <a:rPr lang="cs-CZ" sz="1400" dirty="0"/>
              <a:t> </a:t>
            </a:r>
            <a:r>
              <a:rPr lang="cs-CZ" sz="1400" b="1" dirty="0"/>
              <a:t>8. Gymnázium Brno-Bystrc, příspěvková organizace:</a:t>
            </a:r>
            <a:r>
              <a:rPr lang="cs-CZ" sz="1400" dirty="0"/>
              <a:t> </a:t>
            </a:r>
            <a:r>
              <a:rPr lang="cs-CZ" sz="1400" u="sng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https://www.gyby.cz/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Vejrostova 1143/2, 635 00, Brno, Mgr. Petr </a:t>
            </a:r>
            <a:r>
              <a:rPr lang="cs-CZ" sz="1400" dirty="0" err="1">
                <a:solidFill>
                  <a:srgbClr val="0070C0"/>
                </a:solidFill>
              </a:rPr>
              <a:t>Šurek</a:t>
            </a:r>
            <a:r>
              <a:rPr lang="cs-CZ" sz="1400" dirty="0">
                <a:solidFill>
                  <a:srgbClr val="0070C0"/>
                </a:solidFill>
              </a:rPr>
              <a:t>, </a:t>
            </a:r>
            <a:r>
              <a:rPr lang="cs-CZ" sz="1400" u="sng" dirty="0">
                <a:solidFill>
                  <a:srgbClr val="0070C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petr.surek@gyby.cz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420 533 555 106</a:t>
            </a:r>
          </a:p>
          <a:p>
            <a:r>
              <a:rPr lang="cs-CZ" sz="1400" dirty="0"/>
              <a:t> </a:t>
            </a:r>
            <a:r>
              <a:rPr lang="cs-CZ" sz="1400" b="1" dirty="0"/>
              <a:t>9. Gymnázium Židlochovice, příspěvková organizace:</a:t>
            </a:r>
            <a:r>
              <a:rPr lang="cs-CZ" sz="1400" dirty="0"/>
              <a:t> </a:t>
            </a:r>
            <a:r>
              <a:rPr lang="cs-CZ" sz="1400" u="sng" dirty="0">
                <a:solidFill>
                  <a:srgbClr val="0070C0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https://gymnzidlo.cz/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Tyršova 400, 667 01 Židlochovice, Mgr. Jan Vybíral, </a:t>
            </a:r>
            <a:r>
              <a:rPr lang="cs-CZ" sz="1400" u="sng" dirty="0">
                <a:solidFill>
                  <a:srgbClr val="0070C0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info@gymnzidlo.cz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547231476, 608360896</a:t>
            </a:r>
          </a:p>
          <a:p>
            <a:r>
              <a:rPr lang="cs-CZ" sz="1400" dirty="0"/>
              <a:t> </a:t>
            </a:r>
            <a:r>
              <a:rPr lang="cs-CZ" sz="1400" b="1" dirty="0"/>
              <a:t>10. I. Německé zemské gymnasium, základní škola a mateřská škola, o. p. s.:</a:t>
            </a:r>
            <a:r>
              <a:rPr lang="cs-CZ" sz="1400" dirty="0"/>
              <a:t> </a:t>
            </a:r>
            <a:r>
              <a:rPr lang="cs-CZ" sz="1400" u="sng" dirty="0">
                <a:solidFill>
                  <a:srgbClr val="0070C0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https://www.skolskykomplex.cz/i-</a:t>
            </a:r>
            <a:r>
              <a:rPr lang="cs-CZ" sz="1400" u="sng" dirty="0" err="1">
                <a:solidFill>
                  <a:srgbClr val="0070C0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nzg</a:t>
            </a:r>
            <a:r>
              <a:rPr lang="cs-CZ" sz="1400" u="sng" dirty="0">
                <a:solidFill>
                  <a:srgbClr val="0070C0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cs-CZ" sz="1400" dirty="0">
                <a:solidFill>
                  <a:srgbClr val="0070C0"/>
                </a:solidFill>
              </a:rPr>
              <a:t>, Mendlovo náměstí 1/3, 602 00, Brno, Mgr. Vladimíra Dolenská, </a:t>
            </a:r>
            <a:r>
              <a:rPr lang="cs-CZ" sz="1400" u="sng" dirty="0">
                <a:solidFill>
                  <a:srgbClr val="0070C0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reditelka@skolskykomplex.cz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420 543 211 790</a:t>
            </a:r>
          </a:p>
          <a:p>
            <a:r>
              <a:rPr lang="cs-CZ" sz="1400" dirty="0"/>
              <a:t> </a:t>
            </a:r>
            <a:r>
              <a:rPr lang="cs-CZ" sz="1400" b="1" dirty="0"/>
              <a:t>11. Gymnázium Matyáše Lercha, Brno:</a:t>
            </a:r>
            <a:r>
              <a:rPr lang="cs-CZ" sz="1400" dirty="0"/>
              <a:t> </a:t>
            </a:r>
            <a:r>
              <a:rPr lang="cs-CZ" sz="1400" u="sng" dirty="0">
                <a:solidFill>
                  <a:srgbClr val="0070C0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https://www.gml.cz/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Žižkova 55, Žižkova 980/55, 616 00 Brno, Mgr. Petr Kovač, </a:t>
            </a:r>
            <a:r>
              <a:rPr lang="cs-CZ" sz="1400" u="sng" dirty="0">
                <a:solidFill>
                  <a:srgbClr val="0070C0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kovac@gml.cz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549 122 069</a:t>
            </a:r>
          </a:p>
          <a:p>
            <a:r>
              <a:rPr lang="cs-CZ" sz="1400" dirty="0"/>
              <a:t> </a:t>
            </a:r>
            <a:r>
              <a:rPr lang="cs-CZ" sz="1400" b="1" dirty="0"/>
              <a:t>12. Gymnázium, Brno, třída Kapitána Jaroše:</a:t>
            </a:r>
            <a:r>
              <a:rPr lang="cs-CZ" sz="1400" dirty="0"/>
              <a:t> </a:t>
            </a:r>
            <a:r>
              <a:rPr lang="cs-CZ" sz="1400" u="sng" dirty="0">
                <a:solidFill>
                  <a:srgbClr val="0070C0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https://www.jaroska.cz/node/14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tř. Kpt. Jaroše 1829/14, 658 70 Brno, RNDr. Jiří Herman, Ph.D.,</a:t>
            </a:r>
            <a:r>
              <a:rPr lang="cs-CZ" sz="1400" u="sng" dirty="0">
                <a:solidFill>
                  <a:srgbClr val="0070C0"/>
                </a:solidFill>
              </a:rPr>
              <a:t> </a:t>
            </a:r>
            <a:r>
              <a:rPr lang="cs-CZ" sz="1400" u="sng" dirty="0">
                <a:solidFill>
                  <a:srgbClr val="0070C0"/>
                </a:solidFill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herman@jaroska.cz</a:t>
            </a:r>
            <a:r>
              <a:rPr lang="cs-CZ" sz="1400" u="sng" dirty="0">
                <a:solidFill>
                  <a:srgbClr val="0070C0"/>
                </a:solidFill>
              </a:rPr>
              <a:t>,</a:t>
            </a:r>
            <a:r>
              <a:rPr lang="cs-CZ" sz="1400" dirty="0">
                <a:solidFill>
                  <a:srgbClr val="0070C0"/>
                </a:solidFill>
              </a:rPr>
              <a:t> 545 577 371</a:t>
            </a:r>
          </a:p>
          <a:p>
            <a:r>
              <a:rPr lang="cs-CZ" sz="1400" dirty="0"/>
              <a:t> </a:t>
            </a:r>
            <a:r>
              <a:rPr lang="cs-CZ" sz="1400" b="1" dirty="0"/>
              <a:t>13. Gymnázium Mojmírovo náměstí:</a:t>
            </a:r>
            <a:r>
              <a:rPr lang="cs-CZ" sz="1400" dirty="0"/>
              <a:t> </a:t>
            </a:r>
            <a:r>
              <a:rPr lang="cs-CZ" sz="1400" u="sng" dirty="0">
                <a:solidFill>
                  <a:srgbClr val="0070C0"/>
                </a:solidFill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https://www.mojmirak.cz/?gclid=EAIaIQobChMIgpi4iKWY6wIVyrHtCh25lgtyEAAYASAAEgJjR_D_BwE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Mojmírovo    </a:t>
            </a:r>
          </a:p>
          <a:p>
            <a:r>
              <a:rPr lang="cs-CZ" sz="1400" dirty="0">
                <a:solidFill>
                  <a:srgbClr val="0070C0"/>
                </a:solidFill>
              </a:rPr>
              <a:t>  náměstí 10, 612 00, Brno, Mgr. Petr Holeček, </a:t>
            </a:r>
            <a:r>
              <a:rPr lang="cs-CZ" sz="1400" u="sng" dirty="0">
                <a:solidFill>
                  <a:srgbClr val="0070C0"/>
                </a:solidFill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holecek@mojmirak.cz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539 051 200</a:t>
            </a:r>
          </a:p>
          <a:p>
            <a:r>
              <a:rPr lang="cs-CZ" sz="1400" dirty="0">
                <a:solidFill>
                  <a:srgbClr val="0070C0"/>
                </a:solidFill>
              </a:rPr>
              <a:t> 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/>
              <a:t> </a:t>
            </a:r>
          </a:p>
          <a:p>
            <a:endParaRPr lang="cs-CZ" i="1" u="sng" dirty="0">
              <a:solidFill>
                <a:schemeClr val="tx1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CA91600-9E66-45FD-9E79-B4F58A5FDCB6}"/>
              </a:ext>
            </a:extLst>
          </p:cNvPr>
          <p:cNvSpPr/>
          <p:nvPr/>
        </p:nvSpPr>
        <p:spPr>
          <a:xfrm>
            <a:off x="1963023" y="5981701"/>
            <a:ext cx="7961153" cy="578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POZOR! Seznam se každý semestr mění, pro podzimní semestr 2021, kdy budete nastupovat na praxe není aktuální!!!</a:t>
            </a:r>
          </a:p>
        </p:txBody>
      </p:sp>
    </p:spTree>
    <p:extLst>
      <p:ext uri="{BB962C8B-B14F-4D97-AF65-F5344CB8AC3E}">
        <p14:creationId xmlns:p14="http://schemas.microsoft.com/office/powerpoint/2010/main" val="36292290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41FCED-B299-4164-91C6-D627F767E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114298"/>
            <a:ext cx="10315575" cy="6153151"/>
          </a:xfrm>
        </p:spPr>
        <p:txBody>
          <a:bodyPr anchor="t">
            <a:normAutofit/>
          </a:bodyPr>
          <a:lstStyle/>
          <a:p>
            <a:r>
              <a:rPr lang="cs-CZ" sz="3200" b="1" dirty="0"/>
              <a:t>Seznam fakultních škol </a:t>
            </a:r>
            <a:r>
              <a:rPr lang="cs-CZ" sz="3200" b="1" dirty="0" err="1"/>
              <a:t>FSpS</a:t>
            </a:r>
            <a:r>
              <a:rPr lang="cs-CZ" sz="3200" b="1" dirty="0"/>
              <a:t> MU – základní školy</a:t>
            </a:r>
            <a:endParaRPr lang="cs-CZ" sz="3200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9A990741-E9CB-478D-A9FF-903B7BE8CD4A}"/>
              </a:ext>
            </a:extLst>
          </p:cNvPr>
          <p:cNvSpPr/>
          <p:nvPr/>
        </p:nvSpPr>
        <p:spPr>
          <a:xfrm>
            <a:off x="123825" y="590551"/>
            <a:ext cx="11944350" cy="615315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/>
              <a:t>1. ZŠ Arménská: </a:t>
            </a:r>
            <a:r>
              <a:rPr lang="cs-CZ" sz="1400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https://www.zsarmenska.cz/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Arménská 21, 625 00, Brno, Mgr. Petr Holánek, </a:t>
            </a:r>
            <a:r>
              <a:rPr lang="cs-CZ" sz="1400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reditel@zsarmenska.cz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603 117 365</a:t>
            </a:r>
          </a:p>
          <a:p>
            <a:r>
              <a:rPr lang="cs-CZ" sz="1400" b="1" dirty="0"/>
              <a:t>2. ZŠ Bakalovo nábřeží: </a:t>
            </a:r>
            <a:r>
              <a:rPr lang="cs-CZ" sz="1400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https://www.bakalka.cz/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Bakalovo nábřeží 8, 639 00, Brno, </a:t>
            </a:r>
            <a:r>
              <a:rPr lang="cs-CZ" sz="1400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PhDr. Yveta </a:t>
            </a:r>
            <a:r>
              <a:rPr lang="cs-CZ" sz="1400" dirty="0" err="1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Gašparcová</a:t>
            </a:r>
            <a:r>
              <a:rPr lang="cs-CZ" sz="1400" dirty="0">
                <a:solidFill>
                  <a:srgbClr val="0070C0"/>
                </a:solidFill>
              </a:rPr>
              <a:t>, </a:t>
            </a:r>
            <a:r>
              <a:rPr lang="cs-CZ" sz="1400" u="sng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gasparcova@bakalka.cz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543   213 598</a:t>
            </a:r>
          </a:p>
          <a:p>
            <a:r>
              <a:rPr lang="cs-CZ" sz="1400" b="1" dirty="0"/>
              <a:t>3. ZŠ Bosonožská: </a:t>
            </a:r>
            <a:r>
              <a:rPr lang="cs-CZ" sz="1400" u="sng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https://www.zsbos9.cz/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Bosonožská 9, 625 00, Brno, Mgr. Lenka Špačková, </a:t>
            </a:r>
            <a:r>
              <a:rPr lang="cs-CZ" sz="1400" u="sng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spackova@zsbos9.cz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547 218 242</a:t>
            </a:r>
          </a:p>
          <a:p>
            <a:r>
              <a:rPr lang="cs-CZ" sz="1400" b="1" dirty="0"/>
              <a:t>4. ZŠ Botanická: </a:t>
            </a:r>
            <a:r>
              <a:rPr lang="cs-CZ" sz="1400" u="sng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https://www.zsbotanicka.cz/</a:t>
            </a:r>
            <a:r>
              <a:rPr lang="cs-CZ" sz="1400" u="sng" dirty="0" err="1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index.php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Botanická 70, 602 00, Brno, PaedDr. Danuše </a:t>
            </a:r>
            <a:r>
              <a:rPr lang="cs-CZ" sz="1400" dirty="0" err="1">
                <a:solidFill>
                  <a:srgbClr val="0070C0"/>
                </a:solidFill>
              </a:rPr>
              <a:t>Pytelová</a:t>
            </a:r>
            <a:r>
              <a:rPr lang="cs-CZ" sz="1400" dirty="0">
                <a:solidFill>
                  <a:srgbClr val="0070C0"/>
                </a:solidFill>
              </a:rPr>
              <a:t>, </a:t>
            </a:r>
            <a:r>
              <a:rPr lang="cs-CZ" sz="1400" u="sng" dirty="0">
                <a:solidFill>
                  <a:srgbClr val="0070C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pytelova@zsbotanicka.cz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541 248 093</a:t>
            </a:r>
          </a:p>
          <a:p>
            <a:r>
              <a:rPr lang="cs-CZ" sz="1400" b="1" dirty="0"/>
              <a:t>5. ZŠ E. Přemyslovny: </a:t>
            </a:r>
            <a:r>
              <a:rPr lang="cs-CZ" sz="1400" u="sng" dirty="0">
                <a:solidFill>
                  <a:srgbClr val="0070C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https://www.zspremyslovny.cz/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Elišky Přemyslovny 10, 625 00, Brno, Mgr. Margita Kotásková, </a:t>
            </a:r>
            <a:r>
              <a:rPr lang="cs-CZ" sz="1400" u="sng" dirty="0">
                <a:solidFill>
                  <a:srgbClr val="0070C0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reditel@zspremyslovny.cz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603550767</a:t>
            </a:r>
          </a:p>
          <a:p>
            <a:r>
              <a:rPr lang="cs-CZ" sz="1400" b="1" dirty="0"/>
              <a:t>6. ZŠ Herčíkova: </a:t>
            </a:r>
            <a:r>
              <a:rPr lang="cs-CZ" sz="1400" u="sng" dirty="0">
                <a:solidFill>
                  <a:srgbClr val="0070C0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https://www.zshercikova.cz/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Herčíkova 19, 612 00, Brno, PaedDr. Petr Halík, </a:t>
            </a:r>
            <a:r>
              <a:rPr lang="cs-CZ" sz="1400" u="sng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reditel@zshercikova.cz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541 212 453</a:t>
            </a:r>
          </a:p>
          <a:p>
            <a:r>
              <a:rPr lang="cs-CZ" sz="1400" dirty="0"/>
              <a:t>7</a:t>
            </a:r>
            <a:r>
              <a:rPr lang="cs-CZ" sz="1400" b="1" dirty="0"/>
              <a:t>. ZŠ Heyrovského: </a:t>
            </a:r>
            <a:r>
              <a:rPr lang="cs-CZ" sz="1400" u="sng" dirty="0">
                <a:solidFill>
                  <a:srgbClr val="0070C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http://zsheyrovskeho32brno.cz/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Heyrovského 32, 635 00, Brno, Mgr. Ludmila Eliášová, </a:t>
            </a:r>
            <a:r>
              <a:rPr lang="cs-CZ" sz="1400" u="sng" dirty="0">
                <a:solidFill>
                  <a:srgbClr val="0070C0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Mgr. Ludmila Eliášová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530 515 911</a:t>
            </a:r>
          </a:p>
          <a:p>
            <a:r>
              <a:rPr lang="cs-CZ" sz="1400" b="1" dirty="0"/>
              <a:t>8. ZŠ Horácké nám.: </a:t>
            </a:r>
            <a:r>
              <a:rPr lang="cs-CZ" sz="1400" u="sng" dirty="0">
                <a:solidFill>
                  <a:srgbClr val="0070C0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https://www.zshoracke.org/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Horácké náměstí 13, 621 00, Brno, Mgr. Ivana Melichárková, </a:t>
            </a:r>
            <a:r>
              <a:rPr lang="cs-CZ" sz="1400" u="sng" dirty="0">
                <a:solidFill>
                  <a:srgbClr val="0070C0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skola@zshoracke.org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739 091 519</a:t>
            </a:r>
          </a:p>
          <a:p>
            <a:r>
              <a:rPr lang="cs-CZ" sz="1400" b="1" dirty="0"/>
              <a:t>9. ZŠ Horní: </a:t>
            </a:r>
            <a:r>
              <a:rPr lang="cs-CZ" sz="1400" u="sng" dirty="0">
                <a:solidFill>
                  <a:srgbClr val="0070C0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https://www.zshorni.cz/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Horní 16, 639 00, Brno, Mgr. Martin Petržela, </a:t>
            </a:r>
            <a:r>
              <a:rPr lang="cs-CZ" sz="1400" u="sng" dirty="0">
                <a:solidFill>
                  <a:srgbClr val="0070C0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petrzela@zshorni.cz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543 214 361 / klapka 21, 734 108 483</a:t>
            </a:r>
          </a:p>
          <a:p>
            <a:r>
              <a:rPr lang="cs-CZ" sz="1400" b="1" dirty="0"/>
              <a:t>10. ZŠ a MŠ Horníkova: </a:t>
            </a:r>
            <a:r>
              <a:rPr lang="cs-CZ" sz="1400" u="sng" dirty="0">
                <a:solidFill>
                  <a:srgbClr val="0070C0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https://www.zshornikova.cz/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Horníkova 2170/1, 628 00 Brno-Líšeň, Mgr. Roman Burda, </a:t>
            </a:r>
            <a:r>
              <a:rPr lang="cs-CZ" sz="1400" u="sng" dirty="0">
                <a:solidFill>
                  <a:srgbClr val="0070C0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rburda@zshornikova.cz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517 541 812</a:t>
            </a:r>
          </a:p>
          <a:p>
            <a:r>
              <a:rPr lang="cs-CZ" sz="1400" b="1" dirty="0"/>
              <a:t>11. ZŠ Hudcova: </a:t>
            </a:r>
            <a:r>
              <a:rPr lang="cs-CZ" sz="1400" u="sng" dirty="0">
                <a:solidFill>
                  <a:srgbClr val="0070C0"/>
                </a:solidFill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https://www.zshudcova.cz/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Hudcova 35, 621 00, Brno, Mgr. Jakub Cimala, </a:t>
            </a:r>
            <a:r>
              <a:rPr lang="cs-CZ" sz="1400" u="sng" dirty="0">
                <a:solidFill>
                  <a:srgbClr val="0070C0"/>
                </a:solidFill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reditel@zshudcova.cz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549 273 311</a:t>
            </a:r>
          </a:p>
          <a:p>
            <a:r>
              <a:rPr lang="cs-CZ" sz="1400" b="1" dirty="0"/>
              <a:t>12. ZŠ Husova: </a:t>
            </a:r>
            <a:r>
              <a:rPr lang="cs-CZ" sz="1400" u="sng" dirty="0">
                <a:solidFill>
                  <a:srgbClr val="0070C0"/>
                </a:solidFill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http://zshusovabrno.cz/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Husova 17, 602 00, Brno, Mgr. Roman </a:t>
            </a:r>
            <a:r>
              <a:rPr lang="cs-CZ" sz="1400" dirty="0" err="1">
                <a:solidFill>
                  <a:srgbClr val="0070C0"/>
                </a:solidFill>
              </a:rPr>
              <a:t>Tlustoš</a:t>
            </a:r>
            <a:r>
              <a:rPr lang="cs-CZ" sz="1400" dirty="0">
                <a:solidFill>
                  <a:srgbClr val="0070C0"/>
                </a:solidFill>
              </a:rPr>
              <a:t>, </a:t>
            </a:r>
            <a:r>
              <a:rPr lang="cs-CZ" sz="1400" u="sng" dirty="0">
                <a:solidFill>
                  <a:srgbClr val="0070C0"/>
                </a:solidFill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reditel@zshusovabrno.cz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542 212 689</a:t>
            </a:r>
          </a:p>
          <a:p>
            <a:r>
              <a:rPr lang="cs-CZ" sz="1400" b="1" dirty="0"/>
              <a:t>13. ZŠ Chalabalova: </a:t>
            </a:r>
            <a:r>
              <a:rPr lang="cs-CZ" sz="1400" u="sng" dirty="0">
                <a:solidFill>
                  <a:srgbClr val="0070C0"/>
                </a:solidFill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https://www.chalabalova.cz/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Chalabalova 2, 623 00, Brno, PhDr. Vladimír </a:t>
            </a:r>
            <a:r>
              <a:rPr lang="cs-CZ" sz="1400" dirty="0" err="1">
                <a:solidFill>
                  <a:srgbClr val="0070C0"/>
                </a:solidFill>
              </a:rPr>
              <a:t>Moškvan</a:t>
            </a:r>
            <a:r>
              <a:rPr lang="cs-CZ" sz="1400" dirty="0">
                <a:solidFill>
                  <a:srgbClr val="0070C0"/>
                </a:solidFill>
              </a:rPr>
              <a:t>, </a:t>
            </a:r>
            <a:r>
              <a:rPr lang="cs-CZ" sz="1400" u="sng" dirty="0">
                <a:solidFill>
                  <a:srgbClr val="0070C0"/>
                </a:solidFill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vmoskvan@chalabalova.cz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547 422 642</a:t>
            </a:r>
          </a:p>
          <a:p>
            <a:r>
              <a:rPr lang="cs-CZ" sz="1400" b="1" dirty="0"/>
              <a:t>14. ZŠ Janouškova: </a:t>
            </a:r>
            <a:r>
              <a:rPr lang="cs-CZ" sz="1400" u="sng" dirty="0">
                <a:solidFill>
                  <a:srgbClr val="0070C0"/>
                </a:solidFill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http://zsjanouskova.cz/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Janouškova 2, 613 00, Brno, Mgr. Jan Maroši, </a:t>
            </a:r>
            <a:r>
              <a:rPr lang="cs-CZ" sz="1400" u="sng" dirty="0">
                <a:solidFill>
                  <a:srgbClr val="0070C0"/>
                </a:solidFill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reditel@zsjanouskova.cz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545222083, 608 400 015</a:t>
            </a:r>
          </a:p>
          <a:p>
            <a:r>
              <a:rPr lang="cs-CZ" sz="1400" b="1" dirty="0"/>
              <a:t>15. ZŠ Kamínky: </a:t>
            </a:r>
            <a:r>
              <a:rPr lang="cs-CZ" sz="1400" u="sng" dirty="0">
                <a:solidFill>
                  <a:srgbClr val="0070C0"/>
                </a:solidFill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http://www.zskaminky.cz/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Kamínky 5, 634 00, Brno, Mgr. Petr Novák, Ph.D., </a:t>
            </a:r>
            <a:r>
              <a:rPr lang="cs-CZ" sz="1400" u="sng" dirty="0">
                <a:solidFill>
                  <a:srgbClr val="0070C0"/>
                </a:solidFill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reditel@zskaminky.cz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603 578 666 </a:t>
            </a:r>
          </a:p>
          <a:p>
            <a:r>
              <a:rPr lang="cs-CZ" sz="1400" b="1" dirty="0"/>
              <a:t>16. ZŠ a MŠ Kotlářská: </a:t>
            </a:r>
            <a:r>
              <a:rPr lang="cs-CZ" sz="1400" u="sng" dirty="0">
                <a:solidFill>
                  <a:srgbClr val="0070C0"/>
                </a:solidFill>
                <a:hlinkClick r:id="rId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http://www.kotlarska.cz/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Kotlářská 4, 602 00, Brno, Mgr. Bc. Libor </a:t>
            </a:r>
            <a:r>
              <a:rPr lang="cs-CZ" sz="1400" dirty="0" err="1">
                <a:solidFill>
                  <a:srgbClr val="0070C0"/>
                </a:solidFill>
              </a:rPr>
              <a:t>Zřídkaveselý</a:t>
            </a:r>
            <a:r>
              <a:rPr lang="cs-CZ" sz="1400" dirty="0">
                <a:solidFill>
                  <a:srgbClr val="0070C0"/>
                </a:solidFill>
              </a:rPr>
              <a:t>, </a:t>
            </a:r>
            <a:r>
              <a:rPr lang="cs-CZ" sz="1400" u="sng" dirty="0">
                <a:solidFill>
                  <a:srgbClr val="0070C0"/>
                </a:solidFill>
                <a:hlinkClick r:id="rId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libor.zridkavesely@kotlarska.cz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549 121 093 </a:t>
            </a:r>
          </a:p>
          <a:p>
            <a:r>
              <a:rPr lang="cs-CZ" sz="1400" b="1" dirty="0"/>
              <a:t>17. ZŠ Křídlovická: </a:t>
            </a:r>
            <a:r>
              <a:rPr lang="cs-CZ" sz="1400" u="sng" dirty="0">
                <a:solidFill>
                  <a:srgbClr val="0070C0"/>
                </a:solidFill>
                <a:hlinkClick r:id="rId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http://web.zskridlovicka.cz/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Křídlovická 904/30b, 603 00 Brno – střed, RNDr. Jarmila Bavlnková, </a:t>
            </a:r>
            <a:r>
              <a:rPr lang="cs-CZ" sz="1400" u="sng" dirty="0">
                <a:solidFill>
                  <a:srgbClr val="0070C0"/>
                </a:solidFill>
                <a:hlinkClick r:id="rId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jarmila.bavlnkova@zskridlovicka.cz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endParaRPr lang="cs-CZ" sz="1400" dirty="0">
              <a:solidFill>
                <a:srgbClr val="0070C0"/>
              </a:solidFill>
            </a:endParaRPr>
          </a:p>
          <a:p>
            <a:r>
              <a:rPr lang="cs-CZ" sz="1400" b="1" dirty="0">
                <a:solidFill>
                  <a:srgbClr val="0070C0"/>
                </a:solidFill>
              </a:rPr>
              <a:t>                                  </a:t>
            </a:r>
            <a:r>
              <a:rPr lang="cs-CZ" sz="1400" dirty="0">
                <a:solidFill>
                  <a:srgbClr val="0070C0"/>
                </a:solidFill>
              </a:rPr>
              <a:t>543 212 716, 605 947 </a:t>
            </a:r>
          </a:p>
          <a:p>
            <a:r>
              <a:rPr lang="cs-CZ" sz="1400" b="1" dirty="0"/>
              <a:t>18. ZŠ Labská: </a:t>
            </a:r>
            <a:r>
              <a:rPr lang="cs-CZ" sz="1400" u="sng" dirty="0">
                <a:solidFill>
                  <a:srgbClr val="0070C0"/>
                </a:solidFill>
                <a:hlinkClick r:id="rId3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https://www.zslabska.cz/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Labská 27/269, 625 00, Brno, Mgr. Michal Dlouhý, </a:t>
            </a:r>
            <a:r>
              <a:rPr lang="cs-CZ" sz="1400" u="sng" dirty="0">
                <a:solidFill>
                  <a:srgbClr val="0070C0"/>
                </a:solidFill>
                <a:hlinkClick r:id="rId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reditel@zslabska.cz</a:t>
            </a:r>
            <a:r>
              <a:rPr lang="cs-CZ" sz="1400" u="sng" dirty="0">
                <a:solidFill>
                  <a:srgbClr val="0070C0"/>
                </a:solidFill>
              </a:rPr>
              <a:t>, </a:t>
            </a:r>
            <a:r>
              <a:rPr lang="cs-CZ" sz="1400" dirty="0">
                <a:solidFill>
                  <a:srgbClr val="0070C0"/>
                </a:solidFill>
              </a:rPr>
              <a:t>547243698</a:t>
            </a:r>
          </a:p>
          <a:p>
            <a:endParaRPr lang="cs-CZ" sz="1200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240D52B-C8C5-4977-9F57-882AB8B55519}"/>
              </a:ext>
            </a:extLst>
          </p:cNvPr>
          <p:cNvSpPr/>
          <p:nvPr/>
        </p:nvSpPr>
        <p:spPr>
          <a:xfrm>
            <a:off x="1501628" y="805343"/>
            <a:ext cx="7961153" cy="578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POZOR! Seznam se každý semestr mění, pro podzimní semestr 2021, kdy budete nastupovat na praxe není aktuální!!!</a:t>
            </a:r>
          </a:p>
        </p:txBody>
      </p:sp>
    </p:spTree>
    <p:extLst>
      <p:ext uri="{BB962C8B-B14F-4D97-AF65-F5344CB8AC3E}">
        <p14:creationId xmlns:p14="http://schemas.microsoft.com/office/powerpoint/2010/main" val="16133565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25F55E-4A5D-46F9-B7FD-E1343E25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75" y="219075"/>
            <a:ext cx="11801475" cy="6457950"/>
          </a:xfrm>
        </p:spPr>
        <p:txBody>
          <a:bodyPr anchor="t">
            <a:normAutofit/>
          </a:bodyPr>
          <a:lstStyle/>
          <a:p>
            <a:pPr algn="ctr"/>
            <a:r>
              <a:rPr lang="cs-CZ" sz="3200" b="1" dirty="0"/>
              <a:t>Seznam fakultních škol </a:t>
            </a:r>
            <a:r>
              <a:rPr lang="cs-CZ" sz="3200" b="1" dirty="0" err="1"/>
              <a:t>FSpS</a:t>
            </a:r>
            <a:r>
              <a:rPr lang="cs-CZ" sz="3200" b="1" dirty="0"/>
              <a:t> MU – základní školy</a:t>
            </a:r>
            <a:endParaRPr lang="cs-CZ" sz="3200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D8FDB5BB-3236-406F-B733-8144238F65E2}"/>
              </a:ext>
            </a:extLst>
          </p:cNvPr>
          <p:cNvSpPr/>
          <p:nvPr/>
        </p:nvSpPr>
        <p:spPr>
          <a:xfrm>
            <a:off x="238125" y="1038226"/>
            <a:ext cx="11887200" cy="563879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/>
          </a:p>
          <a:p>
            <a:endParaRPr lang="cs-CZ" dirty="0"/>
          </a:p>
          <a:p>
            <a:r>
              <a:rPr lang="cs-CZ" sz="1600" b="1" dirty="0"/>
              <a:t>19. ZŠ Laštůvkova</a:t>
            </a:r>
            <a:r>
              <a:rPr lang="cs-CZ" sz="1600" dirty="0"/>
              <a:t>: </a:t>
            </a:r>
            <a:r>
              <a:rPr lang="cs-CZ" sz="1600" u="sng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http://www.zslastuvkova.cz/</a:t>
            </a:r>
            <a:r>
              <a:rPr lang="cs-CZ" sz="1600" u="sng" dirty="0">
                <a:solidFill>
                  <a:srgbClr val="0070C0"/>
                </a:solidFill>
              </a:rPr>
              <a:t>, </a:t>
            </a:r>
            <a:r>
              <a:rPr lang="cs-CZ" sz="1600" dirty="0">
                <a:solidFill>
                  <a:srgbClr val="0070C0"/>
                </a:solidFill>
              </a:rPr>
              <a:t>Laštůvkova 77, 635 00, Brno, Mgr. Křivka Petr, </a:t>
            </a:r>
            <a:r>
              <a:rPr lang="cs-CZ" sz="1600" u="sng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reditel@zslastuvkova.cz</a:t>
            </a:r>
            <a:r>
              <a:rPr lang="cs-CZ" sz="1600" dirty="0">
                <a:solidFill>
                  <a:srgbClr val="0070C0"/>
                </a:solidFill>
              </a:rPr>
              <a:t>, 515 552 651</a:t>
            </a:r>
          </a:p>
          <a:p>
            <a:r>
              <a:rPr lang="cs-CZ" sz="1600" b="1" dirty="0"/>
              <a:t>20. ZŠ Měšťanská: </a:t>
            </a:r>
            <a:r>
              <a:rPr lang="cs-CZ" sz="1600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https://www.zsmestanska.cz/</a:t>
            </a:r>
            <a:r>
              <a:rPr lang="cs-CZ" sz="1600" u="sng" dirty="0">
                <a:solidFill>
                  <a:srgbClr val="0070C0"/>
                </a:solidFill>
              </a:rPr>
              <a:t>, </a:t>
            </a:r>
            <a:r>
              <a:rPr lang="cs-CZ" sz="1600" dirty="0">
                <a:solidFill>
                  <a:srgbClr val="0070C0"/>
                </a:solidFill>
              </a:rPr>
              <a:t>Měšťanská 21, 639 00, Brno, Mgr. Petr Opletal, </a:t>
            </a:r>
            <a:r>
              <a:rPr lang="cs-CZ" sz="1600" u="sng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petr.opletal@zsmestanska.cz</a:t>
            </a:r>
            <a:r>
              <a:rPr lang="cs-CZ" sz="1600" dirty="0">
                <a:solidFill>
                  <a:srgbClr val="0070C0"/>
                </a:solidFill>
              </a:rPr>
              <a:t>, </a:t>
            </a:r>
          </a:p>
          <a:p>
            <a:r>
              <a:rPr lang="cs-CZ" sz="1600" dirty="0">
                <a:solidFill>
                  <a:srgbClr val="0070C0"/>
                </a:solidFill>
              </a:rPr>
              <a:t>                                  533433315</a:t>
            </a:r>
          </a:p>
          <a:p>
            <a:r>
              <a:rPr lang="cs-CZ" sz="1600" b="1" dirty="0"/>
              <a:t>21. ZŠ Novolíšeňská</a:t>
            </a:r>
            <a:r>
              <a:rPr lang="cs-CZ" sz="1600" dirty="0"/>
              <a:t>: </a:t>
            </a:r>
            <a:r>
              <a:rPr lang="cs-CZ" sz="1600" u="sng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http://www.zsnovolisenska.cz/</a:t>
            </a:r>
            <a:r>
              <a:rPr lang="cs-CZ" sz="1600" u="sng" dirty="0">
                <a:solidFill>
                  <a:srgbClr val="0070C0"/>
                </a:solidFill>
              </a:rPr>
              <a:t>, </a:t>
            </a:r>
            <a:r>
              <a:rPr lang="cs-CZ" sz="1600" dirty="0">
                <a:solidFill>
                  <a:srgbClr val="0070C0"/>
                </a:solidFill>
              </a:rPr>
              <a:t>Novolíšeňská 10, 628 00, Brno, RNDr. Josef Novák, </a:t>
            </a:r>
            <a:r>
              <a:rPr lang="cs-CZ" sz="1600" u="sng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osef.novak@zsnovolisenska.cz</a:t>
            </a:r>
            <a:r>
              <a:rPr lang="cs-CZ" sz="1600" dirty="0">
                <a:solidFill>
                  <a:srgbClr val="0070C0"/>
                </a:solidFill>
              </a:rPr>
              <a:t>, </a:t>
            </a:r>
          </a:p>
          <a:p>
            <a:r>
              <a:rPr lang="cs-CZ" sz="1600" dirty="0">
                <a:solidFill>
                  <a:srgbClr val="0070C0"/>
                </a:solidFill>
              </a:rPr>
              <a:t>                                     515 919 717, 776 685</a:t>
            </a:r>
          </a:p>
          <a:p>
            <a:r>
              <a:rPr lang="cs-CZ" sz="1600" b="1" dirty="0"/>
              <a:t>22. ZŠ Pastviny: </a:t>
            </a:r>
            <a:r>
              <a:rPr lang="cs-CZ" sz="1600" u="sng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http://www.zspastviny.cz/</a:t>
            </a:r>
            <a:r>
              <a:rPr lang="cs-CZ" sz="1600" u="sng" dirty="0">
                <a:solidFill>
                  <a:srgbClr val="0070C0"/>
                </a:solidFill>
              </a:rPr>
              <a:t>, </a:t>
            </a:r>
            <a:r>
              <a:rPr lang="cs-CZ" sz="1600" dirty="0">
                <a:solidFill>
                  <a:srgbClr val="0070C0"/>
                </a:solidFill>
              </a:rPr>
              <a:t>Pastviny 70, 634 00, Brno, Mgr. Markéta </a:t>
            </a:r>
            <a:r>
              <a:rPr lang="cs-CZ" sz="1600" dirty="0" err="1">
                <a:solidFill>
                  <a:srgbClr val="0070C0"/>
                </a:solidFill>
              </a:rPr>
              <a:t>Olbertová</a:t>
            </a:r>
            <a:r>
              <a:rPr lang="cs-CZ" sz="1600" dirty="0">
                <a:solidFill>
                  <a:srgbClr val="0070C0"/>
                </a:solidFill>
              </a:rPr>
              <a:t>, </a:t>
            </a:r>
            <a:r>
              <a:rPr lang="cs-CZ" sz="1600" u="sng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olbertova@zspastviny.cz</a:t>
            </a:r>
            <a:r>
              <a:rPr lang="cs-CZ" sz="1600" u="sng" dirty="0">
                <a:solidFill>
                  <a:srgbClr val="0070C0"/>
                </a:solidFill>
              </a:rPr>
              <a:t>, </a:t>
            </a:r>
            <a:r>
              <a:rPr lang="cs-CZ" sz="1600" dirty="0">
                <a:solidFill>
                  <a:srgbClr val="0070C0"/>
                </a:solidFill>
              </a:rPr>
              <a:t>tel: 541 223       </a:t>
            </a:r>
          </a:p>
          <a:p>
            <a:r>
              <a:rPr lang="cs-CZ" sz="1600" dirty="0">
                <a:solidFill>
                  <a:srgbClr val="0070C0"/>
                </a:solidFill>
              </a:rPr>
              <a:t>                             119 mobil: 736 626 372</a:t>
            </a:r>
          </a:p>
          <a:p>
            <a:r>
              <a:rPr lang="cs-CZ" sz="1600" b="1" dirty="0"/>
              <a:t>23. ZŠ Řehořova</a:t>
            </a:r>
            <a:r>
              <a:rPr lang="cs-CZ" sz="1600" dirty="0"/>
              <a:t>: </a:t>
            </a:r>
            <a:r>
              <a:rPr lang="cs-CZ" sz="1600" u="sng" dirty="0">
                <a:solidFill>
                  <a:srgbClr val="0070C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https://www.zsrehorova.cz/</a:t>
            </a:r>
            <a:r>
              <a:rPr lang="cs-CZ" sz="1600" u="sng" dirty="0">
                <a:solidFill>
                  <a:srgbClr val="0070C0"/>
                </a:solidFill>
              </a:rPr>
              <a:t>, </a:t>
            </a:r>
            <a:r>
              <a:rPr lang="cs-CZ" sz="1600" dirty="0">
                <a:solidFill>
                  <a:srgbClr val="0070C0"/>
                </a:solidFill>
              </a:rPr>
              <a:t>Řehořova 3, 618 00, Brno, Mgr. Josef </a:t>
            </a:r>
            <a:r>
              <a:rPr lang="cs-CZ" sz="1600" dirty="0" err="1">
                <a:solidFill>
                  <a:srgbClr val="0070C0"/>
                </a:solidFill>
              </a:rPr>
              <a:t>Binek</a:t>
            </a:r>
            <a:r>
              <a:rPr lang="cs-CZ" sz="1600" dirty="0">
                <a:solidFill>
                  <a:srgbClr val="0070C0"/>
                </a:solidFill>
              </a:rPr>
              <a:t>, </a:t>
            </a:r>
            <a:r>
              <a:rPr lang="cs-CZ" sz="1600" u="sng" dirty="0">
                <a:solidFill>
                  <a:srgbClr val="0070C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reditel@zsrehorova.cz</a:t>
            </a:r>
            <a:r>
              <a:rPr lang="cs-CZ" sz="1600" dirty="0">
                <a:solidFill>
                  <a:srgbClr val="0070C0"/>
                </a:solidFill>
              </a:rPr>
              <a:t>, 548 422 952</a:t>
            </a:r>
          </a:p>
          <a:p>
            <a:r>
              <a:rPr lang="cs-CZ" sz="1600" b="1" dirty="0"/>
              <a:t>24. ZŠ Sirotkova: </a:t>
            </a:r>
            <a:r>
              <a:rPr lang="cs-CZ" sz="1600" u="sng" dirty="0">
                <a:solidFill>
                  <a:srgbClr val="0070C0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https://www.zssirotkova.cz/</a:t>
            </a:r>
            <a:r>
              <a:rPr lang="cs-CZ" sz="1600" u="sng" dirty="0">
                <a:solidFill>
                  <a:srgbClr val="0070C0"/>
                </a:solidFill>
              </a:rPr>
              <a:t>, </a:t>
            </a:r>
            <a:r>
              <a:rPr lang="cs-CZ" sz="1600" dirty="0">
                <a:solidFill>
                  <a:srgbClr val="0070C0"/>
                </a:solidFill>
              </a:rPr>
              <a:t>Sirotkova 36, 616 00, Brno, Mgr. Dan Jedlička, </a:t>
            </a:r>
            <a:r>
              <a:rPr lang="cs-CZ" sz="1600" u="sng" dirty="0">
                <a:solidFill>
                  <a:srgbClr val="0070C0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jedlicka@zssirotkova.cz</a:t>
            </a:r>
            <a:r>
              <a:rPr lang="cs-CZ" sz="1600" u="sng" dirty="0">
                <a:solidFill>
                  <a:srgbClr val="0070C0"/>
                </a:solidFill>
              </a:rPr>
              <a:t>, </a:t>
            </a:r>
            <a:r>
              <a:rPr lang="cs-CZ" sz="1600" dirty="0">
                <a:solidFill>
                  <a:srgbClr val="0070C0"/>
                </a:solidFill>
              </a:rPr>
              <a:t>541 211 945</a:t>
            </a:r>
          </a:p>
          <a:p>
            <a:r>
              <a:rPr lang="cs-CZ" sz="1600" b="1" dirty="0"/>
              <a:t>25. ZŠ Svážná: </a:t>
            </a:r>
            <a:r>
              <a:rPr lang="cs-CZ" sz="1600" u="sng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http://www.zssvazna.cz/</a:t>
            </a:r>
            <a:r>
              <a:rPr lang="cs-CZ" sz="1600" u="sng" dirty="0">
                <a:solidFill>
                  <a:srgbClr val="0070C0"/>
                </a:solidFill>
              </a:rPr>
              <a:t>, </a:t>
            </a:r>
            <a:r>
              <a:rPr lang="cs-CZ" sz="1600" dirty="0">
                <a:solidFill>
                  <a:srgbClr val="0070C0"/>
                </a:solidFill>
              </a:rPr>
              <a:t>Svážná 9, 634 00, Brno, Mgr. Petr Punčochář, </a:t>
            </a:r>
            <a:r>
              <a:rPr lang="cs-CZ" sz="1600" u="sng" dirty="0">
                <a:solidFill>
                  <a:srgbClr val="0070C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reditel@zssvazna.cz</a:t>
            </a:r>
            <a:r>
              <a:rPr lang="cs-CZ" sz="1600" u="sng" dirty="0">
                <a:solidFill>
                  <a:srgbClr val="0070C0"/>
                </a:solidFill>
              </a:rPr>
              <a:t>, </a:t>
            </a:r>
            <a:r>
              <a:rPr lang="cs-CZ" sz="1600" dirty="0">
                <a:solidFill>
                  <a:srgbClr val="0070C0"/>
                </a:solidFill>
              </a:rPr>
              <a:t>603272646, 547 427 14</a:t>
            </a:r>
          </a:p>
          <a:p>
            <a:r>
              <a:rPr lang="cs-CZ" sz="1600" b="1" dirty="0"/>
              <a:t>26. ZŠ Šlapanice: </a:t>
            </a:r>
            <a:r>
              <a:rPr lang="cs-CZ" sz="1600" u="sng" dirty="0">
                <a:solidFill>
                  <a:srgbClr val="0070C0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https://www.zsslapanice.cz/</a:t>
            </a:r>
            <a:r>
              <a:rPr lang="cs-CZ" sz="1600" u="sng" dirty="0">
                <a:solidFill>
                  <a:srgbClr val="0070C0"/>
                </a:solidFill>
              </a:rPr>
              <a:t>, </a:t>
            </a:r>
            <a:r>
              <a:rPr lang="cs-CZ" sz="1600" dirty="0">
                <a:solidFill>
                  <a:srgbClr val="0070C0"/>
                </a:solidFill>
              </a:rPr>
              <a:t>Masarykovo nám. 1594/16, 664 51, Šlapanice, PhDr. Pavel </a:t>
            </a:r>
            <a:r>
              <a:rPr lang="cs-CZ" sz="1600" dirty="0" err="1">
                <a:solidFill>
                  <a:srgbClr val="0070C0"/>
                </a:solidFill>
              </a:rPr>
              <a:t>Vyhňák</a:t>
            </a:r>
            <a:r>
              <a:rPr lang="cs-CZ" sz="1600" dirty="0">
                <a:solidFill>
                  <a:srgbClr val="0070C0"/>
                </a:solidFill>
              </a:rPr>
              <a:t>        </a:t>
            </a:r>
          </a:p>
          <a:p>
            <a:r>
              <a:rPr lang="cs-CZ" sz="1600" dirty="0">
                <a:solidFill>
                  <a:srgbClr val="0070C0"/>
                </a:solidFill>
              </a:rPr>
              <a:t>                               p</a:t>
            </a:r>
            <a:r>
              <a:rPr lang="cs-CZ" sz="1600" u="sng" dirty="0">
                <a:solidFill>
                  <a:srgbClr val="0070C0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avel.vyhnak@zsslapanice.cz</a:t>
            </a:r>
            <a:r>
              <a:rPr lang="cs-CZ" sz="1600" u="sng" dirty="0">
                <a:solidFill>
                  <a:srgbClr val="0070C0"/>
                </a:solidFill>
              </a:rPr>
              <a:t>, </a:t>
            </a:r>
            <a:r>
              <a:rPr lang="cs-CZ" sz="1600" dirty="0">
                <a:solidFill>
                  <a:srgbClr val="0070C0"/>
                </a:solidFill>
              </a:rPr>
              <a:t>544 120 302</a:t>
            </a:r>
          </a:p>
          <a:p>
            <a:r>
              <a:rPr lang="cs-CZ" sz="1600" b="1" dirty="0"/>
              <a:t>27. ZŠ Úvoz: </a:t>
            </a:r>
            <a:r>
              <a:rPr lang="cs-CZ" sz="1600" u="sng" dirty="0">
                <a:solidFill>
                  <a:srgbClr val="0070C0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https://www.zsuvoz.cz/</a:t>
            </a:r>
            <a:r>
              <a:rPr lang="cs-CZ" sz="1600" u="sng" dirty="0" err="1">
                <a:solidFill>
                  <a:srgbClr val="0070C0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doku.php</a:t>
            </a:r>
            <a:r>
              <a:rPr lang="cs-CZ" sz="1600" u="sng" dirty="0">
                <a:solidFill>
                  <a:srgbClr val="0070C0"/>
                </a:solidFill>
              </a:rPr>
              <a:t>, </a:t>
            </a:r>
            <a:r>
              <a:rPr lang="cs-CZ" sz="1600" dirty="0">
                <a:solidFill>
                  <a:srgbClr val="0070C0"/>
                </a:solidFill>
              </a:rPr>
              <a:t>Úvoz 55, 602 00, Brno, Mgr. Miloš Doležal, </a:t>
            </a:r>
            <a:r>
              <a:rPr lang="cs-CZ" sz="1600" u="sng" dirty="0">
                <a:solidFill>
                  <a:srgbClr val="0070C0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dolezal@zsuvoz.cz</a:t>
            </a:r>
            <a:r>
              <a:rPr lang="cs-CZ" sz="1600" dirty="0">
                <a:solidFill>
                  <a:srgbClr val="0070C0"/>
                </a:solidFill>
              </a:rPr>
              <a:t>, 541213257</a:t>
            </a:r>
          </a:p>
          <a:p>
            <a:r>
              <a:rPr lang="cs-CZ" sz="1600" b="1" dirty="0"/>
              <a:t>28. ZŠ Vedlejší: </a:t>
            </a:r>
            <a:r>
              <a:rPr lang="cs-CZ" sz="1600" u="sng" dirty="0">
                <a:solidFill>
                  <a:srgbClr val="0070C0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https://www.zsvedlejsi.cz/</a:t>
            </a:r>
            <a:r>
              <a:rPr lang="cs-CZ" sz="1600" dirty="0">
                <a:solidFill>
                  <a:srgbClr val="0070C0"/>
                </a:solidFill>
              </a:rPr>
              <a:t>, </a:t>
            </a:r>
            <a:r>
              <a:rPr lang="cs-CZ" sz="1600" u="sng" dirty="0">
                <a:solidFill>
                  <a:srgbClr val="0070C0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</a:t>
            </a:r>
            <a:r>
              <a:rPr lang="cs-CZ" sz="1600" u="sng" dirty="0" err="1">
                <a:solidFill>
                  <a:srgbClr val="0070C0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pg</a:t>
            </a:r>
            <a:r>
              <a:rPr lang="cs-CZ" sz="1600" u="sng" dirty="0">
                <a:solidFill>
                  <a:srgbClr val="0070C0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cs-CZ" sz="1600" u="sng" dirty="0" err="1">
                <a:solidFill>
                  <a:srgbClr val="0070C0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zsbrnovedlejsi</a:t>
            </a:r>
            <a:r>
              <a:rPr lang="cs-CZ" sz="1600" u="sng" dirty="0">
                <a:solidFill>
                  <a:srgbClr val="0070C0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cs-CZ" sz="1600" u="sng" dirty="0" err="1">
                <a:solidFill>
                  <a:srgbClr val="0070C0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posts</a:t>
            </a:r>
            <a:r>
              <a:rPr lang="cs-CZ" sz="1600" u="sng" dirty="0">
                <a:solidFill>
                  <a:srgbClr val="0070C0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cs-CZ" sz="1600" u="sng" dirty="0">
                <a:solidFill>
                  <a:srgbClr val="0070C0"/>
                </a:solidFill>
              </a:rPr>
              <a:t>, </a:t>
            </a:r>
            <a:r>
              <a:rPr lang="cs-CZ" sz="1600" dirty="0">
                <a:solidFill>
                  <a:srgbClr val="0070C0"/>
                </a:solidFill>
              </a:rPr>
              <a:t>Vedlejší 10, 625 00, Brno, RNDr. Jan </a:t>
            </a:r>
          </a:p>
          <a:p>
            <a:r>
              <a:rPr lang="cs-CZ" sz="1600" dirty="0">
                <a:solidFill>
                  <a:srgbClr val="0070C0"/>
                </a:solidFill>
              </a:rPr>
              <a:t>                            </a:t>
            </a:r>
            <a:r>
              <a:rPr lang="cs-CZ" sz="1600" dirty="0" err="1">
                <a:solidFill>
                  <a:srgbClr val="0070C0"/>
                </a:solidFill>
              </a:rPr>
              <a:t>Harmata</a:t>
            </a:r>
            <a:r>
              <a:rPr lang="cs-CZ" sz="1600" dirty="0">
                <a:solidFill>
                  <a:srgbClr val="0070C0"/>
                </a:solidFill>
              </a:rPr>
              <a:t>, </a:t>
            </a:r>
            <a:r>
              <a:rPr lang="cs-CZ" sz="1600" u="sng" dirty="0">
                <a:solidFill>
                  <a:srgbClr val="0070C0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jan.harmata@zsvedlejsi.cz</a:t>
            </a:r>
            <a:r>
              <a:rPr lang="cs-CZ" sz="1600" u="sng" dirty="0">
                <a:solidFill>
                  <a:srgbClr val="0070C0"/>
                </a:solidFill>
              </a:rPr>
              <a:t>, </a:t>
            </a:r>
            <a:r>
              <a:rPr lang="cs-CZ" sz="1600" dirty="0">
                <a:solidFill>
                  <a:srgbClr val="0070C0"/>
                </a:solidFill>
              </a:rPr>
              <a:t> 547218198, 602 546</a:t>
            </a:r>
          </a:p>
          <a:p>
            <a:r>
              <a:rPr lang="cs-CZ" sz="1600" b="1" dirty="0"/>
              <a:t>29. ZŠ Vejrostova: </a:t>
            </a:r>
            <a:r>
              <a:rPr lang="cs-CZ" sz="1600" u="sng" dirty="0">
                <a:solidFill>
                  <a:srgbClr val="0070C0"/>
                </a:solidFill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http://www.vejrostova.cz/#</a:t>
            </a:r>
            <a:r>
              <a:rPr lang="cs-CZ" sz="1600" u="sng" dirty="0" err="1">
                <a:solidFill>
                  <a:srgbClr val="0070C0"/>
                </a:solidFill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gsc.tab</a:t>
            </a:r>
            <a:r>
              <a:rPr lang="cs-CZ" sz="1600" u="sng" dirty="0">
                <a:solidFill>
                  <a:srgbClr val="0070C0"/>
                </a:solidFill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=0</a:t>
            </a:r>
            <a:r>
              <a:rPr lang="cs-CZ" sz="1600" u="sng" dirty="0">
                <a:solidFill>
                  <a:srgbClr val="0070C0"/>
                </a:solidFill>
              </a:rPr>
              <a:t>, </a:t>
            </a:r>
            <a:r>
              <a:rPr lang="cs-CZ" sz="1600" dirty="0">
                <a:solidFill>
                  <a:srgbClr val="0070C0"/>
                </a:solidFill>
              </a:rPr>
              <a:t>Vejrostova 1, 635 00, Brno, Mgr. Zdeněk Černošek, </a:t>
            </a:r>
            <a:r>
              <a:rPr lang="cs-CZ" sz="1600" u="sng" dirty="0">
                <a:solidFill>
                  <a:srgbClr val="0070C0"/>
                </a:solidFill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svejrostova@vejrostova.cz</a:t>
            </a:r>
            <a:r>
              <a:rPr lang="cs-CZ" sz="1600" dirty="0">
                <a:solidFill>
                  <a:srgbClr val="0070C0"/>
                </a:solidFill>
              </a:rPr>
              <a:t>, </a:t>
            </a:r>
          </a:p>
          <a:p>
            <a:r>
              <a:rPr lang="cs-CZ" sz="1600" dirty="0">
                <a:solidFill>
                  <a:srgbClr val="0070C0"/>
                </a:solidFill>
              </a:rPr>
              <a:t>                                 546 211 322</a:t>
            </a:r>
          </a:p>
          <a:p>
            <a:r>
              <a:rPr lang="cs-CZ" sz="1600" dirty="0"/>
              <a:t> </a:t>
            </a:r>
          </a:p>
          <a:p>
            <a:r>
              <a:rPr lang="cs-CZ" sz="1600" dirty="0"/>
              <a:t> </a:t>
            </a:r>
          </a:p>
          <a:p>
            <a:pPr algn="ctr"/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B628017-179E-4B3F-A6D3-B81D85D34CE4}"/>
              </a:ext>
            </a:extLst>
          </p:cNvPr>
          <p:cNvSpPr/>
          <p:nvPr/>
        </p:nvSpPr>
        <p:spPr>
          <a:xfrm>
            <a:off x="1761686" y="1038226"/>
            <a:ext cx="7961153" cy="578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POZOR! Seznam se každý semestr mění, pro podzimní semestr 2021, kdy budete nastupovat na praxe není aktuální!!!</a:t>
            </a:r>
          </a:p>
        </p:txBody>
      </p:sp>
    </p:spTree>
    <p:extLst>
      <p:ext uri="{BB962C8B-B14F-4D97-AF65-F5344CB8AC3E}">
        <p14:creationId xmlns:p14="http://schemas.microsoft.com/office/powerpoint/2010/main" val="25164377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11F32-FEE2-4E71-A8AC-D3846EEC2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136526"/>
            <a:ext cx="10915650" cy="107315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Seznam spolupracujících volnočasových organizací a sportovních klubů s </a:t>
            </a:r>
            <a:r>
              <a:rPr lang="cs-CZ" sz="3200" b="1" dirty="0" err="1"/>
              <a:t>FSpS</a:t>
            </a:r>
            <a:r>
              <a:rPr lang="cs-CZ" sz="3200" b="1" dirty="0"/>
              <a:t> MU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44854AE4-EDF6-4C8B-AD77-1E6832971661}"/>
              </a:ext>
            </a:extLst>
          </p:cNvPr>
          <p:cNvSpPr/>
          <p:nvPr/>
        </p:nvSpPr>
        <p:spPr>
          <a:xfrm>
            <a:off x="147637" y="1073849"/>
            <a:ext cx="11896725" cy="55721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AutoNum type="arabicPeriod"/>
            </a:pPr>
            <a:r>
              <a:rPr lang="cs-CZ" dirty="0"/>
              <a:t>Badminton </a:t>
            </a:r>
            <a:r>
              <a:rPr lang="cs-CZ" dirty="0" err="1"/>
              <a:t>FSpS</a:t>
            </a:r>
            <a:r>
              <a:rPr lang="cs-CZ" dirty="0"/>
              <a:t> MU: </a:t>
            </a:r>
            <a:r>
              <a:rPr lang="cs-CZ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www.fsps.muni.cz/badminton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badminton@fsps.muni.cz</a:t>
            </a:r>
            <a:endParaRPr lang="cs-CZ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cs-CZ" dirty="0"/>
              <a:t>Lemur dětem: </a:t>
            </a:r>
            <a:r>
              <a:rPr lang="cs-CZ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http://muj.lemur-detem.cz/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info@lemurdetem.cz</a:t>
            </a:r>
            <a:endParaRPr lang="cs-CZ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cs-CZ" dirty="0"/>
              <a:t>Plavecká škola Brno: </a:t>
            </a:r>
            <a:r>
              <a:rPr lang="cs-CZ" dirty="0">
                <a:solidFill>
                  <a:srgbClr val="0070C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http://www.plaveckaskolabrno.cz/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dirty="0">
                <a:solidFill>
                  <a:srgbClr val="0070C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info@plaveckaskolabrno.cz</a:t>
            </a:r>
            <a:endParaRPr lang="cs-CZ" dirty="0">
              <a:solidFill>
                <a:srgbClr val="0070C0"/>
              </a:solidFill>
              <a:hlinkClick r:id="rId8"/>
            </a:endParaRPr>
          </a:p>
          <a:p>
            <a:pPr marL="342900" indent="-342900">
              <a:buAutoNum type="arabicPeriod"/>
            </a:pPr>
            <a:r>
              <a:rPr lang="cs-CZ" dirty="0"/>
              <a:t>Salesiáni Brno – Žabovřesky: </a:t>
            </a:r>
            <a:r>
              <a:rPr lang="cs-CZ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http://brno.sdb.cz/, </a:t>
            </a:r>
            <a:r>
              <a:rPr lang="cs-CZ" dirty="0">
                <a:solidFill>
                  <a:srgbClr val="0070C0"/>
                </a:solidFill>
              </a:rPr>
              <a:t>Bc. Jana Žáková </a:t>
            </a:r>
            <a:r>
              <a:rPr lang="cs-CZ" dirty="0" err="1">
                <a:solidFill>
                  <a:srgbClr val="0070C0"/>
                </a:solidFill>
              </a:rPr>
              <a:t>DiS</a:t>
            </a:r>
            <a:r>
              <a:rPr lang="cs-CZ" dirty="0">
                <a:solidFill>
                  <a:srgbClr val="0070C0"/>
                </a:solidFill>
              </a:rPr>
              <a:t>, tel. 732 327 872, </a:t>
            </a:r>
            <a:r>
              <a:rPr lang="cs-CZ" u="sng" dirty="0">
                <a:solidFill>
                  <a:srgbClr val="0070C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jana.zakova@salesko.cz</a:t>
            </a:r>
            <a:endParaRPr lang="cs-CZ" u="sng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cs-CZ" dirty="0"/>
              <a:t>TJ Sokol Brno I - všestrannost: </a:t>
            </a:r>
            <a:r>
              <a:rPr lang="cs-CZ" dirty="0">
                <a:solidFill>
                  <a:srgbClr val="0070C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https://sokolskavsestrannost.webnode.cz/</a:t>
            </a:r>
            <a:r>
              <a:rPr lang="cs-CZ" dirty="0">
                <a:solidFill>
                  <a:srgbClr val="0070C0"/>
                </a:solidFill>
              </a:rPr>
              <a:t>, Robert Šimík, tel. 603 913 340</a:t>
            </a:r>
          </a:p>
          <a:p>
            <a:pPr marL="342900" indent="-342900">
              <a:buAutoNum type="arabicPeriod"/>
            </a:pPr>
            <a:r>
              <a:rPr lang="cs-CZ" dirty="0"/>
              <a:t>TJ Sokol Brno I – dětské centrum: </a:t>
            </a:r>
            <a:r>
              <a:rPr lang="cs-CZ" dirty="0">
                <a:solidFill>
                  <a:srgbClr val="0070C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http://www.tjsokolbrno1.cz/</a:t>
            </a:r>
            <a:r>
              <a:rPr lang="cs-CZ" dirty="0" err="1">
                <a:solidFill>
                  <a:srgbClr val="0070C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detske</a:t>
            </a:r>
            <a:r>
              <a:rPr lang="cs-CZ" dirty="0">
                <a:solidFill>
                  <a:srgbClr val="0070C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-centrum/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dirty="0">
                <a:solidFill>
                  <a:srgbClr val="0070C0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detskecentrum@tjsokolbrno1.cz</a:t>
            </a:r>
            <a:r>
              <a:rPr lang="cs-CZ" dirty="0">
                <a:solidFill>
                  <a:srgbClr val="0070C0"/>
                </a:solidFill>
              </a:rPr>
              <a:t> </a:t>
            </a:r>
          </a:p>
          <a:p>
            <a:pPr marL="342900" indent="-342900">
              <a:buAutoNum type="arabicPeriod"/>
            </a:pPr>
            <a:r>
              <a:rPr lang="cs-CZ" dirty="0" err="1"/>
              <a:t>Sportíkova</a:t>
            </a:r>
            <a:r>
              <a:rPr lang="cs-CZ" dirty="0"/>
              <a:t> akademie: </a:t>
            </a:r>
            <a:r>
              <a:rPr lang="cs-CZ" dirty="0">
                <a:solidFill>
                  <a:srgbClr val="0070C0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http://www.sportik.cz/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branc.sportik@centrum.cz</a:t>
            </a:r>
            <a:endParaRPr lang="cs-CZ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cs-CZ" dirty="0"/>
              <a:t>VSK Univerzita Brno - oddíl atletiky: </a:t>
            </a:r>
            <a:r>
              <a:rPr lang="cs-CZ" dirty="0">
                <a:solidFill>
                  <a:srgbClr val="0070C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http://www.vskuniverzitabrno.cz/atletika/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dirty="0">
                <a:solidFill>
                  <a:srgbClr val="0070C0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kotyza@fsps.muni.cz</a:t>
            </a:r>
            <a:endParaRPr lang="cs-CZ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cs-CZ" dirty="0"/>
              <a:t>Kroužky Brno: </a:t>
            </a:r>
            <a:r>
              <a:rPr lang="cs-CZ" dirty="0">
                <a:solidFill>
                  <a:srgbClr val="0070C0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www.krouzky.cz</a:t>
            </a:r>
            <a:r>
              <a:rPr lang="cs-CZ" dirty="0">
                <a:solidFill>
                  <a:srgbClr val="0070C0"/>
                </a:solidFill>
              </a:rPr>
              <a:t>, Věra Bortolin, tel. 736766164, e-mail: </a:t>
            </a:r>
            <a:r>
              <a:rPr lang="cs-CZ" u="sng" dirty="0">
                <a:solidFill>
                  <a:srgbClr val="0070C0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vera.bortolin@krouzky.cz</a:t>
            </a:r>
            <a:endParaRPr lang="cs-CZ" u="sng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cs-CZ" dirty="0"/>
              <a:t>OS Kulička: </a:t>
            </a:r>
            <a:r>
              <a:rPr lang="cs-CZ" dirty="0">
                <a:solidFill>
                  <a:srgbClr val="0070C0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https://www.oskulicka.cz/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dirty="0">
                <a:solidFill>
                  <a:srgbClr val="0070C0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oskulicka@seznam.cz</a:t>
            </a:r>
            <a:endParaRPr lang="cs-CZ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cs-CZ" dirty="0"/>
              <a:t>Planetárium Morava (</a:t>
            </a:r>
            <a:r>
              <a:rPr lang="cs-CZ" dirty="0" err="1"/>
              <a:t>outdoorové</a:t>
            </a:r>
            <a:r>
              <a:rPr lang="cs-CZ" dirty="0"/>
              <a:t> aktivity, charitativní akce): </a:t>
            </a:r>
            <a:r>
              <a:rPr lang="cs-CZ" dirty="0">
                <a:solidFill>
                  <a:srgbClr val="0070C0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http://www.planetarium-morava.cz/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dirty="0">
                <a:solidFill>
                  <a:srgbClr val="0070C0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spolek@planetarium-morava.cz</a:t>
            </a:r>
            <a:r>
              <a:rPr lang="cs-CZ" dirty="0">
                <a:solidFill>
                  <a:srgbClr val="0070C0"/>
                </a:solidFill>
              </a:rPr>
              <a:t>, Mgr. Milan Fiala, tel. 778 168 078</a:t>
            </a:r>
          </a:p>
          <a:p>
            <a:pPr marL="342900" indent="-342900">
              <a:buAutoNum type="arabicPeriod"/>
            </a:pPr>
            <a:r>
              <a:rPr lang="cs-CZ" dirty="0"/>
              <a:t>AC Moravská Slavia Brno – KSG: </a:t>
            </a:r>
            <a:r>
              <a:rPr lang="cs-CZ" dirty="0">
                <a:solidFill>
                  <a:srgbClr val="0070C0"/>
                </a:solidFill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http://www.morenda.com/</a:t>
            </a:r>
            <a:r>
              <a:rPr lang="cs-CZ" dirty="0">
                <a:solidFill>
                  <a:srgbClr val="0070C0"/>
                </a:solidFill>
              </a:rPr>
              <a:t>, </a:t>
            </a:r>
            <a:r>
              <a:rPr lang="cs-CZ" dirty="0">
                <a:solidFill>
                  <a:srgbClr val="0070C0"/>
                </a:solidFill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kostka.jiri@email.cz</a:t>
            </a:r>
            <a:endParaRPr lang="cs-CZ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cs-CZ" dirty="0"/>
              <a:t>SK TORI JUDO BRNO: </a:t>
            </a:r>
            <a:r>
              <a:rPr lang="cs-CZ" dirty="0">
                <a:solidFill>
                  <a:srgbClr val="0070C0"/>
                </a:solidFill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http://www.judo-brno.cz/</a:t>
            </a:r>
            <a:r>
              <a:rPr lang="cs-CZ" dirty="0">
                <a:solidFill>
                  <a:srgbClr val="0070C0"/>
                </a:solidFill>
              </a:rPr>
              <a:t>, Lukáš Hořt, tel. 777 89 42 24</a:t>
            </a:r>
            <a:endParaRPr lang="cs-CZ" dirty="0"/>
          </a:p>
          <a:p>
            <a:pPr marL="342900" indent="-342900">
              <a:buAutoNum type="arabicPeriod"/>
            </a:pPr>
            <a:r>
              <a:rPr lang="cs-CZ" dirty="0"/>
              <a:t>Florbal Židenice: </a:t>
            </a:r>
            <a:r>
              <a:rPr lang="cs-CZ" u="sng" dirty="0">
                <a:solidFill>
                  <a:srgbClr val="0070C0"/>
                </a:solidFill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www.florbalzidenice.</a:t>
            </a:r>
            <a:r>
              <a:rPr lang="cs-CZ" dirty="0">
                <a:solidFill>
                  <a:srgbClr val="0070C0"/>
                </a:solidFill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cz</a:t>
            </a:r>
            <a:r>
              <a:rPr lang="cs-CZ" dirty="0">
                <a:solidFill>
                  <a:srgbClr val="0070C0"/>
                </a:solidFill>
              </a:rPr>
              <a:t>, Ing. Jitka Drápalová, </a:t>
            </a:r>
            <a:r>
              <a:rPr lang="cs-CZ" u="sng" dirty="0">
                <a:solidFill>
                  <a:srgbClr val="0070C0"/>
                </a:solidFill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jitka.drapalova@florbalzidenice.cz</a:t>
            </a:r>
            <a:r>
              <a:rPr lang="cs-CZ" dirty="0">
                <a:solidFill>
                  <a:srgbClr val="0070C0"/>
                </a:solidFill>
              </a:rPr>
              <a:t>, tel. 773 763 663</a:t>
            </a:r>
          </a:p>
          <a:p>
            <a:pPr marL="342900" indent="-342900">
              <a:buAutoNum type="arabicPeriod"/>
            </a:pPr>
            <a:r>
              <a:rPr lang="cs-CZ" dirty="0"/>
              <a:t>SVČ Lužánky: </a:t>
            </a:r>
            <a:r>
              <a:rPr lang="cs-CZ" u="sng" dirty="0">
                <a:solidFill>
                  <a:srgbClr val="0070C0"/>
                </a:solidFill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https://www.luzanky.cz/</a:t>
            </a:r>
            <a:r>
              <a:rPr lang="cs-CZ" dirty="0">
                <a:solidFill>
                  <a:srgbClr val="0070C0"/>
                </a:solidFill>
              </a:rPr>
              <a:t>, Dagmar Poláčková, tel. 721 590 981, </a:t>
            </a:r>
            <a:r>
              <a:rPr lang="cs-CZ" u="sng" dirty="0">
                <a:solidFill>
                  <a:srgbClr val="0070C0"/>
                </a:solidFill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dagmar.polackova@luzanky.cz</a:t>
            </a:r>
            <a:endParaRPr lang="cs-CZ" u="sng" dirty="0">
              <a:solidFill>
                <a:srgbClr val="0070C0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cs-CZ" u="sng" dirty="0">
                <a:solidFill>
                  <a:schemeClr val="bg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CUS: </a:t>
            </a:r>
            <a:r>
              <a:rPr lang="cs-CZ" u="sng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https://www.fsps.muni.cz/</a:t>
            </a:r>
            <a:r>
              <a:rPr lang="cs-CZ" u="sng" dirty="0" err="1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cus</a:t>
            </a:r>
            <a:r>
              <a:rPr lang="cs-CZ" u="sng" dirty="0">
                <a:solidFill>
                  <a:srgbClr val="0070C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</a:t>
            </a:r>
            <a:r>
              <a:rPr lang="cs-CZ" dirty="0">
                <a:solidFill>
                  <a:srgbClr val="0070C0"/>
                </a:solidFill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Mgr. Zora Svobodová, Ph.D.</a:t>
            </a:r>
            <a:r>
              <a:rPr lang="cs-CZ" dirty="0">
                <a:solidFill>
                  <a:srgbClr val="0070C0"/>
                </a:solidFill>
              </a:rPr>
              <a:t>, tel. </a:t>
            </a:r>
            <a:r>
              <a:rPr lang="cs-CZ" u="sng" dirty="0">
                <a:solidFill>
                  <a:srgbClr val="0070C0"/>
                </a:solidFill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549 49 2052</a:t>
            </a:r>
            <a:r>
              <a:rPr lang="cs-CZ" u="sng" dirty="0">
                <a:solidFill>
                  <a:srgbClr val="0070C0"/>
                </a:solidFill>
              </a:rPr>
              <a:t>, </a:t>
            </a:r>
            <a:r>
              <a:rPr lang="cs-CZ" u="sng" dirty="0">
                <a:solidFill>
                  <a:srgbClr val="0070C0"/>
                </a:solidFill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zsvobodova@fsps.muni.cz</a:t>
            </a:r>
            <a:endParaRPr lang="cs-CZ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endParaRPr lang="cs-CZ" dirty="0">
              <a:solidFill>
                <a:srgbClr val="0070C0"/>
              </a:solidFill>
              <a:hlinkClick r:id="rId8"/>
            </a:endParaRPr>
          </a:p>
        </p:txBody>
      </p:sp>
    </p:spTree>
    <p:extLst>
      <p:ext uri="{BB962C8B-B14F-4D97-AF65-F5344CB8AC3E}">
        <p14:creationId xmlns:p14="http://schemas.microsoft.com/office/powerpoint/2010/main" val="25999059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AB39CB-C13E-47A2-A60C-08CF312D3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043"/>
            <a:ext cx="10515600" cy="4850296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5100" b="1" u="sng" dirty="0">
                <a:solidFill>
                  <a:srgbClr val="0070C0"/>
                </a:solidFill>
              </a:rPr>
              <a:t>Hospitace</a:t>
            </a:r>
            <a:r>
              <a:rPr lang="cs-CZ" sz="5100" dirty="0"/>
              <a:t> podle </a:t>
            </a:r>
            <a:r>
              <a:rPr lang="cs-CZ" sz="5100" i="1" dirty="0"/>
              <a:t>Nového akademického slovníku cizích slov </a:t>
            </a:r>
            <a:r>
              <a:rPr lang="cs-CZ" sz="5100" dirty="0"/>
              <a:t>(Kraus a kol. 2006) je hospitace návštěva vyučovací hodiny, přednášky apod. za účelem poznání stavu a úrovně výchovně vzdělávací práce a výměny pedagogických zkušeností. Slouží k bližšímu poznání práce sledovaného jevu. Obdobně vymezuje hospitaci Encyklopedie Diderot (1999): „návštěva ve vyučovací hodině za účelem zjištění kvality výuky nebo získání zkušeností“.</a:t>
            </a:r>
            <a:br>
              <a:rPr lang="cs-CZ" sz="5100" dirty="0"/>
            </a:br>
            <a:endParaRPr lang="cs-CZ" sz="5100" dirty="0"/>
          </a:p>
          <a:p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873DB23F-2EFB-4561-8955-6D315DDC8D3F}"/>
              </a:ext>
            </a:extLst>
          </p:cNvPr>
          <p:cNvSpPr/>
          <p:nvPr/>
        </p:nvSpPr>
        <p:spPr>
          <a:xfrm>
            <a:off x="1510748" y="681037"/>
            <a:ext cx="7898295" cy="8429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Terminologie: </a:t>
            </a:r>
          </a:p>
        </p:txBody>
      </p:sp>
    </p:spTree>
    <p:extLst>
      <p:ext uri="{BB962C8B-B14F-4D97-AF65-F5344CB8AC3E}">
        <p14:creationId xmlns:p14="http://schemas.microsoft.com/office/powerpoint/2010/main" val="3144176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A87F5389-8E74-4E34-8B6E-97E61124ECAB}"/>
              </a:ext>
            </a:extLst>
          </p:cNvPr>
          <p:cNvSpPr/>
          <p:nvPr/>
        </p:nvSpPr>
        <p:spPr>
          <a:xfrm>
            <a:off x="542544" y="180975"/>
            <a:ext cx="5190744" cy="65151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b="1" i="1" u="sng" dirty="0">
                <a:solidFill>
                  <a:schemeClr val="tx1"/>
                </a:solidFill>
              </a:rPr>
              <a:t>Náplň praxe v fakultních školách: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Seznámit studenta se školskými zařízeními, jejich organizací, chodem a možností uplatnění tělovýchovných odborníků.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Činnost je charakterizována jako </a:t>
            </a:r>
            <a:r>
              <a:rPr lang="cs-CZ" i="1" dirty="0">
                <a:solidFill>
                  <a:schemeClr val="tx1"/>
                </a:solidFill>
              </a:rPr>
              <a:t>asistentská</a:t>
            </a:r>
          </a:p>
          <a:p>
            <a:r>
              <a:rPr lang="cs-CZ" i="1" dirty="0">
                <a:solidFill>
                  <a:schemeClr val="tx1"/>
                </a:solidFill>
              </a:rPr>
              <a:t>v rámci níž má student možnost organizovat a prakticky ověřit své schopnosti a dovednosti při těchto pohybových aktivitách: volnočasové sportovní kroužky realizované ve škole (míčové hry, atletika, </a:t>
            </a:r>
            <a:r>
              <a:rPr lang="cs-CZ" i="1">
                <a:solidFill>
                  <a:schemeClr val="tx1"/>
                </a:solidFill>
              </a:rPr>
              <a:t>všestrannost...), </a:t>
            </a:r>
            <a:r>
              <a:rPr lang="cs-CZ" i="1" dirty="0">
                <a:solidFill>
                  <a:schemeClr val="tx1"/>
                </a:solidFill>
              </a:rPr>
              <a:t>různé sportovní výcvikové kurzy (lyžování, bruslení, plavání apod.), školy v přírodě případně adaptační pobyty a jiné (všude kde je náplní sportovní vyžití žáků), asistovaná pomoc při výuce tělesné výchovy, organizování a zajištění sportovních soutěží apod.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Tato praxe má mimo jiné připravit studenta na jeho samostatnější pedagogické působení v rámci jeho magisterského studia v oboru </a:t>
            </a:r>
            <a:r>
              <a:rPr lang="cs-CZ" b="1" i="1" dirty="0">
                <a:solidFill>
                  <a:schemeClr val="tx1"/>
                </a:solidFill>
              </a:rPr>
              <a:t>Učitelství tělesné výchovy pro základní a střední školy</a:t>
            </a:r>
            <a:r>
              <a:rPr lang="cs-CZ" dirty="0">
                <a:solidFill>
                  <a:schemeClr val="tx1"/>
                </a:solidFill>
              </a:rPr>
              <a:t>.</a:t>
            </a:r>
            <a:r>
              <a:rPr lang="cs-CZ" i="1" u="sng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DDEA4729-A47A-4CB4-AB76-D85F2FC6B5F3}"/>
              </a:ext>
            </a:extLst>
          </p:cNvPr>
          <p:cNvSpPr/>
          <p:nvPr/>
        </p:nvSpPr>
        <p:spPr>
          <a:xfrm>
            <a:off x="6096000" y="180975"/>
            <a:ext cx="5553456" cy="65151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b="1" i="1" u="sng" dirty="0">
                <a:solidFill>
                  <a:schemeClr val="tx1"/>
                </a:solidFill>
              </a:rPr>
              <a:t>Náplň praxí ve volnočasových organizacích a sportovních klubech: </a:t>
            </a:r>
          </a:p>
          <a:p>
            <a:pPr algn="ctr"/>
            <a:endParaRPr lang="cs-CZ" b="1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Seznámit studenta s chodem sportovních klubů a volnočasových organizací. Přímo se zapojí do aktivit a praktické výuky ve zvolené organizaci.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Činnost bude probíhat formou hospitací, kdy se student nejdříve na základě pozorování výstupů svého cvičného pedagoga pokusí zhodnotit jeho pedagogické kompetence. Poté sám připraví své samostatné aktivity v podobě realizace pohybové jednotky na základě předem připraveného a zkonzultovaného plánu.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 Tato praxe má pomoci připravit studenta na jeho samostatnou instruktorskou, trenérskou činnost a za pomoci jim vypracovaných dokumentů zlepšit jeho diagnostické a hodnotící kompetence.           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i="1" dirty="0">
                <a:solidFill>
                  <a:schemeClr val="tx1"/>
                </a:solidFill>
              </a:rPr>
              <a:t> 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9957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364744-1DA7-48C3-9818-844AC9652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846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3200" b="1" u="sng" dirty="0">
                <a:solidFill>
                  <a:srgbClr val="0070C0"/>
                </a:solidFill>
              </a:rPr>
              <a:t>Praxe</a:t>
            </a:r>
            <a:r>
              <a:rPr lang="cs-CZ" sz="3200" dirty="0"/>
              <a:t> je Klimešem (1995) vymezena jako provádění určitého úkonu nebo činnosti v určitém oboru jako cvičení pro nabytí zručnosti pro zaučení, nebo také jako zkušenost, zručnost, zběhlost. Lze říci, že to je urči-té cvičení, aktivita, směřující ke zvládnutí dovedností, činností, vzorců chování, transformace teoretických vědomostí do konkrétních profesních aktivit.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473494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81B196-471A-4C37-8949-92ED011EB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460650"/>
            <a:ext cx="11078817" cy="615218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600" b="1" u="sng" dirty="0">
                <a:solidFill>
                  <a:srgbClr val="0070C0"/>
                </a:solidFill>
              </a:rPr>
              <a:t>Odborná praxe</a:t>
            </a:r>
            <a:r>
              <a:rPr lang="cs-CZ" sz="2600" b="1" dirty="0">
                <a:solidFill>
                  <a:srgbClr val="0070C0"/>
                </a:solidFill>
              </a:rPr>
              <a:t> </a:t>
            </a:r>
            <a:r>
              <a:rPr lang="cs-CZ" sz="2600" dirty="0"/>
              <a:t>je v návaznosti na obecnou charakteristiku možno chápat jako aktivity směřující ke zvládnutí klíčových kompetencí profesních činností, dovedností, návyků, osvojení si vzorců chování a jednání ve zvoleném oboru.</a:t>
            </a:r>
            <a:br>
              <a:rPr lang="cs-CZ" sz="2600" dirty="0"/>
            </a:br>
            <a:endParaRPr lang="cs-CZ" sz="26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600" b="1" u="sng" dirty="0">
                <a:solidFill>
                  <a:srgbClr val="0070C0"/>
                </a:solidFill>
              </a:rPr>
              <a:t>Odbornou praxí v tělovýchově</a:t>
            </a:r>
            <a:r>
              <a:rPr lang="cs-CZ" sz="2600" b="1" dirty="0">
                <a:solidFill>
                  <a:srgbClr val="0070C0"/>
                </a:solidFill>
              </a:rPr>
              <a:t> </a:t>
            </a:r>
            <a:r>
              <a:rPr lang="cs-CZ" sz="2600" dirty="0"/>
              <a:t>rozumíme aktivity směřující k utváření či završení zvládání klíčových kompetencí, spojených s přípravou, koncipováním, řízením a evaluací pedagogického procesu, profesního chování a jednání tělovýchovného, resp. sportovního pedagoga (trenéra, cvičitele, instruktora, manažera...), spojených s řízením pedagogického procesu v konkrétní oblasti tělovýchovy.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7913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66A118-EE57-46C3-A427-967BD275A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8" y="513660"/>
            <a:ext cx="10515600" cy="586063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b="1" u="sng" dirty="0">
                <a:solidFill>
                  <a:srgbClr val="0070C0"/>
                </a:solidFill>
              </a:rPr>
              <a:t>Pedagogická praxe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dirty="0"/>
              <a:t>je v podstatě jiným výrazem pro stejnou – odbornou – praxi. Tradičně je však toto označení spojováno s praxí ve škole</a:t>
            </a:r>
            <a:br>
              <a:rPr lang="cs-CZ" dirty="0"/>
            </a:br>
            <a:r>
              <a:rPr lang="cs-CZ" dirty="0"/>
              <a:t>aktivita směřující ke zvládnutí klíčových kompetencí – praktických činností, profesního chování a jednání pedagoga</a:t>
            </a:r>
            <a:br>
              <a:rPr lang="cs-CZ" dirty="0"/>
            </a:br>
            <a:r>
              <a:rPr lang="cs-CZ" b="1" u="sng" dirty="0">
                <a:solidFill>
                  <a:srgbClr val="0070C0"/>
                </a:solidFill>
              </a:rPr>
              <a:t>Provázející učitel</a:t>
            </a:r>
            <a:r>
              <a:rPr lang="cs-CZ" dirty="0"/>
              <a:t> docházejí k němu studenti na svou praxi ve fakultních školách. Studenti a provázející učitel společně připravují, realizují a reflektují výuku. Ovlivňují přípravu budoucích učitelů a svým působením vytváří studentům učitelství prostor pro přímou praxi s dětmi. Terminologie projektu </a:t>
            </a:r>
            <a:r>
              <a:rPr lang="cs-CZ" b="1" u="sng" dirty="0">
                <a:solidFill>
                  <a:srgbClr val="0070C0"/>
                </a:solidFill>
              </a:rPr>
              <a:t>ZIP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- </a:t>
            </a:r>
            <a:r>
              <a:rPr lang="cs-CZ" i="1" dirty="0"/>
              <a:t>Zkvalitnění a Inovace Přípravy budoucích učitelů na MUNI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b="1" u="sng" dirty="0">
                <a:solidFill>
                  <a:srgbClr val="0070C0"/>
                </a:solidFill>
              </a:rPr>
              <a:t>Cvičný pedagog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dirty="0"/>
              <a:t>jako v předchozím případě, ale působí mimo fakultní školy 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21395510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FD2A569-5A4C-4EA5-B5DA-E58BDAC560C0}"/>
              </a:ext>
            </a:extLst>
          </p:cNvPr>
          <p:cNvSpPr/>
          <p:nvPr/>
        </p:nvSpPr>
        <p:spPr>
          <a:xfrm>
            <a:off x="589721" y="184586"/>
            <a:ext cx="11012557" cy="7135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u="sng" dirty="0">
                <a:solidFill>
                  <a:srgbClr val="0070C0"/>
                </a:solidFill>
              </a:rPr>
              <a:t>Hospitační záznam</a:t>
            </a:r>
            <a:r>
              <a:rPr lang="cs-CZ" sz="2800" b="1" dirty="0">
                <a:solidFill>
                  <a:srgbClr val="0070C0"/>
                </a:solidFill>
              </a:rPr>
              <a:t> </a:t>
            </a:r>
            <a:r>
              <a:rPr lang="cs-CZ" sz="2800" dirty="0"/>
              <a:t>je záznam pozorovaných skutečností a sledovaných jevů. Zaznamenáváme na něj postřehy, které jsme si v průběhu hospitace poznamenali na připravené archy. </a:t>
            </a:r>
          </a:p>
          <a:p>
            <a:pPr>
              <a:lnSpc>
                <a:spcPct val="150000"/>
              </a:lnSpc>
            </a:pPr>
            <a:r>
              <a:rPr lang="cs-CZ" sz="2800" b="1" u="sng" dirty="0">
                <a:solidFill>
                  <a:srgbClr val="0070C0"/>
                </a:solidFill>
              </a:rPr>
              <a:t>Deník praxe </a:t>
            </a:r>
            <a:r>
              <a:rPr lang="cs-CZ" sz="2800" dirty="0"/>
              <a:t>Jeho podoba není předepsána. Student do něho zapisuje individuální plán pedagogické praxe, poznatky z výchovné a vzdělávací činnosti fakultní školy či sportovní organizace, zhodnocení vlastní pedagogické praxe směrem k sobě (sebereflexe), zhodnocení pedagogické praxe směrem ke spolupracující organizaci (fakultní škole, sportovního klubu, provázejícího učitele, cvičného pedagoga apod.), v deníku praxe je také prostor  pro popsání a zhodnocení svých pocitů z absolvované praxe.</a:t>
            </a:r>
          </a:p>
          <a:p>
            <a:pPr>
              <a:lnSpc>
                <a:spcPct val="150000"/>
              </a:lnSpc>
            </a:pPr>
            <a:endParaRPr lang="cs-CZ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9062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802E9B61-C9A0-44CD-98BA-83D7C1A47537}"/>
              </a:ext>
            </a:extLst>
          </p:cNvPr>
          <p:cNvSpPr/>
          <p:nvPr/>
        </p:nvSpPr>
        <p:spPr>
          <a:xfrm>
            <a:off x="265044" y="122009"/>
            <a:ext cx="1166191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u="sng" dirty="0">
                <a:solidFill>
                  <a:srgbClr val="0070C0"/>
                </a:solidFill>
              </a:rPr>
              <a:t>Fakultní škola </a:t>
            </a:r>
            <a:r>
              <a:rPr lang="cs-CZ" sz="2800" dirty="0">
                <a:solidFill>
                  <a:srgbClr val="444444"/>
                </a:solidFill>
              </a:rPr>
              <a:t>výuková základna budoucích učitelů, kde se ve spolupráci s VŠ pedagogy realizují pedagogické praxe studentů pedagogických oborů. Zajišťují hospitační činnost studentů, vlastní výukovou činnost studentů, poradenské a konzultační činnosti.</a:t>
            </a:r>
          </a:p>
          <a:p>
            <a:pPr>
              <a:lnSpc>
                <a:spcPct val="150000"/>
              </a:lnSpc>
            </a:pPr>
            <a:r>
              <a:rPr lang="cs-CZ" sz="2800" b="1" u="sng" dirty="0">
                <a:solidFill>
                  <a:srgbClr val="0070C0"/>
                </a:solidFill>
              </a:rPr>
              <a:t>Tandemová výuka </a:t>
            </a:r>
            <a:r>
              <a:rPr lang="cs-CZ" sz="2800" dirty="0"/>
              <a:t>(či párová) výuka je výuka, při které 2 učitelé sdílí odpovědnost za plánování realizaci a evaluaci výuky – v kontextu praxe studentů se jedná o spolupráci zkušeného (provázejícího) učitele a studenta učitelství. Tandemová výuka má velký potenciál pro profesní učení studenta – student se učí aktivně, při jednání, nikoliv pasivně, jak je tomu při hospitaci, kdy „jen“ pozoruje provázejícího učitele při výuce</a:t>
            </a:r>
            <a:endParaRPr lang="cs-CZ" sz="2800" dirty="0">
              <a:solidFill>
                <a:srgbClr val="444444"/>
              </a:solidFill>
            </a:endParaRPr>
          </a:p>
          <a:p>
            <a:endParaRPr lang="cs-CZ" sz="2800" dirty="0">
              <a:solidFill>
                <a:srgbClr val="444444"/>
              </a:solidFill>
            </a:endParaRPr>
          </a:p>
          <a:p>
            <a:endParaRPr lang="cs-CZ" dirty="0">
              <a:solidFill>
                <a:srgbClr val="444444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1687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A33CF38E-E559-4B69-9849-4AB33F172D09}"/>
              </a:ext>
            </a:extLst>
          </p:cNvPr>
          <p:cNvSpPr/>
          <p:nvPr/>
        </p:nvSpPr>
        <p:spPr>
          <a:xfrm>
            <a:off x="357930" y="73644"/>
            <a:ext cx="84728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Příloha č. 1 Smlouva o zajištění spolupráce při realizaci praxe studentů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DAD8160-E49C-40C9-BE44-F1A609E931D6}"/>
              </a:ext>
            </a:extLst>
          </p:cNvPr>
          <p:cNvSpPr/>
          <p:nvPr/>
        </p:nvSpPr>
        <p:spPr>
          <a:xfrm>
            <a:off x="1737918" y="678594"/>
            <a:ext cx="8716161" cy="383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1800"/>
              </a:spcAft>
            </a:pPr>
            <a:r>
              <a:rPr lang="cs-CZ" b="1" kern="14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SMLOUVA O ZAJIŠTĚNÍ SPOLUPRÁCE PŘI REALIZACI PRAXE STUDENTŮ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587A78DC-B8F8-4E40-ABF9-24C702AD7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85529"/>
              </p:ext>
            </p:extLst>
          </p:nvPr>
        </p:nvGraphicFramePr>
        <p:xfrm>
          <a:off x="2933063" y="1164258"/>
          <a:ext cx="6325870" cy="1812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0235">
                  <a:extLst>
                    <a:ext uri="{9D8B030D-6E8A-4147-A177-3AD203B41FA5}">
                      <a16:colId xmlns:a16="http://schemas.microsoft.com/office/drawing/2014/main" val="2042891968"/>
                    </a:ext>
                  </a:extLst>
                </a:gridCol>
                <a:gridCol w="3175635">
                  <a:extLst>
                    <a:ext uri="{9D8B030D-6E8A-4147-A177-3AD203B41FA5}">
                      <a16:colId xmlns:a16="http://schemas.microsoft.com/office/drawing/2014/main" val="1540623285"/>
                    </a:ext>
                  </a:extLst>
                </a:gridCol>
              </a:tblGrid>
              <a:tr h="266065">
                <a:tc>
                  <a:txBody>
                    <a:bodyPr/>
                    <a:lstStyle/>
                    <a:p>
                      <a:pPr marR="8255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MU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Poskytovatel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80744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Masarykova univerzita, Fakulta sportovních studií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..............................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30037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zastoupená PhDr. Janem Cackem, Ph.D., na základě směrnice děkana FSpS MU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IČ: 00216224, se sídlem Žerotínovo nám. 617/9, Brno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u="sng">
                          <a:effectLst/>
                        </a:rPr>
                        <a:t>Kontaktní adresa:</a:t>
                      </a:r>
                      <a:r>
                        <a:rPr lang="cs-CZ" sz="1000">
                          <a:effectLst/>
                        </a:rPr>
                        <a:t> Masarykova univerzita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                                 Fakulta sportovních studií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                                 Kamenice 753/5, 625 00 Brno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zastoupená ..............................</a:t>
                      </a:r>
                      <a:endParaRPr lang="cs-CZ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IČ: ….</a:t>
                      </a:r>
                      <a:endParaRPr lang="cs-CZ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se sídlem ..............................</a:t>
                      </a:r>
                      <a:endParaRPr lang="cs-CZ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společnost zapsaná v obchodním/jiném rejstříku vedeném ..........., oddíl ..........., vložka ...........</a:t>
                      </a:r>
                      <a:endParaRPr lang="cs-CZ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4185439"/>
                  </a:ext>
                </a:extLst>
              </a:tr>
              <a:tr h="400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10920" algn="l"/>
                        </a:tabLs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2663162"/>
                  </a:ext>
                </a:extLst>
              </a:tr>
            </a:tbl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CD3607C0-9660-47C0-B9EA-5C2C7ED71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62958"/>
              </p:ext>
            </p:extLst>
          </p:nvPr>
        </p:nvGraphicFramePr>
        <p:xfrm>
          <a:off x="2924173" y="3078707"/>
          <a:ext cx="6334760" cy="26640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7235">
                  <a:extLst>
                    <a:ext uri="{9D8B030D-6E8A-4147-A177-3AD203B41FA5}">
                      <a16:colId xmlns:a16="http://schemas.microsoft.com/office/drawing/2014/main" val="1727111807"/>
                    </a:ext>
                  </a:extLst>
                </a:gridCol>
                <a:gridCol w="4327525">
                  <a:extLst>
                    <a:ext uri="{9D8B030D-6E8A-4147-A177-3AD203B41FA5}">
                      <a16:colId xmlns:a16="http://schemas.microsoft.com/office/drawing/2014/main" val="381330449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1000">
                          <a:effectLst/>
                        </a:rPr>
                        <a:t>PŘEDMĚT SMLOUVY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547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1000">
                          <a:effectLst/>
                        </a:rPr>
                        <a:t>Předmět smlouvy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Předmětem této Smlouvy je spolupráce MU a Poskytovatele za účelem praktické přípravy studentů Fakulty sportovních studií MU, programu Tělesná výchova a sport a Osobní a kondiční trenér (dále jen Studenti) formou praxe (dále jen Praxe), kterou budou Studenti vykonávat v souladu s podmínkami stanovenými v této Smlouvě u Poskytovatele.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9828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1000">
                          <a:effectLst/>
                        </a:rPr>
                        <a:t>Podstata smluvního vztahu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1000">
                          <a:effectLst/>
                        </a:rPr>
                        <a:t>Účelem a podstatou této smlouvy je zajistit Studentům praxi u Poskytovatele, která má za cíl vést k odbornému a osobnostnímu rozvoji Studentů. Role MU je vytvořit pro Studenty rámec pro výkon praxe. Výkon praxe konkrétního Studenta je založen samostatným vztahem Studenta a Poskytovatele (viz výkon praxe).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2204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1000">
                          <a:effectLst/>
                        </a:rPr>
                        <a:t>Trvání Smlouvy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1000">
                          <a:effectLst/>
                        </a:rPr>
                        <a:t>Tato Smlouva se uzavírá na dobu neurčitou.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29126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1000">
                          <a:effectLst/>
                        </a:rPr>
                        <a:t>Ukončení Smlouvy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1000" dirty="0">
                          <a:effectLst/>
                        </a:rPr>
                        <a:t>Smluvní strany jsou oprávněny tuto Smlouvu písemně vypovědět s výpovědní dobou třiceti (30) kalendářních dnů ode dne doručení výpovědi druhé smluvní straně. Strany se shodly, že Studenti nesmí být poškozeni – zahájené praxe Studentů budou dokončeny, pokud nebude stranami dohodnuto jinak.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6578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5493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A7D6D5D-1C9F-4806-B444-C128D059F72E}"/>
              </a:ext>
            </a:extLst>
          </p:cNvPr>
          <p:cNvSpPr/>
          <p:nvPr/>
        </p:nvSpPr>
        <p:spPr>
          <a:xfrm>
            <a:off x="128631" y="115133"/>
            <a:ext cx="7642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Příloha č. 2 Souhlas s umístěním studenta na praxi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0DAB7FD-B2A7-432D-BA4F-ABB18E5AF89E}"/>
              </a:ext>
            </a:extLst>
          </p:cNvPr>
          <p:cNvSpPr/>
          <p:nvPr/>
        </p:nvSpPr>
        <p:spPr>
          <a:xfrm>
            <a:off x="419449" y="484465"/>
            <a:ext cx="1164392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200" b="1" u="sng" cap="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Souhlas s umístěním studenta na Praxi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260475" algn="l"/>
              </a:tabLst>
            </a:pPr>
            <a:r>
              <a:rPr lang="cs-CZ" sz="1200" b="1" cap="all" dirty="0">
                <a:latin typeface="Calibri" panose="020F0502020204030204" pitchFamily="34" charset="0"/>
                <a:ea typeface="Times New Roman" panose="02020603050405020304" pitchFamily="18" charset="0"/>
              </a:rPr>
              <a:t>Poskytovatel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260475" algn="l"/>
              </a:tabLst>
            </a:pP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Název: ..…………………………………………………………………………………	IČ: …………………………………………………………..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260475" algn="l"/>
              </a:tabLst>
            </a:pP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se sídlem: ……………………………………………………………………………..	DIČ: ………………………………………………………..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260475" algn="l"/>
              </a:tabLst>
            </a:pP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zastoupená: ………………………………………………............................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1260475" algn="l"/>
              </a:tabLst>
            </a:pP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kontaktní osoba: …………………………………………………………………..	e-mail: …………………………………       (školitel/provázející učitel)tel. č.: …………………………………………………….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260475" algn="l"/>
              </a:tabLst>
            </a:pP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(dále jen „</a:t>
            </a:r>
            <a:r>
              <a:rPr lang="cs-CZ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Poskytovatel</a:t>
            </a: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“)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1260475" algn="l"/>
              </a:tabLst>
            </a:pPr>
            <a:r>
              <a:rPr lang="cs-CZ" sz="1200" b="1" cap="all" dirty="0">
                <a:latin typeface="Calibri" panose="020F0502020204030204" pitchFamily="34" charset="0"/>
                <a:ea typeface="Times New Roman" panose="02020603050405020304" pitchFamily="18" charset="0"/>
              </a:rPr>
              <a:t>Student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260475" algn="l"/>
              </a:tabLst>
            </a:pP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Jméno a příjmení:</a:t>
            </a:r>
            <a:r>
              <a:rPr lang="cs-CZ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………………………………………………………………….	datum narození: ……………………………………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1260475" algn="l"/>
                <a:tab pos="1260475" algn="l"/>
                <a:tab pos="3420745" algn="l"/>
              </a:tabLst>
            </a:pP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trvale bytem: …………………………………………………………………………	UČO: ………………………………………………........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1260475" algn="l"/>
              </a:tabLst>
            </a:pP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(dále jen „</a:t>
            </a:r>
            <a:r>
              <a:rPr lang="cs-CZ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Student</a:t>
            </a: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“)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1260475" algn="l"/>
              </a:tabLst>
            </a:pPr>
            <a:r>
              <a:rPr lang="cs-CZ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Masarykova univerzita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1260475" algn="l"/>
              </a:tabLst>
            </a:pP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se sídlem: Žerotínovo nám. 9, 601 77 Brno, IČ: 00 216 224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1260475" algn="l"/>
              </a:tabLst>
            </a:pP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Fakulta sportovních studií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1260475" algn="l"/>
              </a:tabLst>
            </a:pP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adresa: Univerzitní kampus Bohunice, Kamenice 5, 625 00 Brno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1260475" algn="l"/>
              </a:tabLst>
            </a:pP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kontaktní osoba: Mgr. Michal Roček, e-mail: michal.rocek@fsps.muni.cz, tel: </a:t>
            </a:r>
            <a:r>
              <a:rPr lang="cs-CZ" sz="12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549 49 7682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260475" algn="l"/>
              </a:tabLst>
            </a:pP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Poskytovatel souhlasí s umístěním Studenta na „Praxi b4030“ u Poskytovatele.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260475" algn="l"/>
              </a:tabLst>
            </a:pP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Praxe bude realizována na adrese: …………………………………………………………………........................................................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260475" algn="l"/>
              </a:tabLst>
            </a:pP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Období realizace praxe bude od …………………….. do ………………… v rozsahu 26 hodin, podle podmínek stanovených ve Smlouvě o zajištění spolupráce při realizace praxe studentů </a:t>
            </a:r>
            <a:r>
              <a:rPr lang="cs-CZ" sz="12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FSpS</a:t>
            </a: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 MU uzavřené mezi Masarykovou univerzitou a Poskytovatelem dne …………………………...</a:t>
            </a:r>
            <a:r>
              <a:rPr lang="cs-CZ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2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(datum uzavření smlouvy)</a:t>
            </a: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Poskytovatel se zavazuje</a:t>
            </a: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 k součinnosti směřující k dosažení cíle praxe. V rámci svých možností a vnitřních pravidel fungování umožní studentovi konzultovat s pracovníky organizace a poznat činnosti, které poskytovatel zajišťuje.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Student se zavazuje</a:t>
            </a: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 k tomu, že vyvine maximální snahu o naplnění cílů praxe. Je si vědom své povinnosti respektovat příkazy školitele a vedoucích pracovníků poskytovatele. Zdrží se jakékoliv činnosti, která by mohla poškodit dobré jméno poskytovatele. Pokud se během praxe dostane do kontaktu s důvěrnými informacemi, je povinen zachovávat mlčenlivost. Student se seznámí s předpisy v oblasti bezpečnosti práce, hygienickými, protipožárními a jinými předpisy pracoviště, kterými se bude v době praxe řídit. Student bude užívat vhodný pracovní oděv a obuv v souladu s požadavky daného pracoviště, který si zajistí samostatně.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Student prohlašuje</a:t>
            </a: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, že své umístění na praxi konzultoval s garantem praxe na MU, který s umístěním souhlasí.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Student bere na vědomí</a:t>
            </a:r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, že podpisem tohoto souhlasu jím a Poskytovatelem se Student stává vedlejším účastníkem uzavřené Smlouvy o zajištění spolupráce při realizace praxe studentů uzavřené mezi Poskytovatelem a MU – student má práva a povinnosti stanovené Smlouvou.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V		                     dne	                                     	V		                       dne    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__________________________________________		_________________________________________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osoba oprávněná jednat jménem Poskytovatele		student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(podpis a razítko organizace)				(podpis)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1995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EA5FD56-07D8-4214-81BA-003DA982A97C}"/>
              </a:ext>
            </a:extLst>
          </p:cNvPr>
          <p:cNvSpPr/>
          <p:nvPr/>
        </p:nvSpPr>
        <p:spPr>
          <a:xfrm>
            <a:off x="374093" y="266243"/>
            <a:ext cx="3009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Příloha č. 3 Časový plán praxe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28C18704-69D3-49F6-828C-44BF0B012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933073"/>
              </p:ext>
            </p:extLst>
          </p:nvPr>
        </p:nvGraphicFramePr>
        <p:xfrm>
          <a:off x="754310" y="2003252"/>
          <a:ext cx="10515600" cy="37014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26730">
                  <a:extLst>
                    <a:ext uri="{9D8B030D-6E8A-4147-A177-3AD203B41FA5}">
                      <a16:colId xmlns:a16="http://schemas.microsoft.com/office/drawing/2014/main" val="3689324491"/>
                    </a:ext>
                  </a:extLst>
                </a:gridCol>
                <a:gridCol w="1303934">
                  <a:extLst>
                    <a:ext uri="{9D8B030D-6E8A-4147-A177-3AD203B41FA5}">
                      <a16:colId xmlns:a16="http://schemas.microsoft.com/office/drawing/2014/main" val="3284934683"/>
                    </a:ext>
                  </a:extLst>
                </a:gridCol>
                <a:gridCol w="1564721">
                  <a:extLst>
                    <a:ext uri="{9D8B030D-6E8A-4147-A177-3AD203B41FA5}">
                      <a16:colId xmlns:a16="http://schemas.microsoft.com/office/drawing/2014/main" val="2542886758"/>
                    </a:ext>
                  </a:extLst>
                </a:gridCol>
                <a:gridCol w="2368113">
                  <a:extLst>
                    <a:ext uri="{9D8B030D-6E8A-4147-A177-3AD203B41FA5}">
                      <a16:colId xmlns:a16="http://schemas.microsoft.com/office/drawing/2014/main" val="2703666799"/>
                    </a:ext>
                  </a:extLst>
                </a:gridCol>
                <a:gridCol w="1814993">
                  <a:extLst>
                    <a:ext uri="{9D8B030D-6E8A-4147-A177-3AD203B41FA5}">
                      <a16:colId xmlns:a16="http://schemas.microsoft.com/office/drawing/2014/main" val="2474501932"/>
                    </a:ext>
                  </a:extLst>
                </a:gridCol>
                <a:gridCol w="2837109">
                  <a:extLst>
                    <a:ext uri="{9D8B030D-6E8A-4147-A177-3AD203B41FA5}">
                      <a16:colId xmlns:a16="http://schemas.microsoft.com/office/drawing/2014/main" val="3228948814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Datum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Doba </a:t>
                      </a:r>
                      <a:b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(od – do)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Délka trvání pohybové jednotky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Hospitace/</a:t>
                      </a:r>
                      <a:b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výstup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1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Poznámka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7894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025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49099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4741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5897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1051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33424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7.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7012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8.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3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9.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3073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10.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9964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11.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477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12.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15909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13.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604512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6AC506D2-A550-49B8-8D69-A88BCCE59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253" y="719249"/>
            <a:ext cx="983356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Časový plán studenta / studentky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Předmět b4030 Praxe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Student/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(jméno): ..………………………………............... Obor: …............ UČO: ……..…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Provázející / cvičný pedagog 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(cvičitel/trenér/... – jméno): …………………………..……….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Termíny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konání praxe:      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487C2F3-874D-4588-8A09-0022324A2D0F}"/>
              </a:ext>
            </a:extLst>
          </p:cNvPr>
          <p:cNvSpPr/>
          <p:nvPr/>
        </p:nvSpPr>
        <p:spPr>
          <a:xfrm>
            <a:off x="883641" y="5945426"/>
            <a:ext cx="7589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Dne ………………..			              Podpis provázejícího či cvičného pedagoga </a:t>
            </a:r>
            <a:endParaRPr lang="cs-CZ" alt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endParaRPr lang="cs-CZ" alt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                                                                                   ……………………………………….  </a:t>
            </a:r>
          </a:p>
        </p:txBody>
      </p:sp>
    </p:spTree>
    <p:extLst>
      <p:ext uri="{BB962C8B-B14F-4D97-AF65-F5344CB8AC3E}">
        <p14:creationId xmlns:p14="http://schemas.microsoft.com/office/powerpoint/2010/main" val="41861993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76A5929-DD31-46BE-989B-3FC098F7FC3B}"/>
              </a:ext>
            </a:extLst>
          </p:cNvPr>
          <p:cNvSpPr/>
          <p:nvPr/>
        </p:nvSpPr>
        <p:spPr>
          <a:xfrm>
            <a:off x="208381" y="148797"/>
            <a:ext cx="3021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Příloha č. 4 Hospitační záznam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3463FCB7-B66C-4AE5-A7F6-68F3334C48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280908"/>
              </p:ext>
            </p:extLst>
          </p:nvPr>
        </p:nvGraphicFramePr>
        <p:xfrm>
          <a:off x="479571" y="1803632"/>
          <a:ext cx="11232857" cy="4246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5339">
                  <a:extLst>
                    <a:ext uri="{9D8B030D-6E8A-4147-A177-3AD203B41FA5}">
                      <a16:colId xmlns:a16="http://schemas.microsoft.com/office/drawing/2014/main" val="3808533473"/>
                    </a:ext>
                  </a:extLst>
                </a:gridCol>
                <a:gridCol w="6157518">
                  <a:extLst>
                    <a:ext uri="{9D8B030D-6E8A-4147-A177-3AD203B41FA5}">
                      <a16:colId xmlns:a16="http://schemas.microsoft.com/office/drawing/2014/main" val="2316683797"/>
                    </a:ext>
                  </a:extLst>
                </a:gridCol>
              </a:tblGrid>
              <a:tr h="17821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Cíl (téma) hospitované PJ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br>
                        <a:rPr lang="cs-CZ" sz="50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cs-CZ" sz="5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7279222"/>
                  </a:ext>
                </a:extLst>
              </a:tr>
              <a:tr h="17821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Obsahová náplň PJ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br>
                        <a:rPr lang="cs-CZ" sz="50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cs-CZ" sz="5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48177"/>
                  </a:ext>
                </a:extLst>
              </a:tr>
              <a:tr h="38248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Organizační rozdělení PJ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(časové údaje – např. úvodní – hlavní – závě­reč­ná část, členění na skupiny, ...)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5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5482704"/>
                  </a:ext>
                </a:extLst>
              </a:tr>
              <a:tr h="45582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Zajištění bezpečnosti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5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4701797"/>
                  </a:ext>
                </a:extLst>
              </a:tr>
              <a:tr h="2208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Použité didaktické metody (např. vysvětlování, demonstrace, ...) 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5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954312"/>
                  </a:ext>
                </a:extLst>
              </a:tr>
              <a:tr h="2208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Využití didaktických prostředků (nářadí, didaktické techniky, ...)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5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8697595"/>
                  </a:ext>
                </a:extLst>
              </a:tr>
              <a:tr h="30388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Pedagogická komunikace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(pedagoga/studenta s cvi­čí­cími, cvičící mezi sebou, ...) 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5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5495355"/>
                  </a:ext>
                </a:extLst>
              </a:tr>
              <a:tr h="45582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Specifika hospitované PJ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632144"/>
                  </a:ext>
                </a:extLst>
              </a:tr>
              <a:tr h="152994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Celkové zhodnocení PJ (např. hlavní přínos PJ, co Vás zaujalo, návrhy </a:t>
                      </a:r>
                      <a:b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na změ­ny, shrnutí) </a:t>
                      </a:r>
                      <a:b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Rozsah – minimálně 10 vět (pokračovat můžete na zadní straně formuláře) 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53" marR="2755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377172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C4465968-213D-427B-8C0A-22D7CB6C1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727" y="560716"/>
            <a:ext cx="737734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b4030 Praxe – jarní semestr 2021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Hospitační záznam pohybové jednotky (PJ) č. ... (1–8)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Jméno studenta/studentky („pozorovatele“): . . . . . . . . . . . . . . . . . . . . . . . . . . . . . . . . . . . . . 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Datum: . . . . . . . . . 		Počet cvičících: . . . 	Věk: . . . 	Délka PJ: . . . . . . . . . . . 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Jméno vedoucího PJ (cvičný pedagog nebo student/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): . . . . . . . . . . . . . . . . . . . . . . . . . . . 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Průběh pohybové jednotky: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9501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8EB82FE6-59E2-40A3-A387-BC99AC1D7C6F}"/>
              </a:ext>
            </a:extLst>
          </p:cNvPr>
          <p:cNvSpPr/>
          <p:nvPr/>
        </p:nvSpPr>
        <p:spPr>
          <a:xfrm>
            <a:off x="239640" y="190742"/>
            <a:ext cx="4322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Příloha č. 5 Příprava na pohybovou jednotku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1F086BF-DFD9-4041-BA67-F5A0B59F23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726204"/>
              </p:ext>
            </p:extLst>
          </p:nvPr>
        </p:nvGraphicFramePr>
        <p:xfrm>
          <a:off x="239640" y="2051858"/>
          <a:ext cx="11100987" cy="2824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100497">
                  <a:extLst>
                    <a:ext uri="{9D8B030D-6E8A-4147-A177-3AD203B41FA5}">
                      <a16:colId xmlns:a16="http://schemas.microsoft.com/office/drawing/2014/main" val="1406359882"/>
                    </a:ext>
                  </a:extLst>
                </a:gridCol>
                <a:gridCol w="5112367">
                  <a:extLst>
                    <a:ext uri="{9D8B030D-6E8A-4147-A177-3AD203B41FA5}">
                      <a16:colId xmlns:a16="http://schemas.microsoft.com/office/drawing/2014/main" val="1213018887"/>
                    </a:ext>
                  </a:extLst>
                </a:gridCol>
                <a:gridCol w="2888123">
                  <a:extLst>
                    <a:ext uri="{9D8B030D-6E8A-4147-A177-3AD203B41FA5}">
                      <a16:colId xmlns:a16="http://schemas.microsoft.com/office/drawing/2014/main" val="4146670687"/>
                    </a:ext>
                  </a:extLst>
                </a:gridCol>
              </a:tblGrid>
              <a:tr h="49282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</a:rPr>
                        <a:t>Část PJ/ čas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Obsahové a didaktické aspekty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(aktivity, metody, diagnostika, ...)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</a:rPr>
                        <a:t>Organizační a bez­peč­nostní poznámky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541962"/>
                  </a:ext>
                </a:extLst>
              </a:tr>
              <a:tr h="434873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Úvodní část. . . min.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5012503"/>
                  </a:ext>
                </a:extLst>
              </a:tr>
              <a:tr h="219652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Rušná část. . . min.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6064824"/>
                  </a:ext>
                </a:extLst>
              </a:tr>
              <a:tr h="44428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Průpravná část. . . min.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7670340"/>
                  </a:ext>
                </a:extLst>
              </a:tr>
              <a:tr h="45292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Hlavní část. . . min. 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4100189"/>
                  </a:ext>
                </a:extLst>
              </a:tr>
              <a:tr h="58328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Závěrečná část. . . min.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 marL="45118" marR="4511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671442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F6E1F2F-3AB3-4EA8-8B34-4733699FA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38" y="560074"/>
            <a:ext cx="15357329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„b 4030 Praxe“ – jarní semestr 2021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Příprava studenta/studentky na pohybovou jednotku (PJ) číslo: … (1–5)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Student/</a:t>
            </a:r>
            <a:r>
              <a:rPr kumimoji="0" lang="cs-CZ" altLang="cs-CZ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. . . . . . . . . . . . . . . . . . . . . . . . . . . . . . . . 	UČO: . . . . .		Datum konání: . . . . . .  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Místo (prostředí) konání PJ: . . . . . . . . . . . . . . . . . . .	Věk účastníků: . . .	Jejich počet: . . . . . . . .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Délka PJ: . . . . . .	Cíl PJ: . . . . . . . . . . . . . . . . . . . . . . . . . . . . . . . . . . . . . . . . . . . . . . . . . . . . . . . 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Materiální prostředky (nářadí, technika, ...): . . . . . . . . . . . . . . . . . . . . . . . . . . . . . . . . . . . . . . . . . . </a:t>
            </a:r>
            <a:b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6F33DF6-12AC-44A2-909C-06DB1D2388A5}"/>
              </a:ext>
            </a:extLst>
          </p:cNvPr>
          <p:cNvSpPr/>
          <p:nvPr/>
        </p:nvSpPr>
        <p:spPr>
          <a:xfrm>
            <a:off x="461474" y="5189930"/>
            <a:ext cx="109902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 ………………………dne . . . . . . . . . .					</a:t>
            </a:r>
            <a:endParaRPr lang="cs-CZ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							                                                                                                                              </a:t>
            </a:r>
            <a:endParaRPr lang="cs-CZ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……………………………………..                                                                              …………………………………….</a:t>
            </a:r>
            <a:endParaRPr lang="cs-CZ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podpis cvičného či provázejícího pedagoga                                                                           podpis studenta/studentky</a:t>
            </a:r>
            <a:endParaRPr lang="cs-CZ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cs-CZ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5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2B948-257F-45FD-8C4C-86D4AB0FC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3 PILÍŘE BAKALÁŘSKÝCH PRAXÍ </a:t>
            </a:r>
            <a:r>
              <a:rPr lang="cs-CZ" dirty="0" err="1"/>
              <a:t>FSpS</a:t>
            </a:r>
            <a:r>
              <a:rPr lang="cs-CZ" dirty="0"/>
              <a:t> 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F89023-C65B-4139-9292-28377CB02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6325"/>
            <a:ext cx="10877550" cy="56768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5100" dirty="0"/>
          </a:p>
          <a:p>
            <a:pPr marL="0" indent="0">
              <a:buNone/>
            </a:pPr>
            <a:r>
              <a:rPr lang="cs-CZ" sz="5500" dirty="0"/>
              <a:t>1/ Studium na </a:t>
            </a:r>
            <a:r>
              <a:rPr lang="cs-CZ" sz="5500" dirty="0" err="1"/>
              <a:t>FSpS</a:t>
            </a:r>
            <a:r>
              <a:rPr lang="cs-CZ" sz="5500" dirty="0"/>
              <a:t> MU a systém praxí (3 pilíře praxí – teorie, obecná praxe, odborná praxe)</a:t>
            </a:r>
          </a:p>
          <a:p>
            <a:pPr marL="0" indent="0">
              <a:buNone/>
            </a:pPr>
            <a:r>
              <a:rPr lang="cs-CZ" sz="5500" dirty="0"/>
              <a:t>2/ Úvod do problematiky praxí (vymezení pojmu, terminologie)</a:t>
            </a:r>
          </a:p>
          <a:p>
            <a:pPr marL="0" indent="0">
              <a:buNone/>
            </a:pPr>
            <a:r>
              <a:rPr lang="cs-CZ" sz="5500" dirty="0"/>
              <a:t>3/ Informace a pokyny k výběru a plnění praxí</a:t>
            </a:r>
          </a:p>
          <a:p>
            <a:pPr marL="0" indent="0">
              <a:buNone/>
            </a:pPr>
            <a:r>
              <a:rPr lang="cs-CZ" sz="5500" dirty="0"/>
              <a:t>4/ Několik rad před nástupem na praxi (bezpečnost, komunikace, proces motorického učení, </a:t>
            </a:r>
          </a:p>
          <a:p>
            <a:pPr marL="0" indent="0">
              <a:buNone/>
            </a:pPr>
            <a:r>
              <a:rPr lang="cs-CZ" sz="5500" dirty="0"/>
              <a:t>     motivace, kázeňské přestupky…)    </a:t>
            </a:r>
          </a:p>
          <a:p>
            <a:pPr marL="0" indent="0">
              <a:buNone/>
            </a:pPr>
            <a:r>
              <a:rPr lang="cs-CZ" sz="5500" dirty="0"/>
              <a:t>5/ Nástup na praxi (administrativní činnosti)</a:t>
            </a:r>
          </a:p>
          <a:p>
            <a:pPr marL="0" indent="0">
              <a:buNone/>
            </a:pPr>
            <a:r>
              <a:rPr lang="cs-CZ" sz="5500" dirty="0"/>
              <a:t>6/ Hodnocení praxe a její úspěšné ukončení</a:t>
            </a:r>
          </a:p>
          <a:p>
            <a:pPr marL="0" indent="0">
              <a:buNone/>
            </a:pPr>
            <a:r>
              <a:rPr lang="cs-CZ" sz="5500" dirty="0"/>
              <a:t>7/ Fenomén praxe aneb proč a jak se profesně rozvíjet (vztah mezi teorií a praxí, učit se z praxe, reflexe praxe, pouze talent nerozhoduje, cesta k mistrovství…)</a:t>
            </a:r>
          </a:p>
          <a:p>
            <a:pPr marL="0" indent="0">
              <a:buNone/>
            </a:pPr>
            <a:r>
              <a:rPr lang="cs-CZ" sz="5500" dirty="0"/>
              <a:t>8/ Literatura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9844F419-342F-428D-8AB5-E7BB279ACB0F}"/>
              </a:ext>
            </a:extLst>
          </p:cNvPr>
          <p:cNvSpPr/>
          <p:nvPr/>
        </p:nvSpPr>
        <p:spPr>
          <a:xfrm>
            <a:off x="838200" y="969961"/>
            <a:ext cx="9029700" cy="151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sz="3200" b="1" dirty="0"/>
          </a:p>
          <a:p>
            <a:r>
              <a:rPr lang="cs-CZ" sz="3200" b="1" dirty="0"/>
              <a:t>1/ Teoretický úvod</a:t>
            </a:r>
          </a:p>
          <a:p>
            <a:r>
              <a:rPr lang="cs-CZ" sz="2200" b="1" dirty="0"/>
              <a:t>semestr bakalářského studia, dle studovaného oboru </a:t>
            </a:r>
          </a:p>
          <a:p>
            <a:r>
              <a:rPr lang="cs-CZ" sz="2200" b="1" i="1" dirty="0" err="1"/>
              <a:t>bp</a:t>
            </a:r>
            <a:r>
              <a:rPr lang="cs-CZ" sz="2200" b="1" i="1" dirty="0"/>
              <a:t> (</a:t>
            </a:r>
            <a:r>
              <a:rPr lang="cs-CZ" sz="2200" b="1" i="1" dirty="0" err="1"/>
              <a:t>bk</a:t>
            </a:r>
            <a:r>
              <a:rPr lang="cs-CZ" sz="2200" b="1" i="1" dirty="0"/>
              <a:t>) 4023</a:t>
            </a:r>
            <a:r>
              <a:rPr lang="cs-CZ" sz="2200" b="1" dirty="0"/>
              <a:t> </a:t>
            </a:r>
            <a:r>
              <a:rPr lang="cs-CZ" sz="2200" b="1" i="1" dirty="0"/>
              <a:t>Příprava k praxi,</a:t>
            </a:r>
            <a:r>
              <a:rPr lang="cs-CZ" sz="2200" b="1" dirty="0"/>
              <a:t> 1/1, z, 3 </a:t>
            </a:r>
            <a:r>
              <a:rPr lang="cs-CZ" sz="2200" b="1" dirty="0" err="1"/>
              <a:t>kr.</a:t>
            </a:r>
            <a:r>
              <a:rPr lang="cs-CZ" sz="2200" b="1" dirty="0"/>
              <a:t>, M. Roček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00955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1108BD8B-DEF1-436F-A894-554417332BD8}"/>
              </a:ext>
            </a:extLst>
          </p:cNvPr>
          <p:cNvSpPr/>
          <p:nvPr/>
        </p:nvSpPr>
        <p:spPr>
          <a:xfrm>
            <a:off x="4996198" y="98409"/>
            <a:ext cx="31747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Příloha č. 6 Hodnocení studenta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CB7618B7-AED2-4D56-A585-9D5DAB5A57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7245"/>
              </p:ext>
            </p:extLst>
          </p:nvPr>
        </p:nvGraphicFramePr>
        <p:xfrm>
          <a:off x="297250" y="2354758"/>
          <a:ext cx="8562124" cy="29237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44080">
                  <a:extLst>
                    <a:ext uri="{9D8B030D-6E8A-4147-A177-3AD203B41FA5}">
                      <a16:colId xmlns:a16="http://schemas.microsoft.com/office/drawing/2014/main" val="3544038114"/>
                    </a:ext>
                  </a:extLst>
                </a:gridCol>
                <a:gridCol w="1918044">
                  <a:extLst>
                    <a:ext uri="{9D8B030D-6E8A-4147-A177-3AD203B41FA5}">
                      <a16:colId xmlns:a16="http://schemas.microsoft.com/office/drawing/2014/main" val="34721714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b="1" dirty="0">
                          <a:solidFill>
                            <a:schemeClr val="tx1"/>
                          </a:solidFill>
                          <a:effectLst/>
                        </a:rPr>
                        <a:t>Oblasti hodnocení – Hodnocený student: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Hodnocení*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67222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b="1" dirty="0">
                          <a:solidFill>
                            <a:schemeClr val="tx1"/>
                          </a:solidFill>
                          <a:effectLst/>
                        </a:rPr>
                        <a:t>jasně stanovil cíl/cíle pohybové jednotky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4095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b="1">
                          <a:solidFill>
                            <a:schemeClr val="tx1"/>
                          </a:solidFill>
                          <a:effectLst/>
                        </a:rPr>
                        <a:t>přesně vymezil obsah pohybové jednotky 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2853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b="1" dirty="0">
                          <a:solidFill>
                            <a:schemeClr val="tx1"/>
                          </a:solidFill>
                          <a:effectLst/>
                        </a:rPr>
                        <a:t>organizačně vhodně rozvrhl pohybovou jednotku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8323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b="1">
                          <a:solidFill>
                            <a:schemeClr val="tx1"/>
                          </a:solidFill>
                          <a:effectLst/>
                        </a:rPr>
                        <a:t>zvolil adekvátní metody s ohledem na věk a počet účastníků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3996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b="1">
                          <a:solidFill>
                            <a:schemeClr val="tx1"/>
                          </a:solidFill>
                          <a:effectLst/>
                        </a:rPr>
                        <a:t>zapojil všechny účastníky do zvolených aktivit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4816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b="1">
                          <a:solidFill>
                            <a:schemeClr val="tx1"/>
                          </a:solidFill>
                          <a:effectLst/>
                        </a:rPr>
                        <a:t>vhodně motivoval účastníky 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2058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b="1" dirty="0">
                          <a:solidFill>
                            <a:schemeClr val="tx1"/>
                          </a:solidFill>
                          <a:effectLst/>
                        </a:rPr>
                        <a:t>dobře komunikoval (z jazykového a terminologického hlediska)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9006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b="1">
                          <a:solidFill>
                            <a:schemeClr val="tx1"/>
                          </a:solidFill>
                          <a:effectLst/>
                        </a:rPr>
                        <a:t>odpovědně zajistil bezpečnost 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9274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b="1">
                          <a:solidFill>
                            <a:schemeClr val="tx1"/>
                          </a:solidFill>
                          <a:effectLst/>
                        </a:rPr>
                        <a:t>srozumitelně podával zpětnou vazbu jednotlivým účastníkům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16736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100" b="1" dirty="0">
                          <a:solidFill>
                            <a:schemeClr val="tx1"/>
                          </a:solidFill>
                          <a:effectLst/>
                        </a:rPr>
                        <a:t>. . . . . . . . . . . . . . . . . . . . . . . . . . . . . . . . . .  </a:t>
                      </a:r>
                      <a:br>
                        <a:rPr lang="cs-CZ" sz="11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100" b="1" dirty="0">
                          <a:solidFill>
                            <a:schemeClr val="tx1"/>
                          </a:solidFill>
                          <a:effectLst/>
                        </a:rPr>
                        <a:t>(další možná specifická hodnocená oblast)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909354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B994E012-157E-49CE-A0BC-05437D99B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251" y="231100"/>
            <a:ext cx="11430863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„b4030 Praxe“ – jarní semestr 2021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Potvrzení o absolvování praxe – hodnocení studenta/studentky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Jméno studenta/studentky: . . . . . . . . . . . . . . . . . . . . . . . . . . . . . . . . . . . . . . . . . . . . . .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UČO: . . . . . . .	Studijní obor: ………………………………………………………….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Kód a název předmětu praxe: b4030 Praxe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Místo konání praxe (poskytovatel): . . . . . . . . . . . . . . . . . . . . . . . . . . . . . . . . . . . . . . . . 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Jméno cvičného či provázejícího pedagoga: . . . . . . . . . . . . . . . . . . . . . . . . . . . . . . . . .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Termín konání praxe: ………………………………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Hodnocení studenta</a:t>
            </a: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(vyplní cvičný pedagog poskytovatele):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*Vaše h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odnocení, prosím, vyjádřete stupnicí 1 (splnil výborně) až 4 (nesplnil) 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2BD3677-0F51-4BF7-89E9-30F43B59713F}"/>
              </a:ext>
            </a:extLst>
          </p:cNvPr>
          <p:cNvSpPr/>
          <p:nvPr/>
        </p:nvSpPr>
        <p:spPr>
          <a:xfrm>
            <a:off x="231251" y="5278557"/>
            <a:ext cx="111154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Prosím stručně písemně zhodnoťte působení studenta/studentky ve Vaší organizaci (silné stránky, doporučení, přístup k praxi, ohlasy žáků/sportovců, iniciativa, schopnost spolupráce, absence, pozdní příchody…)  </a:t>
            </a:r>
            <a:r>
              <a:rPr lang="cs-CZ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  </a:t>
            </a:r>
            <a:endParaRPr lang="cs-CZ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Závěr:</a:t>
            </a:r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DOPORUČUJI  –  NEDOPORUČUJI</a:t>
            </a:r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udělit zápočet z praxe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. . . . . . . . . 	      . . . . . . . . . . . . . . . . . . . . . .	. . . . . . . . . . . . . . . . . . . . . . . . .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datum 	     podpis provázejícího či cvičného         razítko a podpis poskytovatele 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pedagoga 	</a:t>
            </a:r>
            <a:endParaRPr lang="cs-CZ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3646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E99BEBE-753F-459C-AF92-FE662708781C}"/>
              </a:ext>
            </a:extLst>
          </p:cNvPr>
          <p:cNvSpPr/>
          <p:nvPr/>
        </p:nvSpPr>
        <p:spPr>
          <a:xfrm>
            <a:off x="320100" y="249465"/>
            <a:ext cx="2379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Příloha č. 7 Deník praxe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83900C4-1933-4638-9A29-BD7B22817793}"/>
              </a:ext>
            </a:extLst>
          </p:cNvPr>
          <p:cNvSpPr/>
          <p:nvPr/>
        </p:nvSpPr>
        <p:spPr>
          <a:xfrm>
            <a:off x="402671" y="820025"/>
            <a:ext cx="11224469" cy="5115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Masarykova univerzita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Fakulta sportovních studií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Katedra Pedagogiky sportu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Kamenice 753/5, 625 00 Brno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DENÍK PRAXE - b4030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1266825" algn="l"/>
              </a:tabLs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1266825" algn="l"/>
              </a:tabLs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1266825" algn="l"/>
              </a:tabLs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1266825" algn="l"/>
              </a:tabLs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1266825" algn="l"/>
              </a:tabLs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Jméno a příjmení studenta: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Studijní obor: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Ročník a semestr: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Název organizace: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Termín praxe: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Cvičný/provázející pedagog: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2969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0D802F10-BB2F-4312-A5DB-81A03DD3FCEC}"/>
              </a:ext>
            </a:extLst>
          </p:cNvPr>
          <p:cNvSpPr/>
          <p:nvPr/>
        </p:nvSpPr>
        <p:spPr>
          <a:xfrm>
            <a:off x="320100" y="249465"/>
            <a:ext cx="51075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Příloha č. 8 Seznam spolupracujících organizací</a:t>
            </a: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997D5378-34BC-4819-BF62-2621AFAFBDFC}"/>
              </a:ext>
            </a:extLst>
          </p:cNvPr>
          <p:cNvSpPr/>
          <p:nvPr/>
        </p:nvSpPr>
        <p:spPr>
          <a:xfrm>
            <a:off x="1602297" y="1342239"/>
            <a:ext cx="519278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1/ CUS – Centrum univerzitního sportu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4DC69EF2-E8A2-4AD6-8704-FC14D1D22413}"/>
              </a:ext>
            </a:extLst>
          </p:cNvPr>
          <p:cNvSpPr/>
          <p:nvPr/>
        </p:nvSpPr>
        <p:spPr>
          <a:xfrm>
            <a:off x="1602297" y="2585207"/>
            <a:ext cx="519278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2/ Kroužky.cz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C8F352D5-0309-4129-B388-F0ACD47A22B0}"/>
              </a:ext>
            </a:extLst>
          </p:cNvPr>
          <p:cNvSpPr/>
          <p:nvPr/>
        </p:nvSpPr>
        <p:spPr>
          <a:xfrm>
            <a:off x="1602297" y="3847749"/>
            <a:ext cx="519278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3/ Fakultní školy</a:t>
            </a:r>
          </a:p>
        </p:txBody>
      </p:sp>
    </p:spTree>
    <p:extLst>
      <p:ext uri="{BB962C8B-B14F-4D97-AF65-F5344CB8AC3E}">
        <p14:creationId xmlns:p14="http://schemas.microsoft.com/office/powerpoint/2010/main" val="35779536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B2CB2E7-0CEE-49CB-A8D6-FB7C97B401B4}"/>
              </a:ext>
            </a:extLst>
          </p:cNvPr>
          <p:cNvSpPr/>
          <p:nvPr/>
        </p:nvSpPr>
        <p:spPr>
          <a:xfrm>
            <a:off x="528637" y="681193"/>
            <a:ext cx="11134725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Literatura: 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 err="1"/>
              <a:t>Korthagen</a:t>
            </a:r>
            <a:r>
              <a:rPr lang="cs-CZ" sz="2800" dirty="0"/>
              <a:t>, F. A. J., </a:t>
            </a:r>
            <a:r>
              <a:rPr lang="cs-CZ" sz="2800" dirty="0" err="1"/>
              <a:t>Kessels</a:t>
            </a:r>
            <a:r>
              <a:rPr lang="cs-CZ" sz="2800" dirty="0"/>
              <a:t>, J., Koster, B., </a:t>
            </a:r>
            <a:r>
              <a:rPr lang="cs-CZ" sz="2800" dirty="0" err="1"/>
              <a:t>Lagerwerf</a:t>
            </a:r>
            <a:r>
              <a:rPr lang="cs-CZ" sz="2800" dirty="0"/>
              <a:t>, B., &amp; </a:t>
            </a:r>
            <a:r>
              <a:rPr lang="cs-CZ" sz="2800" dirty="0" err="1"/>
              <a:t>Wubbels</a:t>
            </a:r>
            <a:r>
              <a:rPr lang="cs-CZ" sz="2800" dirty="0"/>
              <a:t>, T. (2011). </a:t>
            </a:r>
            <a:r>
              <a:rPr lang="cs-CZ" sz="2800" i="1" dirty="0"/>
              <a:t>Jak spojit praxi s teorií: didaktika realistického vzdělávání učitelů</a:t>
            </a:r>
            <a:r>
              <a:rPr lang="cs-CZ" sz="2800" dirty="0"/>
              <a:t>. Brno: </a:t>
            </a:r>
            <a:r>
              <a:rPr lang="cs-CZ" sz="2800" dirty="0" err="1"/>
              <a:t>Paido</a:t>
            </a:r>
            <a:r>
              <a:rPr lang="cs-CZ" sz="2800" dirty="0"/>
              <a:t>.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Maňák, J.(2011). K problému teorie a praxe v pedagogice. </a:t>
            </a:r>
            <a:r>
              <a:rPr lang="cs-CZ" sz="2800" i="1" dirty="0"/>
              <a:t>Pedagogická orientace</a:t>
            </a:r>
            <a:r>
              <a:rPr lang="cs-CZ" sz="2800" dirty="0"/>
              <a:t>, 21(3), 257–271.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 err="1"/>
              <a:t>Tilinger</a:t>
            </a:r>
            <a:r>
              <a:rPr lang="cs-CZ" sz="2800" dirty="0"/>
              <a:t>, P. (2014). </a:t>
            </a:r>
            <a:r>
              <a:rPr lang="cs-CZ" sz="2800" i="1" dirty="0"/>
              <a:t>Odborné a pedagogické praxe ve sportu a tělesné výchově</a:t>
            </a:r>
            <a:r>
              <a:rPr lang="cs-CZ" sz="2800" dirty="0"/>
              <a:t> (2. </a:t>
            </a:r>
            <a:r>
              <a:rPr lang="cs-CZ" sz="2800" dirty="0" err="1"/>
              <a:t>vyd</a:t>
            </a:r>
            <a:r>
              <a:rPr lang="cs-CZ" sz="2800" dirty="0"/>
              <a:t>). Praha: Nakladatelství Karolinum.</a:t>
            </a:r>
            <a:br>
              <a:rPr lang="cs-CZ" sz="2800" dirty="0"/>
            </a:b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28535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61687-CD0F-4F2B-8781-84E38A2CD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5947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47002C51-2F11-4419-8E10-11BFB0B785D2}"/>
              </a:ext>
            </a:extLst>
          </p:cNvPr>
          <p:cNvSpPr/>
          <p:nvPr/>
        </p:nvSpPr>
        <p:spPr>
          <a:xfrm>
            <a:off x="1209675" y="809625"/>
            <a:ext cx="9963150" cy="20685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200" dirty="0"/>
              <a:t>2/ Obecné praxe</a:t>
            </a:r>
          </a:p>
          <a:p>
            <a:r>
              <a:rPr lang="cs-CZ" b="1" dirty="0"/>
              <a:t>4. - 5. semestr bakalářského studia, dle studovaného oboru</a:t>
            </a:r>
          </a:p>
          <a:p>
            <a:r>
              <a:rPr lang="cs-CZ" b="1" i="1" dirty="0"/>
              <a:t>b 4030</a:t>
            </a:r>
            <a:r>
              <a:rPr lang="cs-CZ" b="1" dirty="0"/>
              <a:t> </a:t>
            </a:r>
            <a:r>
              <a:rPr lang="cs-CZ" b="1" i="1" dirty="0"/>
              <a:t>Praxe</a:t>
            </a:r>
            <a:r>
              <a:rPr lang="cs-CZ" b="1" dirty="0"/>
              <a:t> 1, 75 hod, z, 3 </a:t>
            </a:r>
            <a:r>
              <a:rPr lang="cs-CZ" b="1" dirty="0" err="1"/>
              <a:t>kr.</a:t>
            </a:r>
            <a:r>
              <a:rPr lang="cs-CZ" b="1" dirty="0"/>
              <a:t>, M. Roček</a:t>
            </a:r>
          </a:p>
          <a:p>
            <a:r>
              <a:rPr lang="cs-CZ" b="1" dirty="0"/>
              <a:t>Studenti si vybírají praxe se seznamu poskytnutých spolupracujících organizací a také na základě jejich preferencí budoucí odborné profilace (fakultní školy </a:t>
            </a:r>
            <a:r>
              <a:rPr lang="cs-CZ" b="1" dirty="0" err="1"/>
              <a:t>FSpS</a:t>
            </a:r>
            <a:r>
              <a:rPr lang="cs-CZ" b="1" dirty="0"/>
              <a:t>, volnočasové organizace, sportovní kluby či specializovaná zařízení (zdravotnická a podobně…)   </a:t>
            </a:r>
          </a:p>
          <a:p>
            <a:pPr algn="ctr"/>
            <a:endParaRPr lang="cs-CZ" dirty="0"/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5670951E-16BB-4915-99EB-56F622A6CB8E}"/>
              </a:ext>
            </a:extLst>
          </p:cNvPr>
          <p:cNvSpPr/>
          <p:nvPr/>
        </p:nvSpPr>
        <p:spPr>
          <a:xfrm>
            <a:off x="1209674" y="3600449"/>
            <a:ext cx="9963149" cy="20685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3200" dirty="0"/>
              <a:t>3/ Odborné praxe</a:t>
            </a:r>
          </a:p>
          <a:p>
            <a:r>
              <a:rPr lang="cs-CZ" b="1" dirty="0"/>
              <a:t>2.- 6. semestr bakalářského studia, dle studovaného oboru (garanti: M. </a:t>
            </a:r>
            <a:r>
              <a:rPr lang="cs-CZ" b="1" dirty="0" err="1"/>
              <a:t>Strachová</a:t>
            </a:r>
            <a:r>
              <a:rPr lang="cs-CZ" b="1" dirty="0"/>
              <a:t>, I. </a:t>
            </a:r>
            <a:r>
              <a:rPr lang="cs-CZ" b="1" dirty="0" err="1"/>
              <a:t>Hrnčiříková</a:t>
            </a:r>
            <a:r>
              <a:rPr lang="cs-CZ" b="1" dirty="0"/>
              <a:t>, O. Racek, D. </a:t>
            </a:r>
            <a:r>
              <a:rPr lang="cs-CZ" b="1" dirty="0" err="1"/>
              <a:t>Bokůvka</a:t>
            </a:r>
            <a:r>
              <a:rPr lang="cs-CZ" b="1" dirty="0"/>
              <a:t> a J. Machát). </a:t>
            </a:r>
          </a:p>
          <a:p>
            <a:r>
              <a:rPr lang="cs-CZ" b="1" dirty="0"/>
              <a:t>Studenti jsou umisťováni na specializovaná pracoviště, která mají profesní a odborný vztah k jejich studovanému oboru.     </a:t>
            </a:r>
          </a:p>
        </p:txBody>
      </p:sp>
    </p:spTree>
    <p:extLst>
      <p:ext uri="{BB962C8B-B14F-4D97-AF65-F5344CB8AC3E}">
        <p14:creationId xmlns:p14="http://schemas.microsoft.com/office/powerpoint/2010/main" val="421178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CE0A90-6D22-4898-B58E-304D2043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6" y="365125"/>
            <a:ext cx="10868024" cy="6264275"/>
          </a:xfrm>
        </p:spPr>
        <p:txBody>
          <a:bodyPr anchor="t"/>
          <a:lstStyle/>
          <a:p>
            <a:r>
              <a:rPr lang="cs-CZ" sz="3600" b="1" i="1" dirty="0"/>
              <a:t>b 4030</a:t>
            </a:r>
            <a:r>
              <a:rPr lang="cs-CZ" sz="3600" b="1" dirty="0"/>
              <a:t> </a:t>
            </a:r>
            <a:r>
              <a:rPr lang="cs-CZ" sz="3600" b="1" i="1" dirty="0"/>
              <a:t>Praxe </a:t>
            </a:r>
            <a:r>
              <a:rPr lang="cs-CZ" sz="3600" i="1" dirty="0"/>
              <a:t>-c</a:t>
            </a:r>
            <a:r>
              <a:rPr lang="cs-CZ" sz="3600" dirty="0"/>
              <a:t>elkem 75 hodin praxe / 13 týdnů semestru</a:t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61D97452-50AA-47E4-866E-D3B33829895F}"/>
              </a:ext>
            </a:extLst>
          </p:cNvPr>
          <p:cNvSpPr/>
          <p:nvPr/>
        </p:nvSpPr>
        <p:spPr>
          <a:xfrm>
            <a:off x="733426" y="1343025"/>
            <a:ext cx="10010774" cy="1247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1/ </a:t>
            </a:r>
            <a:r>
              <a:rPr lang="cs-CZ" b="1" i="1" dirty="0"/>
              <a:t>26 hodin přímé praxe ve spolupracujících organizacích či fakultních školách</a:t>
            </a:r>
            <a:r>
              <a:rPr lang="cs-CZ" i="1" dirty="0"/>
              <a:t> </a:t>
            </a:r>
            <a:endParaRPr lang="cs-CZ" dirty="0"/>
          </a:p>
          <a:p>
            <a:r>
              <a:rPr lang="cs-CZ" dirty="0"/>
              <a:t>(2 hodiny týdně / 13týdenní semestr)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A7C32165-EE54-4C1F-8020-D2B49A3869AE}"/>
              </a:ext>
            </a:extLst>
          </p:cNvPr>
          <p:cNvSpPr/>
          <p:nvPr/>
        </p:nvSpPr>
        <p:spPr>
          <a:xfrm>
            <a:off x="733426" y="3057525"/>
            <a:ext cx="10010774" cy="1438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2/ </a:t>
            </a:r>
            <a:r>
              <a:rPr lang="cs-CZ" b="1" i="1" dirty="0"/>
              <a:t>26 hodin přímých příprav na praxi</a:t>
            </a:r>
            <a:endParaRPr lang="cs-CZ" dirty="0"/>
          </a:p>
          <a:p>
            <a:r>
              <a:rPr lang="cs-CZ" dirty="0"/>
              <a:t>(přípravy na vedení PJ popřípadě výuky, zpracování hospitačních záznamů, reflexe a sebereflexe praxe, konzultace náplně vedení PJ či výuky se cvičným pedagogem a provázejícím učitelem, konzultace s garantem praxí)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85334F2B-954E-4B9F-AE86-84EA1018A5D3}"/>
              </a:ext>
            </a:extLst>
          </p:cNvPr>
          <p:cNvSpPr/>
          <p:nvPr/>
        </p:nvSpPr>
        <p:spPr>
          <a:xfrm>
            <a:off x="733426" y="4962525"/>
            <a:ext cx="10010774" cy="1323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3/ </a:t>
            </a:r>
            <a:r>
              <a:rPr lang="cs-CZ" b="1" i="1" dirty="0"/>
              <a:t>23 hodin organizace praxe</a:t>
            </a:r>
            <a:r>
              <a:rPr lang="cs-CZ" i="1" dirty="0"/>
              <a:t> </a:t>
            </a:r>
            <a:endParaRPr lang="cs-CZ" dirty="0"/>
          </a:p>
          <a:p>
            <a:r>
              <a:rPr lang="cs-CZ" dirty="0"/>
              <a:t>(výběr praxe, korespondence se spolupracujícími organizacemi a garantem praxí, úvodní schůzky ve vybrané organizaci, vyplnění smluv a další formální úkony)</a:t>
            </a:r>
          </a:p>
        </p:txBody>
      </p:sp>
    </p:spTree>
    <p:extLst>
      <p:ext uri="{BB962C8B-B14F-4D97-AF65-F5344CB8AC3E}">
        <p14:creationId xmlns:p14="http://schemas.microsoft.com/office/powerpoint/2010/main" val="2276927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F4202E-43FB-462A-9278-773840631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65125"/>
            <a:ext cx="11201400" cy="5740400"/>
          </a:xfrm>
        </p:spPr>
        <p:txBody>
          <a:bodyPr anchor="t"/>
          <a:lstStyle/>
          <a:p>
            <a:pPr algn="ctr"/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9F02F4D5-F5C2-4B52-B719-C39EE79BE31B}"/>
              </a:ext>
            </a:extLst>
          </p:cNvPr>
          <p:cNvSpPr/>
          <p:nvPr/>
        </p:nvSpPr>
        <p:spPr>
          <a:xfrm>
            <a:off x="771525" y="1785936"/>
            <a:ext cx="4486275" cy="7905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A/ Průběžná praxe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42CED3EB-ECB4-476B-AA0B-EF00CB42C26E}"/>
              </a:ext>
            </a:extLst>
          </p:cNvPr>
          <p:cNvSpPr/>
          <p:nvPr/>
        </p:nvSpPr>
        <p:spPr>
          <a:xfrm>
            <a:off x="6448425" y="1762123"/>
            <a:ext cx="4572000" cy="7905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B/ Souvislá praxe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598F7F06-7937-4EF5-A070-BD18C0AF898E}"/>
              </a:ext>
            </a:extLst>
          </p:cNvPr>
          <p:cNvSpPr/>
          <p:nvPr/>
        </p:nvSpPr>
        <p:spPr>
          <a:xfrm>
            <a:off x="3014662" y="457200"/>
            <a:ext cx="5391150" cy="9239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/>
              <a:t>Časové rozložení praxí</a:t>
            </a:r>
            <a:endParaRPr lang="cs-CZ" sz="3600" dirty="0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8924403D-9EEF-4AEC-91AC-1D16EC09606C}"/>
              </a:ext>
            </a:extLst>
          </p:cNvPr>
          <p:cNvSpPr/>
          <p:nvPr/>
        </p:nvSpPr>
        <p:spPr>
          <a:xfrm rot="5400000">
            <a:off x="2530030" y="3049905"/>
            <a:ext cx="969264" cy="5303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218A918B-E046-4AD4-933F-73C1B5DE729A}"/>
              </a:ext>
            </a:extLst>
          </p:cNvPr>
          <p:cNvSpPr/>
          <p:nvPr/>
        </p:nvSpPr>
        <p:spPr>
          <a:xfrm rot="5400000">
            <a:off x="8249793" y="3059426"/>
            <a:ext cx="969264" cy="5303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5076D963-2042-4BD4-AFF4-3D73A33A5F0B}"/>
              </a:ext>
            </a:extLst>
          </p:cNvPr>
          <p:cNvSpPr/>
          <p:nvPr/>
        </p:nvSpPr>
        <p:spPr>
          <a:xfrm>
            <a:off x="771524" y="3971925"/>
            <a:ext cx="4486275" cy="253841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000" dirty="0">
                <a:solidFill>
                  <a:schemeClr val="tx1"/>
                </a:solidFill>
              </a:rPr>
              <a:t>1x tréninková jednotka týdně (2 hod)</a:t>
            </a:r>
          </a:p>
          <a:p>
            <a:r>
              <a:rPr lang="cs-CZ" sz="2000" dirty="0">
                <a:solidFill>
                  <a:schemeClr val="tx1"/>
                </a:solidFill>
              </a:rPr>
              <a:t>  2x tréninková jednotka týdně (1 hod)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>
                <a:solidFill>
                  <a:schemeClr val="tx1"/>
                </a:solidFill>
              </a:rPr>
              <a:t>  2 hodiny příprav na praxi týdně = </a:t>
            </a:r>
          </a:p>
          <a:p>
            <a:r>
              <a:rPr lang="cs-CZ" sz="2000" dirty="0">
                <a:solidFill>
                  <a:schemeClr val="tx1"/>
                </a:solidFill>
              </a:rPr>
              <a:t>  celkem 26 hod příprav 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>
                <a:solidFill>
                  <a:schemeClr val="tx1"/>
                </a:solidFill>
              </a:rPr>
              <a:t> 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endParaRPr lang="cs-CZ" dirty="0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74446F14-290D-4538-89DA-C03371628FF8}"/>
              </a:ext>
            </a:extLst>
          </p:cNvPr>
          <p:cNvSpPr/>
          <p:nvPr/>
        </p:nvSpPr>
        <p:spPr>
          <a:xfrm>
            <a:off x="6448425" y="3971925"/>
            <a:ext cx="4572000" cy="253841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000" dirty="0">
                <a:solidFill>
                  <a:schemeClr val="tx1"/>
                </a:solidFill>
              </a:rPr>
              <a:t>5, 2 hod denně po dobu 1 týdne = celkem 26 hod přímé praxe, 5 dní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>
                <a:solidFill>
                  <a:schemeClr val="tx1"/>
                </a:solidFill>
              </a:rPr>
              <a:t>Celkem 26 hod příprav </a:t>
            </a:r>
          </a:p>
        </p:txBody>
      </p:sp>
    </p:spTree>
    <p:extLst>
      <p:ext uri="{BB962C8B-B14F-4D97-AF65-F5344CB8AC3E}">
        <p14:creationId xmlns:p14="http://schemas.microsoft.com/office/powerpoint/2010/main" val="3043758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21DEBB2-7764-4A02-85CC-E78EA1F7AC70}"/>
              </a:ext>
            </a:extLst>
          </p:cNvPr>
          <p:cNvSpPr/>
          <p:nvPr/>
        </p:nvSpPr>
        <p:spPr>
          <a:xfrm>
            <a:off x="397565" y="559720"/>
            <a:ext cx="11211339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cs-CZ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cs-CZ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endParaRPr lang="cs-CZ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Ukončení: zápočet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Forma praxe: průběžná i souvislá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Plnění praxe: </a:t>
            </a:r>
          </a:p>
          <a:p>
            <a:pPr marL="457200">
              <a:spcAft>
                <a:spcPts val="0"/>
              </a:spcAft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A/ v síti fakultních škol v Brně, </a:t>
            </a:r>
          </a:p>
          <a:p>
            <a:pPr marL="457200">
              <a:spcAft>
                <a:spcPts val="0"/>
              </a:spcAft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B/ dle přiloženého seznamu spolupracujících volnočasových organizací a sportovních klubů nebo dle dohody.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Dvojice studentů je vedena ve fakultních školách </a:t>
            </a:r>
            <a:r>
              <a:rPr lang="cs-CZ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provázejícím učitelem 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(PU) ve spolupracujících volnočasových organizacích a sportovních klubech </a:t>
            </a:r>
            <a:r>
              <a:rPr lang="cs-CZ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cvičným pedagogem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 (CP)</a:t>
            </a:r>
          </a:p>
          <a:p>
            <a:pPr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73463B71-AAE5-4006-ADB2-260BB45FCB93}"/>
              </a:ext>
            </a:extLst>
          </p:cNvPr>
          <p:cNvSpPr/>
          <p:nvPr/>
        </p:nvSpPr>
        <p:spPr>
          <a:xfrm>
            <a:off x="940904" y="559720"/>
            <a:ext cx="10668000" cy="10204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cs-CZ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Požadavky na úspěšné splnění předmětu </a:t>
            </a:r>
            <a:r>
              <a:rPr lang="cs-CZ" sz="28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b 4030</a:t>
            </a:r>
            <a:r>
              <a:rPr lang="cs-CZ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Praxe</a:t>
            </a:r>
            <a:r>
              <a:rPr lang="cs-CZ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, 75 hod, z, 3 </a:t>
            </a:r>
            <a:r>
              <a:rPr lang="cs-CZ" sz="28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kr.</a:t>
            </a:r>
            <a:endParaRPr lang="cs-CZ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cs-CZ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103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C0A78A38-1B77-4B8D-A1A0-9C6EC1B44510}"/>
              </a:ext>
            </a:extLst>
          </p:cNvPr>
          <p:cNvSpPr/>
          <p:nvPr/>
        </p:nvSpPr>
        <p:spPr>
          <a:xfrm>
            <a:off x="596347" y="1028343"/>
            <a:ext cx="1048246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cs-CZ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Hospitace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 ve vybrané organizaci (vyučovací jednotka či pohybová jednotka) -  student zpracuje </a:t>
            </a:r>
            <a:r>
              <a:rPr lang="cs-CZ" sz="24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hospitační záznamy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V návaznosti na vykonávanou praxi </a:t>
            </a:r>
            <a:r>
              <a:rPr lang="cs-CZ" sz="24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zpracuje přípravy 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na vlastní </a:t>
            </a:r>
            <a:r>
              <a:rPr lang="cs-CZ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asistenskou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/pedagogickou činnost ve vybrané organizaci. 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Zpracuje deník praxe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 – popis činnosti studenta o plnění své praxe ve vybrané organizaci, popis vlastních činností na praxi a jejich specifikace, zhodnocení přínosu praxe, zhodnocení silných/slabých stránek absolvované praxe, navrhnout doporučení – zamyslet se – nad dalším profesním rozvojem, reflexe PU a CP, zhodnocení školy jako organizace (po stránce jejího materiálního vybavení – zázemí, prostředí…). 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Vyplnění sebehodnotícího dotazníku 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– studentem i učitelem (v rámci hodnocení studenta).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4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Vypracování portfolia </a:t>
            </a:r>
            <a:r>
              <a:rPr lang="cs-CZ" sz="2400" dirty="0">
                <a:ea typeface="Calibri" panose="020F0502020204030204" pitchFamily="34" charset="0"/>
                <a:cs typeface="Times New Roman" panose="02020603050405020304" pitchFamily="18" charset="0"/>
              </a:rPr>
              <a:t>(dle specifikací interaktivních osnov). 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B87C9C41-5FDB-46FD-9DD4-0F694031875C}"/>
              </a:ext>
            </a:extLst>
          </p:cNvPr>
          <p:cNvSpPr/>
          <p:nvPr/>
        </p:nvSpPr>
        <p:spPr>
          <a:xfrm>
            <a:off x="1398102" y="291548"/>
            <a:ext cx="8878957" cy="8825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32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cs-CZ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Úkoly studenta:</a:t>
            </a:r>
            <a:endParaRPr lang="cs-CZ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846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3092</Words>
  <Application>Microsoft Office PowerPoint</Application>
  <PresentationFormat>Širokoúhlá obrazovka</PresentationFormat>
  <Paragraphs>659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50" baseType="lpstr">
      <vt:lpstr>Arial</vt:lpstr>
      <vt:lpstr>Calibri</vt:lpstr>
      <vt:lpstr>Calibri Light</vt:lpstr>
      <vt:lpstr>Cambria</vt:lpstr>
      <vt:lpstr>Symbol</vt:lpstr>
      <vt:lpstr>Times New Roman</vt:lpstr>
      <vt:lpstr>Motiv Office</vt:lpstr>
      <vt:lpstr> </vt:lpstr>
      <vt:lpstr>Koncepce bakalářských a magisterských praxí FSpS MU</vt:lpstr>
      <vt:lpstr>Prezentace aplikace PowerPoint</vt:lpstr>
      <vt:lpstr>3 PILÍŘE BAKALÁŘSKÝCH PRAXÍ FSpS MU</vt:lpstr>
      <vt:lpstr>Prezentace aplikace PowerPoint</vt:lpstr>
      <vt:lpstr>b 4030 Praxe -celkem 75 hodin praxe / 13 týdnů semestru </vt:lpstr>
      <vt:lpstr>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Seznam fakultních škol FSpS MU – střední školy</vt:lpstr>
      <vt:lpstr>Seznam fakultních škol FSpS MU – základní školy</vt:lpstr>
      <vt:lpstr>Seznam fakultních škol FSpS MU – základní školy</vt:lpstr>
      <vt:lpstr>Seznam spolupracujících volnočasových organizací a sportovních klubů s FSpS 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Koncepce bakalářských praxí FSpS MU</dc:title>
  <dc:creator>Michal Roček</dc:creator>
  <cp:lastModifiedBy>Michal Roček</cp:lastModifiedBy>
  <cp:revision>121</cp:revision>
  <cp:lastPrinted>2020-08-10T12:39:14Z</cp:lastPrinted>
  <dcterms:created xsi:type="dcterms:W3CDTF">2020-08-10T10:40:29Z</dcterms:created>
  <dcterms:modified xsi:type="dcterms:W3CDTF">2021-03-02T10:30:01Z</dcterms:modified>
</cp:coreProperties>
</file>