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Pedagogická </a:t>
            </a:r>
            <a:r>
              <a:rPr lang="cs-CZ" dirty="0"/>
              <a:t>diagnostika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Požadavky na pedagogickou diagnostiku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dlouhodobě </a:t>
            </a:r>
            <a:r>
              <a:rPr lang="cs-CZ" sz="3200" dirty="0"/>
              <a:t>poznávat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spolupracovat </a:t>
            </a:r>
            <a:r>
              <a:rPr lang="cs-CZ" sz="3200" dirty="0"/>
              <a:t>s ostatními </a:t>
            </a:r>
            <a:r>
              <a:rPr lang="cs-CZ" sz="3200" dirty="0" err="1"/>
              <a:t>edukátory</a:t>
            </a:r>
            <a:r>
              <a:rPr lang="cs-CZ" sz="3200" dirty="0"/>
              <a:t> (učiteli, instruktory, trenéry, …), popř. i s rodiči,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dodržovat </a:t>
            </a:r>
            <a:r>
              <a:rPr lang="cs-CZ" sz="3200" b="1" dirty="0">
                <a:solidFill>
                  <a:srgbClr val="F01928"/>
                </a:solidFill>
              </a:rPr>
              <a:t>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 stanovení diagnózy hledat zdroje a </a:t>
            </a:r>
            <a:r>
              <a:rPr lang="cs-CZ" sz="3200" b="1" dirty="0">
                <a:solidFill>
                  <a:srgbClr val="F01928"/>
                </a:solidFill>
              </a:rPr>
              <a:t>determinanty</a:t>
            </a:r>
            <a:r>
              <a:rPr lang="cs-CZ" sz="3200" dirty="0"/>
              <a:t> určující momentální stav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spojit diagnostický závěr s návrhem pedagogického postupu a s odhadem dalšího možného </a:t>
            </a:r>
            <a:r>
              <a:rPr lang="cs-CZ" sz="3200" b="1" dirty="0">
                <a:solidFill>
                  <a:srgbClr val="F01928"/>
                </a:solidFill>
              </a:rPr>
              <a:t>vývoje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834"/>
            <a:ext cx="11058000" cy="470916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komplexní </a:t>
            </a:r>
            <a:r>
              <a:rPr lang="cs-CZ" sz="3200" b="1" dirty="0"/>
              <a:t>pedagogická diagnostika </a:t>
            </a:r>
            <a:r>
              <a:rPr lang="cs-CZ" sz="3200" dirty="0"/>
              <a:t>(pedagogicko-psychologická + …) = aspekty vzdělávání, výchovy, sociální, kulturní, sportovní,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didaktická </a:t>
            </a:r>
            <a:r>
              <a:rPr lang="cs-CZ" sz="3200" b="1" dirty="0"/>
              <a:t>diagnostika </a:t>
            </a:r>
            <a:r>
              <a:rPr lang="cs-CZ" sz="3200" dirty="0"/>
              <a:t>= veškeré zjišťování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zvládnutí učiva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edukanty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každodenní činnost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(vzdělavatele, učitele, lektora, trenéra,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významná, ale </a:t>
            </a:r>
            <a:r>
              <a:rPr lang="cs-CZ" sz="3200" b="1" dirty="0">
                <a:solidFill>
                  <a:srgbClr val="0000DC"/>
                </a:solidFill>
              </a:rPr>
              <a:t>hrozí zúžení </a:t>
            </a:r>
            <a:r>
              <a:rPr lang="cs-CZ" sz="3200" dirty="0"/>
              <a:t>jen např. na didaktické testy </a:t>
            </a:r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mikrodiagnóza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bezprostřední reakce pedagoga </a:t>
            </a:r>
            <a:br>
              <a:rPr lang="cs-CZ" sz="3200" dirty="0"/>
            </a:br>
            <a:r>
              <a:rPr lang="cs-CZ" sz="3200" dirty="0"/>
              <a:t>na projev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základní, denní 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navazuje na </a:t>
            </a:r>
            <a:r>
              <a:rPr lang="cs-CZ" sz="3200" dirty="0" err="1"/>
              <a:t>mikrodiagnózu</a:t>
            </a:r>
            <a:r>
              <a:rPr lang="cs-CZ" sz="3200" dirty="0"/>
              <a:t>, je komplexnější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dlouhodobá zobecňující diagnóza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závěrečná analýza </a:t>
            </a:r>
            <a:r>
              <a:rPr lang="cs-CZ" sz="3200" dirty="0" err="1"/>
              <a:t>edukanta</a:t>
            </a:r>
            <a:r>
              <a:rPr lang="cs-CZ" sz="3200" dirty="0"/>
              <a:t> nebo skupiny </a:t>
            </a:r>
            <a:br>
              <a:rPr lang="cs-CZ" sz="3200" dirty="0"/>
            </a:br>
            <a:r>
              <a:rPr lang="cs-CZ" sz="3200" dirty="0"/>
              <a:t>(Mojžíšek, 1986) 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normativní</a:t>
            </a:r>
            <a:r>
              <a:rPr lang="cs-CZ" sz="3200" dirty="0"/>
              <a:t> = srovnání výsledku konkrétní zkoušky v rámci dané populace (např. posuzování možností dalšího studia)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kriteriální</a:t>
            </a:r>
            <a:r>
              <a:rPr lang="cs-CZ" sz="3200" dirty="0"/>
              <a:t> = určení úrovně vzdělání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a srovnání s obecně stanovenými měřítky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individualizovaná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zjištění rozvoje konkrétního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(jeho dosažené úrovně) za určitý časový úsek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diferenciální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rozlišení přetrvávajících obtíží </a:t>
            </a:r>
            <a:br>
              <a:rPr lang="cs-CZ" sz="3200" dirty="0"/>
            </a:br>
            <a:r>
              <a:rPr lang="cs-CZ" sz="3200" dirty="0"/>
              <a:t>(stejné projevy, ale různé příčiny)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4453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01928"/>
                </a:solidFill>
              </a:rPr>
              <a:t>sumativní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b="1" dirty="0"/>
              <a:t>diagnostika</a:t>
            </a:r>
            <a:r>
              <a:rPr lang="cs-CZ" sz="3200" dirty="0"/>
              <a:t> = porovnání </a:t>
            </a:r>
            <a:r>
              <a:rPr lang="cs-CZ" sz="3200" dirty="0" err="1"/>
              <a:t>edukanta</a:t>
            </a:r>
            <a:r>
              <a:rPr lang="cs-CZ" sz="3200" dirty="0"/>
              <a:t> s ostatními → zařazení do kategorií (viz klasifikační, …)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výstupní, finální, závěrečné, souhrnné,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formativní</a:t>
            </a:r>
            <a:r>
              <a:rPr lang="cs-CZ" sz="3200" b="1" dirty="0"/>
              <a:t> diagnostika</a:t>
            </a:r>
            <a:r>
              <a:rPr lang="cs-CZ" sz="3200" dirty="0"/>
              <a:t> = zaměření na budoucnost </a:t>
            </a:r>
            <a:br>
              <a:rPr lang="cs-CZ" sz="3200" dirty="0"/>
            </a:br>
            <a:r>
              <a:rPr lang="cs-CZ" sz="3200" dirty="0"/>
              <a:t>a přiměřený rozvoj </a:t>
            </a:r>
            <a:r>
              <a:rPr lang="cs-CZ" sz="3200" dirty="0" err="1"/>
              <a:t>edukanta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průběžné, zpětnovazební, rozvíjející, …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51606" cy="50041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Možné </a:t>
            </a: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krátkodobé</a:t>
            </a:r>
            <a:r>
              <a:rPr lang="cs-CZ" sz="3200" dirty="0"/>
              <a:t> (bleskové) – viz </a:t>
            </a:r>
            <a:r>
              <a:rPr lang="cs-CZ" sz="3200" dirty="0" err="1"/>
              <a:t>mikrodiagnóza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dlouhodobé</a:t>
            </a:r>
            <a:r>
              <a:rPr lang="cs-CZ" sz="3200" dirty="0"/>
              <a:t> (komplexní)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Metody pedagogické diagnostiky: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pozorování </a:t>
            </a:r>
            <a:r>
              <a:rPr lang="cs-CZ" sz="3200" dirty="0"/>
              <a:t>(např. přímé, nepřímé; pozorovací arch) – v běžné výuce, v mezních situacích, mimo výuku,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rozhovor</a:t>
            </a:r>
            <a:r>
              <a:rPr lang="cs-CZ" sz="3200" dirty="0"/>
              <a:t> (např. </a:t>
            </a:r>
            <a:r>
              <a:rPr lang="cs-CZ" sz="3200" dirty="0" err="1"/>
              <a:t>polostandardizovaný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dotazník </a:t>
            </a:r>
            <a:r>
              <a:rPr lang="cs-CZ" sz="3200" dirty="0"/>
              <a:t>(např. strukturovaný, nestrukturovaný)</a:t>
            </a:r>
          </a:p>
        </p:txBody>
      </p:sp>
    </p:spTree>
    <p:extLst>
      <p:ext uri="{BB962C8B-B14F-4D97-AF65-F5344CB8AC3E}">
        <p14:creationId xmlns:p14="http://schemas.microsoft.com/office/powerpoint/2010/main" val="322156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0787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studium pedagogické dokumentace </a:t>
            </a:r>
            <a:r>
              <a:rPr lang="cs-CZ" sz="3200" dirty="0"/>
              <a:t>a údajů o </a:t>
            </a:r>
            <a:r>
              <a:rPr lang="cs-CZ" sz="3200" dirty="0" err="1"/>
              <a:t>edukantovi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 produktů </a:t>
            </a:r>
            <a:r>
              <a:rPr lang="cs-CZ" sz="3200" dirty="0" err="1"/>
              <a:t>edukanta</a:t>
            </a:r>
            <a:r>
              <a:rPr lang="cs-CZ" sz="3200" dirty="0"/>
              <a:t> – </a:t>
            </a:r>
            <a:r>
              <a:rPr lang="cs-CZ" sz="3200" dirty="0" err="1"/>
              <a:t>portfólia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projekty, eseje, výrobky, výkresy,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kazuistika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sociometrické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didaktické testy </a:t>
            </a:r>
            <a:r>
              <a:rPr lang="cs-CZ" sz="3200" dirty="0"/>
              <a:t>(vědomostí, dovedností, schopností,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04449"/>
            <a:ext cx="10753200" cy="451576"/>
          </a:xfrm>
        </p:spPr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660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Miroslav </a:t>
            </a:r>
            <a:r>
              <a:rPr lang="cs-CZ" sz="3200" dirty="0" err="1"/>
              <a:t>Chráska</a:t>
            </a:r>
            <a:r>
              <a:rPr lang="cs-CZ" sz="3200" dirty="0"/>
              <a:t>: </a:t>
            </a:r>
            <a:r>
              <a:rPr lang="cs-CZ" sz="3200" i="1" dirty="0"/>
              <a:t>Didaktické testy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1999. 91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zkouška </a:t>
            </a:r>
            <a:r>
              <a:rPr lang="cs-CZ" sz="3200" dirty="0"/>
              <a:t>zaměřená na </a:t>
            </a:r>
            <a:r>
              <a:rPr lang="cs-CZ" sz="3200" b="1" dirty="0">
                <a:solidFill>
                  <a:srgbClr val="0000DC"/>
                </a:solidFill>
              </a:rPr>
              <a:t>objektivní</a:t>
            </a:r>
            <a:r>
              <a:rPr lang="cs-CZ" sz="3200" dirty="0"/>
              <a:t> zjišťování úrovně zvládnutí učiva u určité skupiny osob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nástroj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systematického zjišťování </a:t>
            </a:r>
            <a:r>
              <a:rPr lang="cs-CZ" sz="3200" dirty="0"/>
              <a:t>výsledků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návrh + ověřování + hodnocení </a:t>
            </a:r>
            <a:r>
              <a:rPr lang="cs-CZ" sz="3200" dirty="0"/>
              <a:t>podle jasně stanovených </a:t>
            </a:r>
            <a:r>
              <a:rPr lang="cs-CZ" sz="3200" b="1" dirty="0">
                <a:solidFill>
                  <a:srgbClr val="0000DC"/>
                </a:solidFill>
              </a:rPr>
              <a:t>pravidel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nejčastěji krátká zkouška, např.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edukant</a:t>
            </a:r>
            <a:r>
              <a:rPr lang="cs-CZ" sz="3200" dirty="0"/>
              <a:t> odpovídá výběrem z nabídnutých variant odpovědí</a:t>
            </a:r>
            <a:br>
              <a:rPr lang="cs-CZ" sz="3200" dirty="0"/>
            </a:br>
            <a:r>
              <a:rPr lang="cs-CZ" sz="3200" dirty="0"/>
              <a:t>- zjišťování úrovně zvládnutí psychomotorických dovedností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1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Dle funkce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testy kontrolní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diagnostické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zkušební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procedury testu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písemné (typu „tužka-papír“)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ústní (orální)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výkonové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19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Dle délky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krátké testy (minuty) ↔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rozsáhlé testy (hodiny)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standardizace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standardizované </a:t>
            </a:r>
            <a:r>
              <a:rPr lang="cs-CZ" sz="3200" dirty="0"/>
              <a:t>= profesionální – přesně připravené → manuál + normy (věkové, výkonové, …) → objektivní, </a:t>
            </a:r>
            <a:r>
              <a:rPr lang="cs-CZ" sz="3200" dirty="0" err="1"/>
              <a:t>reproduktovatelné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kvazistandardizované</a:t>
            </a:r>
            <a:r>
              <a:rPr lang="cs-CZ" sz="3200" dirty="0"/>
              <a:t> = pečlivá příprava, např. pro školu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nestandardizované</a:t>
            </a:r>
            <a:r>
              <a:rPr lang="cs-CZ" sz="3200" dirty="0"/>
              <a:t> = neformální, připravené </a:t>
            </a:r>
            <a:r>
              <a:rPr lang="cs-CZ" sz="3200" dirty="0" err="1"/>
              <a:t>edukátorem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4259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dirty="0"/>
              <a:t>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F0000"/>
                </a:solidFill>
              </a:rPr>
              <a:t>gnósis</a:t>
            </a:r>
            <a:r>
              <a:rPr lang="cs-CZ" sz="3200" dirty="0"/>
              <a:t> (</a:t>
            </a:r>
            <a:r>
              <a:rPr lang="cs-CZ" sz="3200" dirty="0" err="1"/>
              <a:t>γνώσις</a:t>
            </a:r>
            <a:r>
              <a:rPr lang="cs-CZ" sz="3200" dirty="0"/>
              <a:t>) – gnóze (popř. gnose) = poznání, zření, bezprostřední poznání, …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dirty="0"/>
              <a:t>viz dále gnozeologie (popř. gnoseologie) = oblast filozofie zabývající se problémy poznání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r>
              <a:rPr lang="cs-CZ" sz="3200" dirty="0"/>
              <a:t> – 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01928"/>
                </a:solidFill>
              </a:rPr>
              <a:t>dia-gnósis</a:t>
            </a:r>
            <a:r>
              <a:rPr lang="cs-CZ" sz="3200" dirty="0"/>
              <a:t> (</a:t>
            </a:r>
            <a:r>
              <a:rPr lang="cs-CZ" sz="3200" dirty="0" err="1"/>
              <a:t>δι</a:t>
            </a:r>
            <a:r>
              <a:rPr lang="cs-CZ" sz="3200" dirty="0"/>
              <a:t>αγνώσις) = rozpoznání, rozlišení, určení, vymezení, vyšetření, … → </a:t>
            </a:r>
            <a:r>
              <a:rPr lang="cs-CZ" sz="3200" b="1" dirty="0">
                <a:solidFill>
                  <a:srgbClr val="F01928"/>
                </a:solidFill>
              </a:rPr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669D3E-4B42-4E58-9AA6-81AEE8C8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1181268" cy="504561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Dle zjišťovaných cílů</a:t>
            </a:r>
            <a:endParaRPr lang="cs-CZ" sz="3200" dirty="0"/>
          </a:p>
          <a:p>
            <a:r>
              <a:rPr lang="cs-CZ" sz="3200" dirty="0"/>
              <a:t>testy vědomostí</a:t>
            </a:r>
          </a:p>
          <a:p>
            <a:r>
              <a:rPr lang="cs-CZ" sz="3200" dirty="0"/>
              <a:t>testy kognitivních schopností </a:t>
            </a:r>
          </a:p>
          <a:p>
            <a:r>
              <a:rPr lang="cs-CZ" sz="3200" dirty="0"/>
              <a:t>testy motorických schopností </a:t>
            </a:r>
          </a:p>
          <a:p>
            <a:r>
              <a:rPr lang="cs-CZ" sz="3200" dirty="0"/>
              <a:t>- …</a:t>
            </a:r>
          </a:p>
          <a:p>
            <a:pPr marL="72000" indent="0">
              <a:buNone/>
            </a:pPr>
            <a:r>
              <a:rPr lang="cs-CZ" sz="3200" b="1" dirty="0"/>
              <a:t>Dle povahy činnosti testovaného – testy </a:t>
            </a:r>
            <a:endParaRPr lang="cs-CZ" sz="3200" dirty="0"/>
          </a:p>
          <a:p>
            <a:r>
              <a:rPr lang="cs-CZ" sz="3200" dirty="0"/>
              <a:t>kognitivní – měří úroveň (kvalitu) poznání u </a:t>
            </a:r>
            <a:r>
              <a:rPr lang="cs-CZ" sz="3200" dirty="0" err="1"/>
              <a:t>edukantů</a:t>
            </a:r>
            <a:endParaRPr lang="cs-CZ" sz="3200" dirty="0"/>
          </a:p>
          <a:p>
            <a:r>
              <a:rPr lang="cs-CZ" sz="3200" dirty="0"/>
              <a:t>psychomotorické – měří výsledky psychomotorického učení</a:t>
            </a:r>
          </a:p>
          <a:p>
            <a:r>
              <a:rPr lang="cs-CZ" sz="3200" dirty="0"/>
              <a:t>motorické – diagnostikují především motorické předpoklady – schopnosti</a:t>
            </a:r>
          </a:p>
          <a:p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46264-C2F3-46E5-B07A-76BAA0696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46DB65-5304-4422-AFD2-0708A94B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Hodnocení </a:t>
            </a:r>
            <a:r>
              <a:rPr lang="cs-CZ" dirty="0" err="1"/>
              <a:t>edukantů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1E97AB-CD61-48DB-8DBC-E17B389D9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195754"/>
            <a:ext cx="11249335" cy="5284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podstatná </a:t>
            </a:r>
            <a:r>
              <a:rPr lang="cs-CZ" sz="3200" b="1" dirty="0">
                <a:solidFill>
                  <a:srgbClr val="FF0000"/>
                </a:solidFill>
              </a:rPr>
              <a:t>součást didaktické diagnostiky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součást vzdělávání </a:t>
            </a:r>
            <a:r>
              <a:rPr lang="cs-CZ" sz="3200" dirty="0"/>
              <a:t>← úkol </a:t>
            </a:r>
            <a:r>
              <a:rPr lang="cs-CZ" sz="3200" dirty="0" err="1"/>
              <a:t>edukátora</a:t>
            </a:r>
            <a:r>
              <a:rPr lang="cs-CZ" sz="3200" dirty="0"/>
              <a:t> – náročný, odpovědný, společensky významný, … 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 hodnocení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optimistické povzbuzení do dalšího vzdělávání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informativní</a:t>
            </a:r>
            <a:r>
              <a:rPr lang="cs-CZ" sz="3200" dirty="0"/>
              <a:t> = zpráva o dosaženém vzdělání, o zvládnutí učiva – pro </a:t>
            </a:r>
            <a:r>
              <a:rPr lang="cs-CZ" sz="3200" dirty="0" err="1"/>
              <a:t>edukanta</a:t>
            </a:r>
            <a:r>
              <a:rPr lang="cs-CZ" sz="3200" dirty="0"/>
              <a:t>, popř. rodiče, další </a:t>
            </a:r>
            <a:r>
              <a:rPr lang="cs-CZ" sz="3200" dirty="0" err="1"/>
              <a:t>edukátory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dirty="0"/>
              <a:t>= podpora dalšího rozvoje </a:t>
            </a:r>
            <a:r>
              <a:rPr lang="cs-CZ" sz="3200" dirty="0" err="1"/>
              <a:t>edukanta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zpětná vazba (viz formativní diagnostika)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845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0D37F-9868-4B3A-8700-35EF90EF9D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73E57-892D-4714-A2C2-52D4B2E3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00" y="800212"/>
            <a:ext cx="10699200" cy="451576"/>
          </a:xfrm>
        </p:spPr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B6B4E03-5DE2-4357-BB54-B646F5ED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214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Klasifikace</a:t>
            </a:r>
            <a:r>
              <a:rPr lang="cs-CZ" sz="3200" b="1" dirty="0"/>
              <a:t> </a:t>
            </a:r>
            <a:r>
              <a:rPr lang="cs-CZ" sz="3200" dirty="0"/>
              <a:t>= přiřazení ke stupnici = </a:t>
            </a:r>
            <a:r>
              <a:rPr lang="cs-CZ" sz="3200" b="1" dirty="0">
                <a:solidFill>
                  <a:srgbClr val="0000DC"/>
                </a:solidFill>
              </a:rPr>
              <a:t>známkování</a:t>
            </a:r>
            <a:r>
              <a:rPr lang="cs-CZ" sz="3200" dirty="0"/>
              <a:t> = známka = numerické označení (popř. slovní ekvivalent) = </a:t>
            </a:r>
            <a:r>
              <a:rPr lang="cs-CZ" sz="3200" b="1" dirty="0">
                <a:solidFill>
                  <a:srgbClr val="0000DC"/>
                </a:solidFill>
              </a:rPr>
              <a:t>kvantitativní hodnocení </a:t>
            </a:r>
            <a:r>
              <a:rPr lang="cs-CZ" sz="3200" dirty="0"/>
              <a:t>zvládnutí učiva + snahy, zájmu, pracovitosti, píle,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</a:t>
            </a:r>
            <a:r>
              <a:rPr lang="cs-CZ" sz="3200" dirty="0"/>
              <a:t> = přehlednost, zvyk, rychlost,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</a:t>
            </a:r>
            <a:r>
              <a:rPr lang="cs-CZ" sz="3200" dirty="0"/>
              <a:t> = „učení pro známky“, málo vypovídající zpětná vazba, neobjektivnost,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2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EDB14-D749-45F7-9F8C-AD42D5A38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D04034-9486-40DC-8E18-148DE413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90F66E-7E2B-4E6E-997C-81F72290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32"/>
            <a:ext cx="10753200" cy="460366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slovní hodnocení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kvalitativní hodnocení </a:t>
            </a:r>
            <a:r>
              <a:rPr lang="cs-CZ" sz="3200" dirty="0"/>
              <a:t>= rozsáhlejší vyjádření o úrovni a možnostech vzdělávání (návrh dalšího rozvoje)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 </a:t>
            </a:r>
            <a:r>
              <a:rPr lang="cs-CZ" sz="3200" dirty="0"/>
              <a:t>= lepší motivace – doporučení ke zlepšení, podrobná zpětná vazba, nižší diskriminace neúspěšných,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 </a:t>
            </a:r>
            <a:r>
              <a:rPr lang="cs-CZ" sz="3200" dirty="0"/>
              <a:t>= časová náročnost, možné typizování </a:t>
            </a:r>
            <a:r>
              <a:rPr lang="cs-CZ" sz="3200" dirty="0" err="1"/>
              <a:t>edukantů</a:t>
            </a:r>
            <a:r>
              <a:rPr lang="cs-CZ" sz="3200" dirty="0"/>
              <a:t>, absence porovnávání výkonů,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645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A62157-52A6-4E17-862D-E7253291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C8E9B8-C30F-4E2B-94B6-573E702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B28FB-4571-4925-8C13-F2BFA3EB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0753200" cy="4703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proces, v němž </a:t>
            </a:r>
            <a:r>
              <a:rPr lang="cs-CZ" sz="3200" dirty="0" err="1"/>
              <a:t>edukátor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získává zpětnovazební informace </a:t>
            </a:r>
            <a:r>
              <a:rPr lang="cs-CZ" sz="3200" dirty="0"/>
              <a:t>o své činnosti, </a:t>
            </a:r>
            <a:r>
              <a:rPr lang="cs-CZ" sz="3200" b="1" dirty="0">
                <a:solidFill>
                  <a:srgbClr val="0000DC"/>
                </a:solidFill>
              </a:rPr>
              <a:t>s cílem tuto činnost zdokonalovat</a:t>
            </a:r>
            <a:r>
              <a:rPr lang="cs-CZ" sz="3200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zpětnovazební informace </a:t>
            </a:r>
            <a:r>
              <a:rPr lang="cs-CZ" sz="3200" b="1" dirty="0">
                <a:solidFill>
                  <a:srgbClr val="F01928"/>
                </a:solidFill>
              </a:rPr>
              <a:t>získávat z více zdrojů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(žáci, studenti, klienti, kolegové, rodiče,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</a:t>
            </a:r>
            <a:r>
              <a:rPr lang="cs-CZ" sz="3200" b="1" dirty="0">
                <a:solidFill>
                  <a:srgbClr val="F01928"/>
                </a:solidFill>
              </a:rPr>
              <a:t>konzultovat </a:t>
            </a:r>
            <a:r>
              <a:rPr lang="cs-CZ" sz="3200" dirty="0"/>
              <a:t>s erudovaným kolegou </a:t>
            </a:r>
            <a:br>
              <a:rPr lang="cs-CZ" sz="3200" dirty="0"/>
            </a:br>
            <a:r>
              <a:rPr lang="cs-CZ" sz="3200" dirty="0"/>
              <a:t>(popř. i psychologem, pedagogem), který je </a:t>
            </a:r>
            <a:r>
              <a:rPr lang="cs-CZ" sz="3200" b="1" dirty="0">
                <a:solidFill>
                  <a:srgbClr val="F01928"/>
                </a:solidFill>
              </a:rPr>
              <a:t>empatický</a:t>
            </a:r>
          </a:p>
        </p:txBody>
      </p:sp>
    </p:spTree>
    <p:extLst>
      <p:ext uri="{BB962C8B-B14F-4D97-AF65-F5344CB8AC3E}">
        <p14:creationId xmlns:p14="http://schemas.microsoft.com/office/powerpoint/2010/main" val="3221192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AB1DD-0BB6-4C22-A86D-F55426EC6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F5381-0C2A-40AC-BC9F-A15803FE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39CBC1-F08E-4F26-82D5-B353A54D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7356"/>
            <a:ext cx="10753200" cy="509119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 (pokračování):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získávat </a:t>
            </a:r>
            <a:r>
              <a:rPr lang="cs-CZ" sz="3200" b="1" dirty="0">
                <a:solidFill>
                  <a:srgbClr val="F01928"/>
                </a:solidFill>
              </a:rPr>
              <a:t>různými </a:t>
            </a:r>
            <a:r>
              <a:rPr lang="cs-CZ" sz="3200" dirty="0" err="1"/>
              <a:t>autodiagnostickými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metodami</a:t>
            </a:r>
            <a:r>
              <a:rPr lang="cs-CZ" sz="3200" dirty="0"/>
              <a:t>, např. </a:t>
            </a:r>
            <a:r>
              <a:rPr lang="cs-CZ" sz="3200" dirty="0" err="1"/>
              <a:t>autodiagnostický</a:t>
            </a:r>
            <a:r>
              <a:rPr lang="cs-CZ" sz="3200" dirty="0"/>
              <a:t> dotazník, výsledky hodnocení učitele žáky, „náslechy“ kolegů,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využívat </a:t>
            </a:r>
            <a:r>
              <a:rPr lang="cs-CZ" sz="3200" b="1" dirty="0">
                <a:solidFill>
                  <a:srgbClr val="F01928"/>
                </a:solidFill>
              </a:rPr>
              <a:t>sebereflexi </a:t>
            </a:r>
            <a:r>
              <a:rPr lang="cs-CZ" sz="3200" dirty="0"/>
              <a:t>= opětovné vybavení, popis a rozbor klíčových momentů vzdělávacího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ochota informace přijmout a uvažovat </a:t>
            </a:r>
            <a:r>
              <a:rPr lang="cs-CZ" sz="3200" dirty="0"/>
              <a:t>o své pedagogické činnosti a možnostech jejího zdokonalování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/>
              <a:t>…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6017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7"/>
            <a:ext cx="11110929" cy="48955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součást řady vědních oborů – technická, PC, sportovní (zdatnost, výkonnost, ...), psychologická, lékařská,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komplexní a hloubkový poznávací proces,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„cesta poznávání“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sled činností </a:t>
            </a:r>
            <a:r>
              <a:rPr lang="cs-CZ" sz="3200" dirty="0"/>
              <a:t>vedoucí k diagnóze (</a:t>
            </a:r>
            <a:r>
              <a:rPr lang="cs-CZ" sz="3200" i="1" dirty="0"/>
              <a:t>Pedagogický slovník</a:t>
            </a:r>
            <a:r>
              <a:rPr lang="cs-CZ" sz="3200" dirty="0"/>
              <a:t>, 2009) – viz např.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lékařská diagnostika </a:t>
            </a:r>
            <a:r>
              <a:rPr lang="cs-CZ" sz="3200" dirty="0"/>
              <a:t>= postup k pojmenování nemoci pacienta → volba vhodné terapie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schéma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39"/>
            <a:ext cx="11040591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/>
              <a:t> = úsilí o </a:t>
            </a: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kroky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formulace </a:t>
            </a:r>
            <a:r>
              <a:rPr lang="cs-CZ" sz="3200" b="1" dirty="0">
                <a:solidFill>
                  <a:srgbClr val="0000DC"/>
                </a:solidFill>
              </a:rPr>
              <a:t>závěru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prostředků</a:t>
            </a:r>
            <a:r>
              <a:rPr lang="cs-CZ" sz="3200" dirty="0"/>
              <a:t> pro řešení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prognózy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zvládnutí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prevence</a:t>
            </a:r>
            <a:r>
              <a:rPr lang="cs-CZ" sz="3200" dirty="0"/>
              <a:t>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← vždy </a:t>
            </a:r>
            <a:r>
              <a:rPr lang="cs-CZ" sz="3200" b="1" dirty="0">
                <a:solidFill>
                  <a:srgbClr val="0000DC"/>
                </a:solidFill>
              </a:rPr>
              <a:t>v zájmu klienta </a:t>
            </a:r>
            <a:r>
              <a:rPr lang="cs-CZ" sz="3200" dirty="0"/>
              <a:t>(</a:t>
            </a:r>
            <a:r>
              <a:rPr lang="cs-CZ" sz="3200" dirty="0" err="1"/>
              <a:t>edukanta</a:t>
            </a:r>
            <a:r>
              <a:rPr lang="cs-CZ" sz="3200" dirty="0"/>
              <a:t>, dítěte, sportovce, …)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A31131-C67B-4B8E-9F18-DA1172332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5A88F-4C71-441D-B443-09942ACF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3DAB13-F1B3-4E84-BDB9-D85477FC2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5"/>
            <a:ext cx="11361268" cy="481912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=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poznání </a:t>
            </a:r>
            <a:r>
              <a:rPr lang="cs-CZ" sz="3200" b="1" dirty="0" err="1">
                <a:solidFill>
                  <a:srgbClr val="F01928"/>
                </a:solidFill>
              </a:rPr>
              <a:t>edukanta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(učícího se jedince, popř. skupiny)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 hlediska jeho </a:t>
            </a:r>
            <a:r>
              <a:rPr lang="cs-CZ" sz="3200" b="1" dirty="0">
                <a:solidFill>
                  <a:srgbClr val="0000DC"/>
                </a:solidFill>
              </a:rPr>
              <a:t>edukačního rozvoje </a:t>
            </a:r>
            <a:r>
              <a:rPr lang="cs-CZ" sz="3200" dirty="0"/>
              <a:t>= úroveň vědomostí, dovedností, schopností, postojů, zájmů, kompetencí, sociálních vztahů, chování,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 cílem upozornit na problémy </a:t>
            </a:r>
            <a:r>
              <a:rPr lang="cs-CZ" sz="3200" dirty="0"/>
              <a:t>a rizika a </a:t>
            </a:r>
            <a:r>
              <a:rPr lang="cs-CZ" sz="3200" b="1" dirty="0">
                <a:solidFill>
                  <a:srgbClr val="0000DC"/>
                </a:solidFill>
              </a:rPr>
              <a:t>hledat optimální modifikace </a:t>
            </a:r>
            <a:r>
              <a:rPr lang="cs-CZ" sz="3200" dirty="0"/>
              <a:t>další činnosti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Pedagogická diagnostika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v rámci didaktiky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 teorii → v praxi vzdělávacího procesu </a:t>
            </a:r>
            <a:r>
              <a:rPr lang="cs-CZ" sz="3200" dirty="0"/>
              <a:t>= primární</a:t>
            </a:r>
            <a:br>
              <a:rPr lang="cs-CZ" sz="3200" dirty="0"/>
            </a:br>
            <a:r>
              <a:rPr lang="cs-CZ" sz="3200" dirty="0"/>
              <a:t>zaměření na úroveň, problémy a rozvoj vzdělání a vzdělávání</a:t>
            </a:r>
          </a:p>
          <a:p>
            <a:pPr>
              <a:lnSpc>
                <a:spcPct val="100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039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06F0AC-49F1-45AA-A3D3-14631C11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6023F-D33C-4858-9B20-3DD48BB2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912" y="388444"/>
            <a:ext cx="10667288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CFF6FF-5DB1-4AF2-B652-D09A60F9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912" y="945397"/>
            <a:ext cx="10667288" cy="552415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000" b="1" dirty="0"/>
              <a:t>Vybraná literatura</a:t>
            </a:r>
            <a:r>
              <a:rPr lang="cs-CZ" sz="30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000" dirty="0"/>
              <a:t>Richard Braun: </a:t>
            </a:r>
            <a:r>
              <a:rPr lang="cs-CZ" sz="3000" i="1" dirty="0"/>
              <a:t>Pedagogicko-psychologická diagnostika.</a:t>
            </a:r>
            <a:r>
              <a:rPr lang="cs-CZ" sz="3000" dirty="0"/>
              <a:t> Praha: UK, 2014. 117 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000" dirty="0"/>
              <a:t>Václav </a:t>
            </a:r>
            <a:r>
              <a:rPr lang="cs-CZ" sz="3000" dirty="0" err="1"/>
              <a:t>Mertin</a:t>
            </a:r>
            <a:r>
              <a:rPr lang="cs-CZ" sz="3000" dirty="0"/>
              <a:t>, Lenka Krejčová a kol. </a:t>
            </a:r>
            <a:r>
              <a:rPr lang="cs-CZ" sz="3000" i="1" dirty="0"/>
              <a:t>Metody a postupy poznávání žáka: pedagogická diagnostika.</a:t>
            </a:r>
            <a:r>
              <a:rPr lang="cs-CZ" sz="3000" dirty="0"/>
              <a:t> 2. vyd. Praha: </a:t>
            </a:r>
            <a:r>
              <a:rPr lang="cs-CZ" sz="3000" dirty="0" err="1"/>
              <a:t>Wolters</a:t>
            </a:r>
            <a:r>
              <a:rPr lang="cs-CZ" sz="3000" dirty="0"/>
              <a:t> </a:t>
            </a:r>
            <a:r>
              <a:rPr lang="cs-CZ" sz="3000" dirty="0" err="1"/>
              <a:t>Kluwer</a:t>
            </a:r>
            <a:r>
              <a:rPr lang="cs-CZ" sz="3000" dirty="0"/>
              <a:t>, 2016. 398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000" dirty="0"/>
              <a:t>Jana Kratochvílová a kol. </a:t>
            </a:r>
            <a:r>
              <a:rPr lang="cs-CZ" sz="3000" i="1" dirty="0"/>
              <a:t>Pedagogická diagnostika </a:t>
            </a:r>
            <a:br>
              <a:rPr lang="cs-CZ" sz="3000" i="1" dirty="0"/>
            </a:br>
            <a:r>
              <a:rPr lang="cs-CZ" sz="3000" i="1" dirty="0"/>
              <a:t>a pedagogické diagnostikování</a:t>
            </a:r>
            <a:r>
              <a:rPr lang="cs-CZ" sz="3000" dirty="0"/>
              <a:t>. Brno: MU, 2021. </a:t>
            </a:r>
            <a:r>
              <a:rPr lang="cs-CZ" sz="3000"/>
              <a:t>90 s.</a:t>
            </a:r>
            <a:endParaRPr lang="cs-CZ" sz="3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000" i="1" dirty="0"/>
              <a:t>Pedagogická encyklopedie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000" i="1" dirty="0"/>
              <a:t>Pedagogický slovník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424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B5808-CC07-4AB3-A7DD-F40D2878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151F9F-5F03-4376-931A-7BCF808E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177778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D0589C-E98E-4027-B089-0517AECC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7"/>
            <a:ext cx="11571674" cy="517292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Jan Amos Komenský</a:t>
            </a:r>
            <a:r>
              <a:rPr lang="cs-CZ" sz="3200" dirty="0"/>
              <a:t> (1592–1670) – požadavek </a:t>
            </a:r>
            <a:r>
              <a:rPr lang="cs-CZ" sz="3200" b="1" dirty="0">
                <a:solidFill>
                  <a:srgbClr val="F01928"/>
                </a:solidFill>
              </a:rPr>
              <a:t>hodnotit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zbožnost, morální vlastnosti, </a:t>
            </a:r>
            <a:r>
              <a:rPr lang="cs-CZ" sz="3200" b="1" dirty="0">
                <a:solidFill>
                  <a:srgbClr val="F01928"/>
                </a:solidFill>
              </a:rPr>
              <a:t>píli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výkony</a:t>
            </a:r>
            <a:r>
              <a:rPr lang="cs-CZ" sz="3200" dirty="0"/>
              <a:t>, …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nástup do školy (= </a:t>
            </a:r>
            <a:r>
              <a:rPr lang="cs-CZ" sz="3200" b="1" dirty="0">
                <a:solidFill>
                  <a:srgbClr val="F01928"/>
                </a:solidFill>
              </a:rPr>
              <a:t>školní zralost </a:t>
            </a:r>
            <a:r>
              <a:rPr lang="cs-CZ" sz="3200" dirty="0"/>
              <a:t>– viz </a:t>
            </a:r>
            <a:r>
              <a:rPr lang="cs-CZ" sz="3200" i="1" dirty="0"/>
              <a:t>Informatorium </a:t>
            </a:r>
            <a:r>
              <a:rPr lang="cs-CZ" sz="3200" i="1" dirty="0" err="1"/>
              <a:t>ŠM</a:t>
            </a:r>
            <a:r>
              <a:rPr lang="cs-CZ" sz="32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Johann Heinrich </a:t>
            </a:r>
            <a:r>
              <a:rPr lang="cs-CZ" sz="3200" b="1" dirty="0" err="1"/>
              <a:t>Pestalozzi</a:t>
            </a:r>
            <a:r>
              <a:rPr lang="cs-CZ" sz="3200" dirty="0"/>
              <a:t> (1746–1827) – úkol učitelů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pozorovat </a:t>
            </a:r>
            <a:r>
              <a:rPr lang="cs-CZ" sz="3200" dirty="0"/>
              <a:t>své </a:t>
            </a:r>
            <a:r>
              <a:rPr lang="cs-CZ" sz="3200" dirty="0" err="1"/>
              <a:t>edukanty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výsledky pozorování </a:t>
            </a:r>
            <a:r>
              <a:rPr lang="cs-CZ" sz="3200" b="1" dirty="0">
                <a:solidFill>
                  <a:srgbClr val="F01928"/>
                </a:solidFill>
              </a:rPr>
              <a:t>zapisovat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Alfred </a:t>
            </a:r>
            <a:r>
              <a:rPr lang="cs-CZ" sz="3200" b="1" dirty="0" err="1"/>
              <a:t>Binet</a:t>
            </a:r>
            <a:r>
              <a:rPr lang="cs-CZ" sz="3200" dirty="0"/>
              <a:t> (</a:t>
            </a:r>
            <a:r>
              <a:rPr lang="cs-CZ" sz="3200"/>
              <a:t>1857–1911)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měření inteligence </a:t>
            </a:r>
            <a:r>
              <a:rPr lang="cs-CZ" sz="3200" dirty="0"/>
              <a:t>(test inteligence) – </a:t>
            </a:r>
            <a:r>
              <a:rPr lang="cs-CZ" sz="3200" dirty="0" err="1"/>
              <a:t>Binetovy</a:t>
            </a:r>
            <a:r>
              <a:rPr lang="cs-CZ" sz="3200" dirty="0"/>
              <a:t> škály (1905)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cíl – </a:t>
            </a:r>
            <a:r>
              <a:rPr lang="cs-CZ" sz="3200" b="1" dirty="0">
                <a:solidFill>
                  <a:srgbClr val="F01928"/>
                </a:solidFill>
              </a:rPr>
              <a:t>výběr dětí</a:t>
            </a:r>
            <a:r>
              <a:rPr lang="cs-CZ" sz="3200" dirty="0"/>
              <a:t>, jež se nemohou vzdělávat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94936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4228"/>
            <a:ext cx="11404080" cy="49893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Edward </a:t>
            </a:r>
            <a:r>
              <a:rPr lang="cs-CZ" sz="3200" b="1" dirty="0" err="1"/>
              <a:t>Lee</a:t>
            </a:r>
            <a:r>
              <a:rPr lang="cs-CZ" sz="3200" b="1" dirty="0"/>
              <a:t> </a:t>
            </a:r>
            <a:r>
              <a:rPr lang="cs-CZ" sz="3200" b="1" dirty="0" err="1"/>
              <a:t>Thorndike</a:t>
            </a:r>
            <a:r>
              <a:rPr lang="cs-CZ" sz="3200" dirty="0"/>
              <a:t> (1874–1949)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cokoliv existuje, existuje v </a:t>
            </a:r>
            <a:r>
              <a:rPr lang="cs-CZ" sz="3200" b="1" dirty="0">
                <a:solidFill>
                  <a:srgbClr val="FF0000"/>
                </a:solidFill>
              </a:rPr>
              <a:t>množství</a:t>
            </a:r>
            <a:r>
              <a:rPr lang="cs-CZ" sz="3200" dirty="0"/>
              <a:t>, a je tudíž </a:t>
            </a:r>
            <a:r>
              <a:rPr lang="cs-CZ" sz="3200" b="1" dirty="0">
                <a:solidFill>
                  <a:srgbClr val="FF0000"/>
                </a:solidFill>
              </a:rPr>
              <a:t>měřitelné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</a:t>
            </a:r>
            <a:r>
              <a:rPr lang="cs-CZ" sz="3200" b="1" dirty="0"/>
              <a:t>otec </a:t>
            </a:r>
            <a:r>
              <a:rPr lang="cs-CZ" sz="3200" b="1" dirty="0">
                <a:solidFill>
                  <a:srgbClr val="FF0000"/>
                </a:solidFill>
              </a:rPr>
              <a:t>školského měření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snaha vytvořit </a:t>
            </a:r>
            <a:r>
              <a:rPr lang="cs-CZ" sz="3200" b="1" dirty="0">
                <a:solidFill>
                  <a:srgbClr val="FF0000"/>
                </a:solidFill>
              </a:rPr>
              <a:t>škály pro měření výsledků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Václav Příhoda</a:t>
            </a:r>
            <a:r>
              <a:rPr lang="cs-CZ" sz="3200" dirty="0"/>
              <a:t> (1889–1979),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klasik českého školského </a:t>
            </a:r>
            <a:r>
              <a:rPr lang="cs-CZ" sz="3200" b="1" dirty="0">
                <a:solidFill>
                  <a:srgbClr val="FF0000"/>
                </a:solidFill>
              </a:rPr>
              <a:t>měření a testování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ovlivnění behaviorismem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díla: </a:t>
            </a:r>
            <a:r>
              <a:rPr lang="cs-CZ" sz="3200" i="1" dirty="0"/>
              <a:t>Psychologie a hygiena zkoušky</a:t>
            </a:r>
            <a:r>
              <a:rPr lang="cs-CZ" sz="3200" dirty="0"/>
              <a:t> (1924), </a:t>
            </a:r>
            <a:r>
              <a:rPr lang="cs-CZ" sz="3200" i="1" dirty="0"/>
              <a:t>Teorie školského měření</a:t>
            </a:r>
            <a:r>
              <a:rPr lang="cs-CZ" sz="3200" dirty="0"/>
              <a:t> (1930), </a:t>
            </a:r>
            <a:r>
              <a:rPr lang="cs-CZ" sz="3200" i="1" dirty="0"/>
              <a:t>Praxe školského měření</a:t>
            </a:r>
            <a:r>
              <a:rPr lang="cs-CZ" sz="3200" dirty="0"/>
              <a:t> (1936)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 počátku 20. století – </a:t>
            </a:r>
            <a:r>
              <a:rPr lang="cs-CZ" sz="3200" b="1" dirty="0">
                <a:solidFill>
                  <a:srgbClr val="FF0000"/>
                </a:solidFill>
              </a:rPr>
              <a:t>propojení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pedagogické diagnostiky a psychologické diagnostiky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 současnosti požadavek (např. u diagnostiky znevýhodněných jedinců) </a:t>
            </a:r>
            <a:r>
              <a:rPr lang="cs-CZ" sz="3200" b="1" dirty="0">
                <a:solidFill>
                  <a:srgbClr val="FF0000"/>
                </a:solidFill>
              </a:rPr>
              <a:t>zapojení dalších odborníků </a:t>
            </a:r>
            <a:r>
              <a:rPr lang="cs-CZ" sz="3200" dirty="0"/>
              <a:t>– speciální pedagog, školní psycholog,  sociální pedagog, lékař, …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Psychologická diagnostika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(psychodiagnostika)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zjišťování a měření duševních vlastností, stavů a charakteristik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hlavní nástroj = psychologický test (psychotest) – </a:t>
            </a:r>
            <a:br>
              <a:rPr lang="cs-CZ" sz="3200" dirty="0"/>
            </a:br>
            <a:r>
              <a:rPr lang="cs-CZ" sz="3200" dirty="0"/>
              <a:t>důraz na objektivitu, validitu a reliabilitu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zajišťuje psycholog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124</TotalTime>
  <Words>1462</Words>
  <Application>Microsoft Office PowerPoint</Application>
  <PresentationFormat>Širokoúhlá obrazovka</PresentationFormat>
  <Paragraphs>189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Pedagogická diagnostika</vt:lpstr>
      <vt:lpstr>Diagnostika – vymezení pojmu </vt:lpstr>
      <vt:lpstr>Diagnostika – vymezení pojmu </vt:lpstr>
      <vt:lpstr>Základní schéma diagnostiky</vt:lpstr>
      <vt:lpstr>Pedagogická diagnostika</vt:lpstr>
      <vt:lpstr>Pedagogická diagnostika</vt:lpstr>
      <vt:lpstr>Historické impulzy pedagogické diagnostiky</vt:lpstr>
      <vt:lpstr>Historické impulzy pedagogické diagnostiky</vt:lpstr>
      <vt:lpstr>Pedagogická diagnostika</vt:lpstr>
      <vt:lpstr>Požadavky na pedagogickou diagnostiku </vt:lpstr>
      <vt:lpstr>Typy pedagogické diagnostiky</vt:lpstr>
      <vt:lpstr>Typy pedagogické diagnostiky</vt:lpstr>
      <vt:lpstr>Typy pedagogické diagnostiky</vt:lpstr>
      <vt:lpstr>Typy pedagogické diagnostiky</vt:lpstr>
      <vt:lpstr>Metody pedagogické diagnostiky</vt:lpstr>
      <vt:lpstr>Metody pedagogické diagnostiky</vt:lpstr>
      <vt:lpstr>Didaktické testy</vt:lpstr>
      <vt:lpstr>Typy didaktických testů</vt:lpstr>
      <vt:lpstr>Typy didaktických testů</vt:lpstr>
      <vt:lpstr>Typy didaktických testů</vt:lpstr>
      <vt:lpstr>Hodnocení edukantů</vt:lpstr>
      <vt:lpstr>Formy hodnocení</vt:lpstr>
      <vt:lpstr>Formy hodnocení</vt:lpstr>
      <vt:lpstr>Autodiagnostika</vt:lpstr>
      <vt:lpstr>Autodiagnostika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2020-12-14T08:59:31Z</cp:lastPrinted>
  <dcterms:created xsi:type="dcterms:W3CDTF">2020-10-05T06:18:46Z</dcterms:created>
  <dcterms:modified xsi:type="dcterms:W3CDTF">2023-09-11T10:32:00Z</dcterms:modified>
</cp:coreProperties>
</file>