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67" r:id="rId2"/>
    <p:sldId id="334" r:id="rId3"/>
    <p:sldId id="364" r:id="rId4"/>
    <p:sldId id="333" r:id="rId5"/>
    <p:sldId id="374" r:id="rId6"/>
    <p:sldId id="384" r:id="rId7"/>
    <p:sldId id="276" r:id="rId8"/>
    <p:sldId id="277" r:id="rId9"/>
    <p:sldId id="278" r:id="rId10"/>
    <p:sldId id="275" r:id="rId11"/>
    <p:sldId id="293" r:id="rId12"/>
    <p:sldId id="281" r:id="rId13"/>
    <p:sldId id="295" r:id="rId14"/>
    <p:sldId id="279" r:id="rId15"/>
    <p:sldId id="331" r:id="rId16"/>
    <p:sldId id="357" r:id="rId17"/>
    <p:sldId id="335" r:id="rId18"/>
    <p:sldId id="285" r:id="rId19"/>
    <p:sldId id="283" r:id="rId20"/>
    <p:sldId id="284" r:id="rId21"/>
    <p:sldId id="287" r:id="rId22"/>
    <p:sldId id="299" r:id="rId23"/>
    <p:sldId id="360" r:id="rId24"/>
    <p:sldId id="336" r:id="rId25"/>
    <p:sldId id="373" r:id="rId26"/>
    <p:sldId id="361" r:id="rId27"/>
    <p:sldId id="362" r:id="rId28"/>
    <p:sldId id="375" r:id="rId29"/>
    <p:sldId id="339" r:id="rId30"/>
    <p:sldId id="380" r:id="rId31"/>
    <p:sldId id="381" r:id="rId32"/>
    <p:sldId id="378" r:id="rId33"/>
    <p:sldId id="379" r:id="rId34"/>
    <p:sldId id="345" r:id="rId35"/>
    <p:sldId id="346" r:id="rId36"/>
    <p:sldId id="347" r:id="rId37"/>
    <p:sldId id="348" r:id="rId38"/>
    <p:sldId id="366" r:id="rId39"/>
    <p:sldId id="349" r:id="rId40"/>
    <p:sldId id="350" r:id="rId41"/>
    <p:sldId id="323" r:id="rId42"/>
    <p:sldId id="324" r:id="rId43"/>
    <p:sldId id="383" r:id="rId44"/>
    <p:sldId id="354" r:id="rId45"/>
    <p:sldId id="351" r:id="rId46"/>
    <p:sldId id="352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>
      <p:cViewPr>
        <p:scale>
          <a:sx n="100" d="100"/>
          <a:sy n="100" d="100"/>
        </p:scale>
        <p:origin x="87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DDCFB-E034-4472-805D-FCCA5D6F789C}" type="datetimeFigureOut">
              <a:rPr lang="cs-CZ" smtClean="0"/>
              <a:t>1.12.2023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52721-B4C9-485D-9848-20C870080E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21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43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68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2442-11B9-4A88-9E76-0EB6B4D35C79}" type="datetimeFigureOut">
              <a:rPr lang="cs-CZ" smtClean="0"/>
              <a:pPr/>
              <a:t>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lCvKEOZtpo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55576" y="1196752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            Svaly </a:t>
            </a:r>
            <a:r>
              <a:rPr lang="cs-CZ" sz="4000" b="1" dirty="0">
                <a:solidFill>
                  <a:srgbClr val="C00000"/>
                </a:solidFill>
              </a:rPr>
              <a:t>dolní </a:t>
            </a:r>
            <a:r>
              <a:rPr lang="cs-CZ" sz="4000" b="1" dirty="0" smtClean="0">
                <a:solidFill>
                  <a:srgbClr val="C00000"/>
                </a:solidFill>
              </a:rPr>
              <a:t>končetiny</a:t>
            </a:r>
          </a:p>
          <a:p>
            <a:r>
              <a:rPr lang="cs-CZ" sz="2000" b="1" dirty="0" smtClean="0"/>
              <a:t>                                         (mm. </a:t>
            </a:r>
            <a:r>
              <a:rPr lang="cs-CZ" sz="2000" b="1" dirty="0" err="1"/>
              <a:t>m</a:t>
            </a:r>
            <a:r>
              <a:rPr lang="cs-CZ" sz="2000" b="1" dirty="0" err="1" smtClean="0"/>
              <a:t>embri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inferioris</a:t>
            </a:r>
            <a:r>
              <a:rPr lang="cs-CZ" sz="2000" b="1" dirty="0" smtClean="0"/>
              <a:t>)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31640" y="2564904"/>
            <a:ext cx="68407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(kyčelní svaly)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stehenní)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cruris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bérce)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nohy)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kyčle</a:t>
            </a:r>
          </a:p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kolene</a:t>
            </a:r>
          </a:p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nohy (dlouhé a krátké svaly tříčlánkových prstů, svaly palce)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0992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M. tensor fascie </a:t>
            </a:r>
            <a:r>
              <a:rPr lang="cs-CZ" b="1" dirty="0" err="1">
                <a:solidFill>
                  <a:srgbClr val="00B050"/>
                </a:solidFill>
              </a:rPr>
              <a:t>latae</a:t>
            </a:r>
            <a:r>
              <a:rPr lang="cs-CZ" b="1" dirty="0">
                <a:solidFill>
                  <a:srgbClr val="00B050"/>
                </a:solidFill>
              </a:rPr>
              <a:t/>
            </a:r>
            <a:br>
              <a:rPr lang="cs-CZ" b="1" dirty="0">
                <a:solidFill>
                  <a:srgbClr val="00B050"/>
                </a:solidFill>
              </a:rPr>
            </a:br>
            <a:r>
              <a:rPr lang="cs-CZ" sz="1800" b="1" dirty="0"/>
              <a:t>inervace z n. </a:t>
            </a:r>
            <a:r>
              <a:rPr lang="cs-CZ" sz="1800" b="1" dirty="0" err="1"/>
              <a:t>glutaeus</a:t>
            </a:r>
            <a:r>
              <a:rPr lang="cs-CZ" sz="1800" b="1" dirty="0"/>
              <a:t> superior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Funkce: 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Spolupůsobí při flexi a abdukci v kyčli 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vnitřní rotaci stehna</a:t>
            </a:r>
          </a:p>
          <a:p>
            <a:pPr marL="0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Pomáhá při vzpřímení postoje 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extenze kolene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0605" y="1362153"/>
            <a:ext cx="1922140" cy="509835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17638"/>
            <a:ext cx="2084055" cy="504830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72826AD1-033B-45B3-90A3-DB75FAA1CB67}"/>
              </a:ext>
            </a:extLst>
          </p:cNvPr>
          <p:cNvSpPr txBox="1"/>
          <p:nvPr/>
        </p:nvSpPr>
        <p:spPr>
          <a:xfrm>
            <a:off x="7956376" y="3717032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Tractus</a:t>
            </a:r>
            <a:r>
              <a:rPr lang="cs-CZ" sz="1100" dirty="0"/>
              <a:t> </a:t>
            </a:r>
            <a:r>
              <a:rPr lang="cs-CZ" sz="1100" dirty="0" err="1"/>
              <a:t>iliotibialis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556536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Mm. </a:t>
            </a:r>
            <a:r>
              <a:rPr lang="cs-CZ" b="1" dirty="0" err="1">
                <a:solidFill>
                  <a:srgbClr val="C00000"/>
                </a:solidFill>
              </a:rPr>
              <a:t>coxae</a:t>
            </a:r>
            <a:r>
              <a:rPr lang="cs-CZ" b="1" dirty="0">
                <a:solidFill>
                  <a:srgbClr val="C00000"/>
                </a:solidFill>
              </a:rPr>
              <a:t> - </a:t>
            </a:r>
            <a:r>
              <a:rPr lang="cs-CZ" sz="2400" b="1" dirty="0">
                <a:solidFill>
                  <a:srgbClr val="C00000"/>
                </a:solidFill>
              </a:rPr>
              <a:t>dorzální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rgbClr val="C00000"/>
                </a:solidFill>
              </a:rPr>
              <a:t>                                    Hluboká vrstva </a:t>
            </a:r>
            <a:r>
              <a:rPr lang="cs-CZ" sz="2000" b="1" dirty="0"/>
              <a:t>– svaly </a:t>
            </a:r>
            <a:r>
              <a:rPr lang="cs-CZ" sz="2000" b="1" dirty="0" err="1"/>
              <a:t>pelvitrochanterické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              inervace z </a:t>
            </a:r>
            <a:r>
              <a:rPr lang="cs-CZ" sz="2000" b="1" dirty="0" err="1"/>
              <a:t>rr</a:t>
            </a:r>
            <a:r>
              <a:rPr lang="cs-CZ" sz="2000" b="1" dirty="0"/>
              <a:t>. </a:t>
            </a:r>
            <a:r>
              <a:rPr lang="cs-CZ" sz="2000" b="1" dirty="0" err="1"/>
              <a:t>musculares</a:t>
            </a:r>
            <a:r>
              <a:rPr lang="cs-CZ" sz="2000" b="1" dirty="0"/>
              <a:t> plexus </a:t>
            </a:r>
            <a:r>
              <a:rPr lang="cs-CZ" sz="2000" b="1" dirty="0" err="1"/>
              <a:t>sacralis</a:t>
            </a:r>
            <a:endParaRPr lang="cs-CZ" sz="2000" b="1" dirty="0"/>
          </a:p>
        </p:txBody>
      </p:sp>
      <p:pic>
        <p:nvPicPr>
          <p:cNvPr id="4" name="Obrázek 3" descr="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430417"/>
            <a:ext cx="3152006" cy="40703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B220503-E05E-4A01-8395-CF1F13018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75" y="2461105"/>
            <a:ext cx="5447625" cy="39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46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piriformis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454684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Funkce: </a:t>
            </a:r>
          </a:p>
          <a:p>
            <a:pPr marL="0" indent="0">
              <a:buNone/>
            </a:pPr>
            <a:r>
              <a:rPr lang="cs-CZ" sz="2400" dirty="0"/>
              <a:t>femorální </a:t>
            </a:r>
            <a:r>
              <a:rPr lang="cs-CZ" sz="2400" b="1" dirty="0"/>
              <a:t>supinace </a:t>
            </a:r>
            <a:r>
              <a:rPr lang="cs-CZ" sz="2400" dirty="0"/>
              <a:t>(zevní rotace)</a:t>
            </a:r>
          </a:p>
          <a:p>
            <a:pPr marL="0" indent="0">
              <a:buNone/>
            </a:pPr>
            <a:r>
              <a:rPr lang="cs-CZ" sz="2400" u="sng" dirty="0"/>
              <a:t>Pomocná abdukce </a:t>
            </a:r>
            <a:r>
              <a:rPr lang="cs-CZ" sz="2400" dirty="0"/>
              <a:t>flektovaného kyčelního kloubu</a:t>
            </a:r>
          </a:p>
          <a:p>
            <a:endParaRPr lang="cs-CZ" dirty="0"/>
          </a:p>
        </p:txBody>
      </p:sp>
      <p:pic>
        <p:nvPicPr>
          <p:cNvPr id="5" name="Obrázek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934467"/>
            <a:ext cx="5411872" cy="39182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7" b="1994"/>
          <a:stretch/>
        </p:blipFill>
        <p:spPr>
          <a:xfrm>
            <a:off x="6948264" y="44624"/>
            <a:ext cx="2143485" cy="252028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/>
          <a:stretch>
            <a:fillRect/>
          </a:stretch>
        </p:blipFill>
        <p:spPr bwMode="auto">
          <a:xfrm>
            <a:off x="6016479" y="3211629"/>
            <a:ext cx="30543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53090" y="2588399"/>
            <a:ext cx="318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Foramen</a:t>
            </a:r>
            <a:r>
              <a:rPr lang="cs-CZ" dirty="0"/>
              <a:t> supra- a </a:t>
            </a:r>
            <a:r>
              <a:rPr lang="cs-CZ" dirty="0" err="1"/>
              <a:t>infrapiriforme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174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77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obturatorius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internus</a:t>
            </a:r>
            <a:r>
              <a:rPr lang="cs-CZ" b="1" dirty="0">
                <a:solidFill>
                  <a:srgbClr val="00B050"/>
                </a:solidFill>
              </a:rPr>
              <a:t/>
            </a:r>
            <a:br>
              <a:rPr lang="cs-CZ" b="1" dirty="0">
                <a:solidFill>
                  <a:srgbClr val="00B050"/>
                </a:solidFill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Prochází skrze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ischiadicum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minus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4000" b="1" dirty="0">
                <a:solidFill>
                  <a:srgbClr val="C00000"/>
                </a:solidFill>
              </a:rPr>
              <a:t>M. </a:t>
            </a:r>
            <a:r>
              <a:rPr lang="cs-CZ" sz="4000" b="1" dirty="0" err="1">
                <a:solidFill>
                  <a:srgbClr val="C00000"/>
                </a:solidFill>
              </a:rPr>
              <a:t>gemellus</a:t>
            </a:r>
            <a:r>
              <a:rPr lang="cs-CZ" sz="4000" b="1" dirty="0">
                <a:solidFill>
                  <a:srgbClr val="C00000"/>
                </a:solidFill>
              </a:rPr>
              <a:t> superior a </a:t>
            </a:r>
            <a:r>
              <a:rPr lang="cs-CZ" sz="4000" b="1" dirty="0" err="1">
                <a:solidFill>
                  <a:srgbClr val="C00000"/>
                </a:solidFill>
              </a:rPr>
              <a:t>inferior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1670" y="1810133"/>
            <a:ext cx="4541676" cy="914795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Funkce: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femorální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supinace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zevní rotace</a:t>
            </a:r>
          </a:p>
          <a:p>
            <a:endParaRPr lang="cs-CZ" dirty="0"/>
          </a:p>
        </p:txBody>
      </p:sp>
      <p:pic>
        <p:nvPicPr>
          <p:cNvPr id="4" name="Obrázek 3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59" y="2615603"/>
            <a:ext cx="2860367" cy="38377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B220503-E05E-4A01-8395-CF1F13018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75" y="2708920"/>
            <a:ext cx="5447625" cy="39235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7" b="1994"/>
          <a:stretch/>
        </p:blipFill>
        <p:spPr>
          <a:xfrm>
            <a:off x="7131333" y="1936"/>
            <a:ext cx="1934821" cy="22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74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3315" y="175847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quadratus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femoris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502" y="1268760"/>
            <a:ext cx="838397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Funkce: 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supinace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stehna</a:t>
            </a:r>
            <a:endParaRPr lang="cs-CZ" dirty="0"/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¨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679186"/>
            <a:ext cx="3168352" cy="483406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96" y="515982"/>
            <a:ext cx="1907704" cy="596279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90148" y="2494637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83002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827584" y="908720"/>
            <a:ext cx="3312225" cy="43924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7"/>
          <a:stretch/>
        </p:blipFill>
        <p:spPr>
          <a:xfrm>
            <a:off x="4644008" y="1124744"/>
            <a:ext cx="3240360" cy="43376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03648" y="5277771"/>
            <a:ext cx="18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Povrchová vrstva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58074" y="562825"/>
            <a:ext cx="562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Schéma dorsální skupiny mm. </a:t>
            </a:r>
            <a:r>
              <a:rPr lang="cs-CZ" sz="2800" b="1" dirty="0" err="1" smtClean="0"/>
              <a:t>coxae</a:t>
            </a:r>
            <a:r>
              <a:rPr lang="cs-CZ" sz="2800" b="1" dirty="0" smtClean="0"/>
              <a:t> 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1857" y="5297052"/>
            <a:ext cx="362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Hluboká vrstva </a:t>
            </a:r>
            <a:r>
              <a:rPr lang="cs-CZ" sz="1400" b="1" dirty="0" smtClean="0"/>
              <a:t>(</a:t>
            </a:r>
            <a:r>
              <a:rPr lang="cs-CZ" sz="1400" b="1" dirty="0" err="1" smtClean="0"/>
              <a:t>pelvitrochanterické</a:t>
            </a:r>
            <a:r>
              <a:rPr lang="cs-CZ" sz="1400" b="1" dirty="0" smtClean="0"/>
              <a:t> svaly)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9205746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87438"/>
            <a:ext cx="1328738" cy="46815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1889125" cy="3048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3132138" cy="3048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57450" y="4508500"/>
            <a:ext cx="52027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glutea</a:t>
            </a:r>
            <a:endParaRPr lang="cs-CZ" altLang="cs-CZ" b="1" i="1" dirty="0"/>
          </a:p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iliaca</a:t>
            </a:r>
            <a:r>
              <a:rPr lang="cs-CZ" altLang="cs-CZ" b="1" i="1" dirty="0"/>
              <a:t> </a:t>
            </a:r>
            <a:r>
              <a:rPr lang="cs-CZ" altLang="cs-CZ" sz="1400" b="1" i="1" dirty="0"/>
              <a:t>(</a:t>
            </a:r>
            <a:r>
              <a:rPr lang="cs-CZ" altLang="cs-CZ" sz="1400" b="1" i="1" dirty="0" err="1"/>
              <a:t>arcus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iliopectineus</a:t>
            </a:r>
            <a:r>
              <a:rPr lang="cs-CZ" altLang="cs-CZ" sz="1400" b="1" i="1" dirty="0"/>
              <a:t>)</a:t>
            </a:r>
          </a:p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psoica</a:t>
            </a:r>
            <a:endParaRPr lang="cs-CZ" altLang="cs-CZ" b="1" i="1" dirty="0"/>
          </a:p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obturatoria</a:t>
            </a:r>
            <a:r>
              <a:rPr lang="cs-CZ" altLang="cs-CZ" b="1" i="1" dirty="0"/>
              <a:t> interna </a:t>
            </a:r>
            <a:r>
              <a:rPr lang="cs-CZ" altLang="cs-CZ" sz="1400" b="1" i="1" dirty="0"/>
              <a:t>(</a:t>
            </a:r>
            <a:r>
              <a:rPr lang="cs-CZ" altLang="cs-CZ" sz="1400" b="1" i="1" dirty="0" err="1"/>
              <a:t>arcus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tendineus</a:t>
            </a:r>
            <a:r>
              <a:rPr lang="cs-CZ" altLang="cs-CZ" sz="1400" b="1" i="1" dirty="0"/>
              <a:t> m. </a:t>
            </a:r>
            <a:r>
              <a:rPr lang="cs-CZ" altLang="cs-CZ" sz="1400" b="1" i="1" dirty="0" err="1"/>
              <a:t>levatoris</a:t>
            </a:r>
            <a:r>
              <a:rPr lang="cs-CZ" altLang="cs-CZ" sz="1400" b="1" i="1" dirty="0"/>
              <a:t> ani)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55875" y="260648"/>
            <a:ext cx="3838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Fascie kyčelních svalů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852" y="4941168"/>
            <a:ext cx="1450148" cy="123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nterventional Analgesia After Major Hip Surgery: Evaluation of the Utility  of the Fascia Iliaca Compartment Block"/>
          <p:cNvSpPr>
            <a:spLocks noChangeAspect="1" noChangeArrowheads="1"/>
          </p:cNvSpPr>
          <p:nvPr/>
        </p:nvSpPr>
        <p:spPr bwMode="auto">
          <a:xfrm>
            <a:off x="155575" y="-776288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868144" y="4234187"/>
            <a:ext cx="207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Lacuna</a:t>
            </a:r>
            <a:r>
              <a:rPr lang="cs-CZ" dirty="0"/>
              <a:t> </a:t>
            </a:r>
            <a:r>
              <a:rPr lang="cs-CZ" dirty="0" err="1"/>
              <a:t>vasorum</a:t>
            </a:r>
            <a:endParaRPr lang="cs-CZ" dirty="0"/>
          </a:p>
          <a:p>
            <a:r>
              <a:rPr lang="cs-CZ" dirty="0" err="1"/>
              <a:t>Lacuna</a:t>
            </a:r>
            <a:r>
              <a:rPr lang="cs-CZ" dirty="0"/>
              <a:t> </a:t>
            </a:r>
            <a:r>
              <a:rPr lang="cs-CZ" dirty="0" err="1"/>
              <a:t>musculorum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03035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60156" y="79464"/>
            <a:ext cx="684076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(svaly stehenní)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rgbClr val="C00000"/>
                </a:solidFill>
              </a:rPr>
              <a:t>Mediální skupina </a:t>
            </a:r>
            <a:r>
              <a:rPr lang="cs-CZ" sz="1400" b="1" dirty="0"/>
              <a:t>(inervace </a:t>
            </a:r>
            <a:r>
              <a:rPr lang="cs-CZ" sz="1400" b="1" dirty="0">
                <a:solidFill>
                  <a:srgbClr val="FF0000"/>
                </a:solidFill>
              </a:rPr>
              <a:t>n. </a:t>
            </a:r>
            <a:r>
              <a:rPr lang="cs-CZ" sz="1400" b="1" dirty="0" err="1">
                <a:solidFill>
                  <a:srgbClr val="FF0000"/>
                </a:solidFill>
              </a:rPr>
              <a:t>obturatorius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/>
              <a:t>– plexus </a:t>
            </a:r>
            <a:r>
              <a:rPr lang="cs-CZ" sz="1400" b="1" dirty="0" err="1"/>
              <a:t>lumbalis</a:t>
            </a:r>
            <a:r>
              <a:rPr lang="cs-CZ" sz="1400" b="1" dirty="0"/>
              <a:t>)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/>
              <a:t>gracilis</a:t>
            </a:r>
            <a:r>
              <a:rPr lang="cs-CZ" i="1" dirty="0"/>
              <a:t>, </a:t>
            </a:r>
            <a:r>
              <a:rPr lang="cs-CZ" i="1" dirty="0" err="1"/>
              <a:t>pectineus</a:t>
            </a:r>
            <a:r>
              <a:rPr lang="cs-CZ" i="1" dirty="0"/>
              <a:t> </a:t>
            </a:r>
            <a:r>
              <a:rPr lang="cs-CZ" sz="1100" i="1" dirty="0"/>
              <a:t>(+ </a:t>
            </a:r>
            <a:r>
              <a:rPr lang="cs-CZ" sz="1100" i="1" dirty="0">
                <a:solidFill>
                  <a:srgbClr val="FF0000"/>
                </a:solidFill>
              </a:rPr>
              <a:t>n. </a:t>
            </a:r>
            <a:r>
              <a:rPr lang="cs-CZ" sz="1100" i="1" dirty="0" err="1">
                <a:solidFill>
                  <a:srgbClr val="FF0000"/>
                </a:solidFill>
              </a:rPr>
              <a:t>femoralis</a:t>
            </a:r>
            <a:r>
              <a:rPr lang="cs-CZ" sz="1100" i="1" dirty="0">
                <a:solidFill>
                  <a:srgbClr val="FF0000"/>
                </a:solidFill>
              </a:rPr>
              <a:t> </a:t>
            </a:r>
            <a:r>
              <a:rPr lang="cs-CZ" sz="1100" i="1" dirty="0"/>
              <a:t>– plexus </a:t>
            </a:r>
            <a:r>
              <a:rPr lang="cs-CZ" sz="1100" i="1" dirty="0" err="1"/>
              <a:t>lumbalis</a:t>
            </a:r>
            <a:r>
              <a:rPr lang="cs-CZ" sz="1100" i="1" dirty="0"/>
              <a:t>), </a:t>
            </a:r>
            <a:r>
              <a:rPr lang="cs-CZ" i="1" dirty="0" err="1"/>
              <a:t>adductor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brevis, </a:t>
            </a:r>
            <a:r>
              <a:rPr lang="cs-CZ" i="1" dirty="0" err="1"/>
              <a:t>magnus</a:t>
            </a:r>
            <a:r>
              <a:rPr lang="cs-CZ" i="1" dirty="0"/>
              <a:t> </a:t>
            </a:r>
            <a:r>
              <a:rPr lang="cs-CZ" sz="1200" i="1" dirty="0"/>
              <a:t>(+ </a:t>
            </a:r>
            <a:r>
              <a:rPr lang="cs-CZ" sz="1200" i="1" dirty="0">
                <a:solidFill>
                  <a:srgbClr val="FF0000"/>
                </a:solidFill>
              </a:rPr>
              <a:t>plexus </a:t>
            </a:r>
            <a:r>
              <a:rPr lang="cs-CZ" sz="1200" i="1" dirty="0" err="1">
                <a:solidFill>
                  <a:srgbClr val="FF0000"/>
                </a:solidFill>
              </a:rPr>
              <a:t>sacralis</a:t>
            </a:r>
            <a:r>
              <a:rPr lang="cs-CZ" sz="1200" i="1" dirty="0"/>
              <a:t>), </a:t>
            </a:r>
            <a:r>
              <a:rPr lang="cs-CZ" i="1" dirty="0" err="1"/>
              <a:t>obturatorius</a:t>
            </a:r>
            <a:r>
              <a:rPr lang="cs-CZ" i="1" dirty="0"/>
              <a:t>  </a:t>
            </a:r>
            <a:r>
              <a:rPr lang="cs-CZ" i="1" dirty="0" err="1"/>
              <a:t>externus</a:t>
            </a:r>
            <a:endParaRPr lang="cs-CZ" i="1" dirty="0"/>
          </a:p>
          <a:p>
            <a:endParaRPr lang="cs-CZ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rgbClr val="C00000"/>
                </a:solidFill>
                <a:cs typeface="Arial" panose="020B0604020202020204" pitchFamily="34" charset="0"/>
              </a:rPr>
              <a:t>Ventrální skupina </a:t>
            </a:r>
            <a:r>
              <a:rPr lang="cs-CZ" sz="1400" b="1" dirty="0">
                <a:cs typeface="Arial" panose="020B0604020202020204" pitchFamily="34" charset="0"/>
              </a:rPr>
              <a:t>(inervace n. </a:t>
            </a:r>
            <a:r>
              <a:rPr lang="cs-CZ" sz="1400" b="1" dirty="0" err="1">
                <a:cs typeface="Arial" panose="020B0604020202020204" pitchFamily="34" charset="0"/>
              </a:rPr>
              <a:t>femoralis</a:t>
            </a:r>
            <a:r>
              <a:rPr lang="cs-CZ" sz="1400" b="1" dirty="0">
                <a:cs typeface="Arial" panose="020B0604020202020204" pitchFamily="34" charset="0"/>
              </a:rPr>
              <a:t> – plexus </a:t>
            </a:r>
            <a:r>
              <a:rPr lang="cs-CZ" sz="1400" b="1" dirty="0" err="1">
                <a:cs typeface="Arial" panose="020B0604020202020204" pitchFamily="34" charset="0"/>
              </a:rPr>
              <a:t>lumbalis</a:t>
            </a:r>
            <a:r>
              <a:rPr lang="cs-CZ" sz="1400" b="1" dirty="0">
                <a:cs typeface="Arial" panose="020B0604020202020204" pitchFamily="34" charset="0"/>
              </a:rPr>
              <a:t>)</a:t>
            </a:r>
          </a:p>
          <a:p>
            <a:r>
              <a:rPr lang="cs-CZ" b="1" dirty="0">
                <a:cs typeface="Arial" panose="020B0604020202020204" pitchFamily="34" charset="0"/>
              </a:rPr>
              <a:t>                  </a:t>
            </a:r>
            <a:r>
              <a:rPr lang="cs-CZ" i="1" dirty="0">
                <a:cs typeface="Arial" panose="020B0604020202020204" pitchFamily="34" charset="0"/>
              </a:rPr>
              <a:t>M. </a:t>
            </a:r>
            <a:r>
              <a:rPr lang="cs-CZ" i="1" dirty="0" err="1">
                <a:cs typeface="Arial" panose="020B0604020202020204" pitchFamily="34" charset="0"/>
              </a:rPr>
              <a:t>sartorius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quadriceps</a:t>
            </a:r>
            <a:r>
              <a:rPr lang="cs-CZ" i="1" dirty="0">
                <a:cs typeface="Arial" panose="020B0604020202020204" pitchFamily="34" charset="0"/>
              </a:rPr>
              <a:t> </a:t>
            </a:r>
            <a:r>
              <a:rPr lang="cs-CZ" i="1" dirty="0" err="1">
                <a:cs typeface="Arial" panose="020B0604020202020204" pitchFamily="34" charset="0"/>
              </a:rPr>
              <a:t>femoris</a:t>
            </a:r>
            <a:endParaRPr lang="cs-CZ" b="1" i="1" dirty="0">
              <a:cs typeface="Arial" panose="020B0604020202020204" pitchFamily="34" charset="0"/>
            </a:endParaRPr>
          </a:p>
          <a:p>
            <a:endParaRPr lang="cs-CZ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rgbClr val="C00000"/>
                </a:solidFill>
                <a:cs typeface="Arial" panose="020B0604020202020204" pitchFamily="34" charset="0"/>
              </a:rPr>
              <a:t>Dorsální skupina </a:t>
            </a:r>
            <a:r>
              <a:rPr lang="cs-CZ" sz="1400" b="1" dirty="0">
                <a:cs typeface="Arial" panose="020B0604020202020204" pitchFamily="34" charset="0"/>
              </a:rPr>
              <a:t>(inervace n. </a:t>
            </a:r>
            <a:r>
              <a:rPr lang="cs-CZ" sz="1400" b="1" dirty="0" err="1">
                <a:cs typeface="Arial" panose="020B0604020202020204" pitchFamily="34" charset="0"/>
              </a:rPr>
              <a:t>ischiadicus</a:t>
            </a:r>
            <a:r>
              <a:rPr lang="cs-CZ" sz="1400" b="1" dirty="0">
                <a:cs typeface="Arial" panose="020B0604020202020204" pitchFamily="34" charset="0"/>
              </a:rPr>
              <a:t> – plexus </a:t>
            </a:r>
            <a:r>
              <a:rPr lang="cs-CZ" sz="1400" b="1" dirty="0" err="1">
                <a:cs typeface="Arial" panose="020B0604020202020204" pitchFamily="34" charset="0"/>
              </a:rPr>
              <a:t>sacralis</a:t>
            </a:r>
            <a:r>
              <a:rPr lang="cs-CZ" sz="1400" b="1" dirty="0">
                <a:cs typeface="Arial" panose="020B0604020202020204" pitchFamily="34" charset="0"/>
              </a:rPr>
              <a:t>)</a:t>
            </a:r>
          </a:p>
          <a:p>
            <a:r>
              <a:rPr lang="cs-CZ" b="1" dirty="0">
                <a:cs typeface="Arial" panose="020B0604020202020204" pitchFamily="34" charset="0"/>
              </a:rPr>
              <a:t>                  </a:t>
            </a:r>
            <a:r>
              <a:rPr lang="cs-CZ" i="1" dirty="0">
                <a:cs typeface="Arial" panose="020B0604020202020204" pitchFamily="34" charset="0"/>
              </a:rPr>
              <a:t>M. biceps </a:t>
            </a:r>
            <a:r>
              <a:rPr lang="cs-CZ" i="1" dirty="0" err="1">
                <a:cs typeface="Arial" panose="020B0604020202020204" pitchFamily="34" charset="0"/>
              </a:rPr>
              <a:t>femoris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semimembranosus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semitendinosus</a:t>
            </a:r>
            <a:endParaRPr lang="cs-CZ" i="1" dirty="0">
              <a:cs typeface="Arial" panose="020B0604020202020204" pitchFamily="34" charset="0"/>
            </a:endParaRPr>
          </a:p>
        </p:txBody>
      </p:sp>
      <p:pic>
        <p:nvPicPr>
          <p:cNvPr id="3" name="Zástupný symbol pro obsah 4">
            <a:extLst>
              <a:ext uri="{FF2B5EF4-FFF2-40B4-BE49-F238E27FC236}">
                <a16:creationId xmlns:a16="http://schemas.microsoft.com/office/drawing/2014/main" xmlns="" id="{4DC4306F-6CA4-48FF-B498-3ABC2A016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59321"/>
            <a:ext cx="3019000" cy="268377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20160" r="69025" b="31961"/>
          <a:stretch>
            <a:fillRect/>
          </a:stretch>
        </p:blipFill>
        <p:spPr bwMode="auto">
          <a:xfrm>
            <a:off x="2627784" y="3898563"/>
            <a:ext cx="1190352" cy="295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32" y="1556792"/>
            <a:ext cx="1114568" cy="410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2" y="1707744"/>
            <a:ext cx="1214438" cy="37958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50262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789541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M. </a:t>
            </a:r>
            <a:r>
              <a:rPr lang="cs-CZ" sz="3200" b="1" dirty="0" err="1">
                <a:solidFill>
                  <a:srgbClr val="00B050"/>
                </a:solidFill>
              </a:rPr>
              <a:t>gracilis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5816" y="1600200"/>
            <a:ext cx="5770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Funkce: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b="1" dirty="0"/>
              <a:t>addukce</a:t>
            </a:r>
            <a:r>
              <a:rPr lang="cs-CZ" dirty="0"/>
              <a:t> stehna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b="1" dirty="0"/>
              <a:t>flexe</a:t>
            </a:r>
            <a:r>
              <a:rPr lang="cs-CZ" dirty="0"/>
              <a:t> v koleni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dirty="0"/>
              <a:t>flektované koleno </a:t>
            </a:r>
            <a:r>
              <a:rPr lang="cs-CZ" b="1" dirty="0" err="1"/>
              <a:t>pronuje</a:t>
            </a:r>
            <a:endParaRPr lang="cs-CZ" b="1" dirty="0"/>
          </a:p>
          <a:p>
            <a:pPr>
              <a:spcBef>
                <a:spcPts val="200"/>
              </a:spcBef>
            </a:pPr>
            <a:endParaRPr lang="cs-CZ" dirty="0"/>
          </a:p>
        </p:txBody>
      </p:sp>
      <p:pic>
        <p:nvPicPr>
          <p:cNvPr id="5" name="Obrázek 4" descr="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1982713" cy="6566745"/>
          </a:xfrm>
          <a:prstGeom prst="rect">
            <a:avLst/>
          </a:prstGeom>
        </p:spPr>
      </p:pic>
      <p:pic>
        <p:nvPicPr>
          <p:cNvPr id="6" name="Picture 4" descr="sejmou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56" y="4414631"/>
            <a:ext cx="1872208" cy="223902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42962" y="5642132"/>
            <a:ext cx="224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Součást </a:t>
            </a:r>
            <a:r>
              <a:rPr lang="cs-CZ" i="1" dirty="0"/>
              <a:t>pes </a:t>
            </a:r>
            <a:r>
              <a:rPr lang="cs-CZ" i="1" dirty="0" err="1"/>
              <a:t>anserinus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52442" y="167774"/>
            <a:ext cx="52977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Mediální skupina stehenních svalů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            </a:t>
            </a:r>
            <a:r>
              <a:rPr lang="cs-CZ" sz="1600" b="1" dirty="0">
                <a:solidFill>
                  <a:srgbClr val="C00000"/>
                </a:solidFill>
              </a:rPr>
              <a:t>Inervace n. </a:t>
            </a:r>
            <a:r>
              <a:rPr lang="cs-CZ" sz="1600" b="1" dirty="0" err="1">
                <a:solidFill>
                  <a:srgbClr val="C00000"/>
                </a:solidFill>
              </a:rPr>
              <a:t>obturatorius</a:t>
            </a:r>
            <a:r>
              <a:rPr lang="cs-CZ" sz="1600" b="1" dirty="0">
                <a:solidFill>
                  <a:srgbClr val="C00000"/>
                </a:solidFill>
              </a:rPr>
              <a:t> + dvě výjimky</a:t>
            </a:r>
          </a:p>
        </p:txBody>
      </p:sp>
    </p:spTree>
    <p:extLst>
      <p:ext uri="{BB962C8B-B14F-4D97-AF65-F5344CB8AC3E}">
        <p14:creationId xmlns:p14="http://schemas.microsoft.com/office/powerpoint/2010/main" val="69571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7" y="45720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pectineus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Inervace: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obturatorius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femoralis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(plexus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lumbalis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Funkce: 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addukce, flexe, zevní rotace stehna</a:t>
            </a:r>
          </a:p>
          <a:p>
            <a:endParaRPr lang="cs-CZ" sz="2000" dirty="0"/>
          </a:p>
        </p:txBody>
      </p:sp>
      <p:pic>
        <p:nvPicPr>
          <p:cNvPr id="5" name="Obrázek 4" descr="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260648"/>
            <a:ext cx="2304256" cy="6437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8"/>
          <a:stretch/>
        </p:blipFill>
        <p:spPr bwMode="auto">
          <a:xfrm>
            <a:off x="5510732" y="3479405"/>
            <a:ext cx="1005483" cy="32216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52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186" y="255005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Inervace svalů dolní končetiny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13383" y="1256854"/>
            <a:ext cx="6907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plexus </a:t>
            </a:r>
            <a:r>
              <a:rPr lang="cs-CZ" sz="2400" b="1" dirty="0" err="1">
                <a:solidFill>
                  <a:srgbClr val="C00000"/>
                </a:solidFill>
              </a:rPr>
              <a:t>lumbalis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Th12-L4 </a:t>
            </a:r>
            <a:r>
              <a:rPr lang="cs-CZ" i="1" dirty="0"/>
              <a:t>(n. </a:t>
            </a:r>
            <a:r>
              <a:rPr lang="cs-CZ" i="1" dirty="0" err="1"/>
              <a:t>obturatorius</a:t>
            </a:r>
            <a:r>
              <a:rPr lang="cs-CZ" i="1" dirty="0"/>
              <a:t>, n. </a:t>
            </a:r>
            <a:r>
              <a:rPr lang="cs-CZ" i="1" dirty="0" err="1"/>
              <a:t>femoralis</a:t>
            </a:r>
            <a:r>
              <a:rPr lang="cs-CZ" i="1" dirty="0"/>
              <a:t>) 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plexus </a:t>
            </a:r>
            <a:r>
              <a:rPr lang="cs-CZ" sz="2400" b="1" dirty="0" err="1">
                <a:solidFill>
                  <a:srgbClr val="C00000"/>
                </a:solidFill>
              </a:rPr>
              <a:t>sacralis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L4-Co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i="1" dirty="0"/>
              <a:t>(</a:t>
            </a:r>
            <a:r>
              <a:rPr lang="cs-CZ" i="1" dirty="0" err="1"/>
              <a:t>nn</a:t>
            </a:r>
            <a:r>
              <a:rPr lang="cs-CZ" i="1" dirty="0"/>
              <a:t>. </a:t>
            </a:r>
            <a:r>
              <a:rPr lang="cs-CZ" i="1" dirty="0" err="1"/>
              <a:t>glutei</a:t>
            </a:r>
            <a:r>
              <a:rPr lang="cs-CZ" i="1" dirty="0"/>
              <a:t> sup. </a:t>
            </a:r>
            <a:r>
              <a:rPr lang="cs-CZ" i="1" dirty="0" smtClean="0"/>
              <a:t>et </a:t>
            </a:r>
            <a:r>
              <a:rPr lang="cs-CZ" i="1" dirty="0" err="1"/>
              <a:t>inf</a:t>
            </a:r>
            <a:r>
              <a:rPr lang="cs-CZ" i="1" dirty="0"/>
              <a:t>., n. </a:t>
            </a:r>
            <a:r>
              <a:rPr lang="cs-CZ" i="1" dirty="0" err="1"/>
              <a:t>ischiadicus</a:t>
            </a:r>
            <a:r>
              <a:rPr lang="cs-CZ" i="1" dirty="0"/>
              <a:t> (</a:t>
            </a:r>
            <a:r>
              <a:rPr lang="cs-CZ" i="1" dirty="0" err="1"/>
              <a:t>n.tibialis</a:t>
            </a:r>
            <a:r>
              <a:rPr lang="cs-CZ" i="1" dirty="0"/>
              <a:t>, n. </a:t>
            </a:r>
            <a:r>
              <a:rPr lang="cs-CZ" i="1" dirty="0" err="1"/>
              <a:t>fibularis</a:t>
            </a:r>
            <a:r>
              <a:rPr lang="cs-CZ" i="1" dirty="0"/>
              <a:t>,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musculares</a:t>
            </a:r>
            <a:r>
              <a:rPr lang="cs-CZ" i="1" dirty="0"/>
              <a:t>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0713"/>
            <a:ext cx="2235355" cy="26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63" y="2600713"/>
            <a:ext cx="2842741" cy="240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59" y="1988840"/>
            <a:ext cx="1622012" cy="4745429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" y="1883708"/>
            <a:ext cx="1705454" cy="4811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82943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047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adductor</a:t>
            </a:r>
            <a:r>
              <a:rPr lang="cs-CZ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8684" y="1475656"/>
            <a:ext cx="5999700" cy="4362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Funkce: 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addukce, flexe, zevní rotace stehna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    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adductor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brevis</a:t>
            </a:r>
          </a:p>
          <a:p>
            <a:pPr marL="0" indent="0">
              <a:buNone/>
            </a:pPr>
            <a:r>
              <a:rPr lang="cs-CZ" dirty="0"/>
              <a:t>Funkce: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addukce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stehna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spolupůsobí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flexi a supinaci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018" y="1052736"/>
            <a:ext cx="2088217" cy="5380230"/>
          </a:xfrm>
          <a:prstGeom prst="rect">
            <a:avLst/>
          </a:prstGeom>
        </p:spPr>
      </p:pic>
      <p:pic>
        <p:nvPicPr>
          <p:cNvPr id="7" name="Obrázek 6" descr="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4014" y="1844824"/>
            <a:ext cx="2037633" cy="41514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97" y="1988840"/>
            <a:ext cx="115357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70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adductor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magnus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655272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Úpon!!</a:t>
            </a:r>
          </a:p>
          <a:p>
            <a:pPr marL="0" indent="0">
              <a:buNone/>
            </a:pP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labium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lineae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asperae</a:t>
            </a:r>
            <a:endParaRPr lang="cs-CZ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mediální kondyl femuru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Inervace: 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obturatorius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(plexus </a:t>
            </a:r>
            <a:r>
              <a:rPr lang="cs-CZ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lumbalis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ischiadicus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i="1" dirty="0"/>
              <a:t>(plexus </a:t>
            </a:r>
            <a:r>
              <a:rPr lang="cs-CZ" sz="2200" i="1" dirty="0" err="1"/>
              <a:t>sacralis</a:t>
            </a:r>
            <a:r>
              <a:rPr lang="cs-CZ" sz="2200" i="1" dirty="0"/>
              <a:t>) </a:t>
            </a:r>
            <a:r>
              <a:rPr lang="cs-CZ" sz="3900" b="1" i="1" dirty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Funkce: </a:t>
            </a:r>
          </a:p>
          <a:p>
            <a:pPr marL="0" indent="0">
              <a:buNone/>
            </a:pPr>
            <a:r>
              <a:rPr lang="cs-CZ" sz="2600" b="1" dirty="0"/>
              <a:t>hlavní adduktor stehna</a:t>
            </a:r>
          </a:p>
          <a:p>
            <a:pPr marL="0" indent="0">
              <a:buNone/>
            </a:pPr>
            <a:r>
              <a:rPr lang="cs-CZ" sz="2600" dirty="0"/>
              <a:t>napomáhá  extenzi kyčle</a:t>
            </a:r>
          </a:p>
          <a:p>
            <a:pPr marL="0" indent="0">
              <a:buNone/>
            </a:pPr>
            <a:r>
              <a:rPr lang="cs-CZ" sz="2600" dirty="0"/>
              <a:t>pomocná zevní rotace v kyčli</a:t>
            </a:r>
            <a:endParaRPr lang="cs-CZ" dirty="0"/>
          </a:p>
        </p:txBody>
      </p:sp>
      <p:pic>
        <p:nvPicPr>
          <p:cNvPr id="5" name="Obrázek 4" descr="am.jpg"/>
          <p:cNvPicPr>
            <a:picLocks noChangeAspect="1"/>
          </p:cNvPicPr>
          <p:nvPr/>
        </p:nvPicPr>
        <p:blipFill rotWithShape="1">
          <a:blip r:embed="rId2" cstate="print"/>
          <a:srcRect l="10199" t="3886"/>
          <a:stretch/>
        </p:blipFill>
        <p:spPr>
          <a:xfrm>
            <a:off x="6177233" y="1607254"/>
            <a:ext cx="3208590" cy="427844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98872" y="5373216"/>
            <a:ext cx="193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Hiatus</a:t>
            </a:r>
            <a:r>
              <a:rPr lang="cs-CZ" b="1" dirty="0"/>
              <a:t> </a:t>
            </a:r>
            <a:r>
              <a:rPr lang="cs-CZ" b="1" dirty="0" err="1"/>
              <a:t>adductorius</a:t>
            </a:r>
            <a:endParaRPr lang="cs-CZ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6948264" y="5183600"/>
            <a:ext cx="366632" cy="467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obturatorius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externus</a:t>
            </a:r>
            <a:r>
              <a:rPr lang="cs-CZ" b="1" dirty="0">
                <a:solidFill>
                  <a:srgbClr val="00B050"/>
                </a:solidFill>
              </a:rPr>
              <a:t/>
            </a:r>
            <a:br>
              <a:rPr lang="cs-CZ" b="1" dirty="0">
                <a:solidFill>
                  <a:srgbClr val="00B050"/>
                </a:solidFill>
              </a:rPr>
            </a:br>
            <a:r>
              <a:rPr lang="cs-CZ" sz="1800" b="1" dirty="0"/>
              <a:t>inervace n. </a:t>
            </a:r>
            <a:r>
              <a:rPr lang="cs-CZ" sz="1800" b="1" dirty="0" err="1"/>
              <a:t>obturatorius</a:t>
            </a:r>
            <a:r>
              <a:rPr lang="cs-CZ" sz="1800" b="1" dirty="0"/>
              <a:t> (plexus </a:t>
            </a:r>
            <a:r>
              <a:rPr lang="cs-CZ" sz="1800" b="1" dirty="0" err="1"/>
              <a:t>lumbalis</a:t>
            </a:r>
            <a:r>
              <a:rPr lang="cs-CZ" sz="1800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6448" y="1275687"/>
            <a:ext cx="8229600" cy="24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Funkce:</a:t>
            </a: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supinace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stehna, napomáhá addukci a flexi</a:t>
            </a:r>
          </a:p>
          <a:p>
            <a:endParaRPr lang="cs-CZ" dirty="0"/>
          </a:p>
        </p:txBody>
      </p:sp>
      <p:pic>
        <p:nvPicPr>
          <p:cNvPr id="4" name="Obrázek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418687"/>
            <a:ext cx="4104456" cy="3665875"/>
          </a:xfrm>
          <a:prstGeom prst="rect">
            <a:avLst/>
          </a:prstGeom>
        </p:spPr>
      </p:pic>
      <p:sp>
        <p:nvSpPr>
          <p:cNvPr id="6" name="AutoShape 2" descr="Svaly kyčelní (mm. coxae) Flashcards | Quizlet"/>
          <p:cNvSpPr>
            <a:spLocks noChangeAspect="1" noChangeArrowheads="1"/>
          </p:cNvSpPr>
          <p:nvPr/>
        </p:nvSpPr>
        <p:spPr bwMode="auto">
          <a:xfrm>
            <a:off x="155575" y="-952500"/>
            <a:ext cx="13906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7504" y="156602"/>
            <a:ext cx="7542213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</a:rPr>
              <a:t>Přední skupina svalů stehenních </a:t>
            </a:r>
          </a:p>
          <a:p>
            <a:r>
              <a:rPr lang="cs-CZ" altLang="cs-CZ" sz="2000" b="1" dirty="0"/>
              <a:t>(inervace </a:t>
            </a:r>
            <a:r>
              <a:rPr lang="cs-CZ" altLang="cs-CZ" sz="2000" b="1" i="1" dirty="0"/>
              <a:t>n. </a:t>
            </a:r>
            <a:r>
              <a:rPr lang="cs-CZ" altLang="cs-CZ" sz="2000" b="1" i="1" dirty="0" err="1"/>
              <a:t>femoralis</a:t>
            </a:r>
            <a:r>
              <a:rPr lang="cs-CZ" altLang="cs-CZ" sz="2000" b="1" i="1" dirty="0"/>
              <a:t>, plexus </a:t>
            </a:r>
            <a:r>
              <a:rPr lang="cs-CZ" altLang="cs-CZ" sz="2000" b="1" i="1" dirty="0" err="1"/>
              <a:t>lumbalis</a:t>
            </a:r>
            <a:r>
              <a:rPr lang="cs-CZ" altLang="cs-CZ" sz="2000" b="1" dirty="0"/>
              <a:t>)</a:t>
            </a:r>
          </a:p>
          <a:p>
            <a:endParaRPr lang="cs-CZ" altLang="cs-CZ" sz="2800" b="1" dirty="0"/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sartorius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– flexe </a:t>
            </a:r>
            <a:r>
              <a:rPr lang="cs-CZ" altLang="cs-CZ" sz="2000" dirty="0"/>
              <a:t>v kyčli a v kolenním kloubu</a:t>
            </a:r>
            <a:r>
              <a:rPr lang="cs-CZ" altLang="cs-CZ" sz="2000" b="1" dirty="0"/>
              <a:t>, abdukce </a:t>
            </a:r>
            <a:r>
              <a:rPr lang="cs-CZ" altLang="cs-CZ" sz="2000" dirty="0"/>
              <a:t>a</a:t>
            </a:r>
            <a:r>
              <a:rPr lang="cs-CZ" altLang="cs-CZ" sz="2000" b="1" dirty="0"/>
              <a:t> zevní rotace stehna, flexe </a:t>
            </a:r>
            <a:r>
              <a:rPr lang="cs-CZ" altLang="cs-CZ" sz="2000" dirty="0"/>
              <a:t>a</a:t>
            </a:r>
            <a:r>
              <a:rPr lang="cs-CZ" altLang="cs-CZ" sz="2000" b="1" dirty="0"/>
              <a:t> pronace </a:t>
            </a:r>
            <a:r>
              <a:rPr lang="cs-CZ" altLang="cs-CZ" sz="2000" dirty="0"/>
              <a:t>bérce</a:t>
            </a:r>
          </a:p>
          <a:p>
            <a:endParaRPr lang="cs-CZ" altLang="cs-CZ" sz="2000" b="1" i="1" dirty="0"/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quadriceps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femoris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i="1" dirty="0"/>
              <a:t>(m. </a:t>
            </a:r>
            <a:r>
              <a:rPr lang="cs-CZ" altLang="cs-CZ" sz="2000" i="1" dirty="0" err="1"/>
              <a:t>vastus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lateralis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medialis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intermedius</a:t>
            </a:r>
            <a:r>
              <a:rPr lang="cs-CZ" altLang="cs-CZ" sz="2000" i="1" dirty="0"/>
              <a:t>;</a:t>
            </a:r>
          </a:p>
          <a:p>
            <a:r>
              <a:rPr lang="cs-CZ" altLang="cs-CZ" sz="2000" i="1" dirty="0"/>
              <a:t>m. </a:t>
            </a:r>
            <a:r>
              <a:rPr lang="cs-CZ" altLang="cs-CZ" sz="2000" i="1" dirty="0" err="1"/>
              <a:t>rectus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femoris</a:t>
            </a:r>
            <a:r>
              <a:rPr lang="cs-CZ" altLang="cs-CZ" sz="2000" i="1" dirty="0"/>
              <a:t>)</a:t>
            </a:r>
          </a:p>
          <a:p>
            <a:r>
              <a:rPr lang="cs-CZ" altLang="cs-CZ" b="1" dirty="0"/>
              <a:t>extenze </a:t>
            </a:r>
            <a:r>
              <a:rPr lang="cs-CZ" altLang="cs-CZ" dirty="0"/>
              <a:t>v kolenním kloubu</a:t>
            </a:r>
          </a:p>
          <a:p>
            <a:r>
              <a:rPr lang="cs-CZ" altLang="cs-CZ" i="1" dirty="0"/>
              <a:t>m. </a:t>
            </a:r>
            <a:r>
              <a:rPr lang="cs-CZ" altLang="cs-CZ" i="1" dirty="0" err="1"/>
              <a:t>rectus</a:t>
            </a:r>
            <a:r>
              <a:rPr lang="cs-CZ" altLang="cs-CZ" i="1" dirty="0"/>
              <a:t> </a:t>
            </a:r>
            <a:r>
              <a:rPr lang="cs-CZ" altLang="cs-CZ" i="1" dirty="0" err="1"/>
              <a:t>femoris</a:t>
            </a:r>
            <a:r>
              <a:rPr lang="cs-CZ" altLang="cs-CZ" i="1" dirty="0"/>
              <a:t> </a:t>
            </a:r>
            <a:r>
              <a:rPr lang="cs-CZ" altLang="cs-CZ" b="1" i="1" dirty="0"/>
              <a:t>= </a:t>
            </a:r>
            <a:r>
              <a:rPr lang="cs-CZ" altLang="cs-CZ" b="1" dirty="0"/>
              <a:t>flexe </a:t>
            </a:r>
            <a:r>
              <a:rPr lang="cs-CZ" altLang="cs-CZ" dirty="0"/>
              <a:t>v kyčli</a:t>
            </a:r>
          </a:p>
          <a:p>
            <a:endParaRPr lang="cs-CZ" altLang="cs-CZ" b="1" dirty="0"/>
          </a:p>
          <a:p>
            <a:r>
              <a:rPr lang="cs-CZ" altLang="cs-CZ" sz="2000" b="1" dirty="0"/>
              <a:t>aktivizace svalu při chůzi v nerovném terénu</a:t>
            </a:r>
            <a:endParaRPr lang="cs-CZ" altLang="cs-CZ" sz="2000" b="1" dirty="0">
              <a:solidFill>
                <a:srgbClr val="FF0066"/>
              </a:solidFill>
            </a:endParaRPr>
          </a:p>
          <a:p>
            <a:endParaRPr lang="cs-CZ" altLang="cs-CZ" sz="2000" b="1" dirty="0">
              <a:solidFill>
                <a:srgbClr val="FFFF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60" y="1052736"/>
            <a:ext cx="1444461" cy="532457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sejmou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1387"/>
            <a:ext cx="2045211" cy="244592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5589240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Pes </a:t>
            </a:r>
            <a:r>
              <a:rPr lang="cs-CZ" dirty="0" err="1"/>
              <a:t>anserinus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74" y="4581128"/>
            <a:ext cx="2931669" cy="21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86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02402" y="188640"/>
            <a:ext cx="835342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Zadní skupina svalů stehenních</a:t>
            </a:r>
          </a:p>
          <a:p>
            <a:r>
              <a:rPr lang="cs-CZ" altLang="cs-CZ" b="1" dirty="0"/>
              <a:t>Inervace - svalové větve </a:t>
            </a:r>
            <a:r>
              <a:rPr lang="cs-CZ" altLang="cs-CZ" b="1" i="1" dirty="0"/>
              <a:t>n. </a:t>
            </a:r>
            <a:r>
              <a:rPr lang="cs-CZ" altLang="cs-CZ" b="1" i="1" dirty="0" err="1"/>
              <a:t>ischiadicus</a:t>
            </a:r>
            <a:r>
              <a:rPr lang="cs-CZ" altLang="cs-CZ" b="1" i="1" dirty="0"/>
              <a:t> (plexus </a:t>
            </a:r>
            <a:r>
              <a:rPr lang="cs-CZ" altLang="cs-CZ" b="1" i="1" dirty="0" err="1"/>
              <a:t>sacralis</a:t>
            </a:r>
            <a:r>
              <a:rPr lang="cs-CZ" altLang="cs-CZ" b="1" i="1" dirty="0"/>
              <a:t>)</a:t>
            </a:r>
          </a:p>
          <a:p>
            <a:r>
              <a:rPr lang="cs-CZ" altLang="cs-CZ" b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b="1" dirty="0"/>
              <a:t> </a:t>
            </a:r>
            <a:r>
              <a:rPr lang="cs-CZ" altLang="cs-CZ" sz="2000" b="1" dirty="0"/>
              <a:t>- extenze </a:t>
            </a:r>
            <a:r>
              <a:rPr lang="cs-CZ" altLang="cs-CZ" sz="2000" dirty="0"/>
              <a:t>kyčle,</a:t>
            </a:r>
            <a:r>
              <a:rPr lang="cs-CZ" altLang="cs-CZ" sz="2000" b="1" dirty="0"/>
              <a:t> flexe </a:t>
            </a:r>
            <a:r>
              <a:rPr lang="cs-CZ" altLang="cs-CZ" sz="2000" dirty="0"/>
              <a:t>v kolenním kloubu </a:t>
            </a:r>
          </a:p>
          <a:p>
            <a:endParaRPr lang="cs-CZ" altLang="cs-CZ" sz="2000" b="1" dirty="0"/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semitendinosus</a:t>
            </a:r>
            <a:r>
              <a:rPr lang="cs-CZ" altLang="cs-CZ" sz="24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/>
              <a:t>(</a:t>
            </a:r>
            <a:r>
              <a:rPr lang="cs-CZ" altLang="cs-CZ" sz="2000" i="1" dirty="0"/>
              <a:t>pes </a:t>
            </a:r>
            <a:r>
              <a:rPr lang="cs-CZ" altLang="cs-CZ" sz="2000" i="1" dirty="0" err="1"/>
              <a:t>anserinus</a:t>
            </a:r>
            <a:r>
              <a:rPr lang="cs-CZ" altLang="cs-CZ" sz="2000" i="1" dirty="0"/>
              <a:t>)</a:t>
            </a:r>
          </a:p>
          <a:p>
            <a:r>
              <a:rPr lang="cs-CZ" altLang="cs-CZ" b="1" i="1" dirty="0"/>
              <a:t>(extenze </a:t>
            </a:r>
            <a:r>
              <a:rPr lang="cs-CZ" altLang="cs-CZ" dirty="0"/>
              <a:t>a</a:t>
            </a:r>
            <a:r>
              <a:rPr lang="cs-CZ" altLang="cs-CZ" b="1" i="1" dirty="0"/>
              <a:t> addukce </a:t>
            </a:r>
            <a:r>
              <a:rPr lang="cs-CZ" altLang="cs-CZ" dirty="0"/>
              <a:t>stehna</a:t>
            </a:r>
            <a:r>
              <a:rPr lang="cs-CZ" altLang="cs-CZ" b="1" i="1" dirty="0"/>
              <a:t>, flexe </a:t>
            </a:r>
            <a:r>
              <a:rPr lang="cs-CZ" altLang="cs-CZ" dirty="0"/>
              <a:t>bérce, pak </a:t>
            </a:r>
            <a:r>
              <a:rPr lang="cs-CZ" altLang="cs-CZ" b="1" i="1" dirty="0"/>
              <a:t>pronace)</a:t>
            </a:r>
          </a:p>
          <a:p>
            <a:endParaRPr lang="cs-CZ" altLang="cs-CZ" sz="2400" b="1" i="1" dirty="0">
              <a:solidFill>
                <a:srgbClr val="C00000"/>
              </a:solidFill>
            </a:endParaRPr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semimembranosus</a:t>
            </a:r>
            <a:r>
              <a:rPr lang="cs-CZ" altLang="cs-CZ" sz="2400" b="1" i="1" dirty="0"/>
              <a:t>    </a:t>
            </a:r>
            <a:r>
              <a:rPr lang="cs-CZ" altLang="cs-CZ" sz="1400" b="1" i="1" dirty="0"/>
              <a:t>(přechází i do lig. </a:t>
            </a:r>
            <a:r>
              <a:rPr lang="cs-CZ" altLang="cs-CZ" sz="1400" b="1" i="1" dirty="0" err="1"/>
              <a:t>popliteum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obliquum</a:t>
            </a:r>
            <a:r>
              <a:rPr lang="cs-CZ" altLang="cs-CZ" sz="1400" b="1" i="1" dirty="0"/>
              <a:t>) </a:t>
            </a:r>
          </a:p>
          <a:p>
            <a:endParaRPr lang="cs-CZ" altLang="cs-CZ" sz="2400" b="1" i="1" dirty="0">
              <a:solidFill>
                <a:srgbClr val="C00000"/>
              </a:solidFill>
            </a:endParaRPr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m. biceps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femoris</a:t>
            </a:r>
            <a:r>
              <a:rPr lang="cs-CZ" altLang="cs-CZ" sz="2400" b="1" i="1" dirty="0"/>
              <a:t> </a:t>
            </a:r>
            <a:r>
              <a:rPr lang="cs-CZ" altLang="cs-CZ" b="1" i="1" dirty="0"/>
              <a:t>(</a:t>
            </a:r>
            <a:r>
              <a:rPr lang="cs-CZ" altLang="cs-CZ" b="1" i="1" dirty="0" err="1"/>
              <a:t>caput</a:t>
            </a:r>
            <a:r>
              <a:rPr lang="cs-CZ" altLang="cs-CZ" b="1" i="1" dirty="0"/>
              <a:t> lg =extenze </a:t>
            </a:r>
            <a:r>
              <a:rPr lang="cs-CZ" altLang="cs-CZ" dirty="0"/>
              <a:t>a </a:t>
            </a:r>
            <a:r>
              <a:rPr lang="cs-CZ" altLang="cs-CZ" b="1" i="1" dirty="0"/>
              <a:t>addukce </a:t>
            </a:r>
            <a:r>
              <a:rPr lang="cs-CZ" altLang="cs-CZ" dirty="0"/>
              <a:t>stehna, </a:t>
            </a:r>
          </a:p>
          <a:p>
            <a:r>
              <a:rPr lang="cs-CZ" altLang="cs-CZ" dirty="0"/>
              <a:t>obě hlavy </a:t>
            </a:r>
            <a:r>
              <a:rPr lang="cs-CZ" altLang="cs-CZ" b="1" i="1" dirty="0"/>
              <a:t>flexe </a:t>
            </a:r>
            <a:r>
              <a:rPr lang="cs-CZ" altLang="cs-CZ" dirty="0"/>
              <a:t>bérce, pak </a:t>
            </a:r>
            <a:r>
              <a:rPr lang="cs-CZ" altLang="cs-CZ" b="1" i="1" dirty="0"/>
              <a:t>supinace)</a:t>
            </a:r>
          </a:p>
          <a:p>
            <a:endParaRPr lang="cs-CZ" altLang="cs-CZ" b="1" i="1" dirty="0"/>
          </a:p>
          <a:p>
            <a:r>
              <a:rPr lang="cs-CZ" altLang="cs-CZ" sz="2400" b="1" dirty="0"/>
              <a:t>„</a:t>
            </a:r>
            <a:r>
              <a:rPr lang="cs-CZ" altLang="cs-CZ" sz="2400" b="1" dirty="0" err="1"/>
              <a:t>Hamstrings</a:t>
            </a:r>
            <a:r>
              <a:rPr lang="cs-CZ" altLang="cs-CZ" sz="2400" b="1" dirty="0"/>
              <a:t>“ – se stoupající flexí </a:t>
            </a:r>
          </a:p>
          <a:p>
            <a:r>
              <a:rPr lang="cs-CZ" altLang="cs-CZ" sz="2400" dirty="0"/>
              <a:t>(předklonem</a:t>
            </a:r>
            <a:r>
              <a:rPr lang="cs-CZ" altLang="cs-CZ" dirty="0"/>
              <a:t>) </a:t>
            </a:r>
            <a:r>
              <a:rPr lang="cs-CZ" altLang="cs-CZ" b="1" dirty="0"/>
              <a:t>jejich aktivita roste.</a:t>
            </a:r>
          </a:p>
        </p:txBody>
      </p:sp>
      <p:pic>
        <p:nvPicPr>
          <p:cNvPr id="34821" name="Picture 5" descr="sejmout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2208265" cy="264208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23850" y="594995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Pes </a:t>
            </a:r>
            <a:r>
              <a:rPr lang="cs-CZ" altLang="cs-CZ" dirty="0" err="1">
                <a:solidFill>
                  <a:schemeClr val="bg1"/>
                </a:solidFill>
              </a:rPr>
              <a:t>anserinus</a:t>
            </a: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491880" y="5930155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Pes </a:t>
            </a:r>
            <a:r>
              <a:rPr lang="cs-CZ" dirty="0" err="1"/>
              <a:t>anserinus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1049" r="37003" b="1301"/>
          <a:stretch/>
        </p:blipFill>
        <p:spPr>
          <a:xfrm>
            <a:off x="7323977" y="126840"/>
            <a:ext cx="1800200" cy="66967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27" y="1113881"/>
            <a:ext cx="19621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0311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622"/>
            <a:ext cx="9144000" cy="48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003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60350"/>
            <a:ext cx="705128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solidFill>
                  <a:srgbClr val="C00000"/>
                </a:solidFill>
              </a:rPr>
              <a:t>Canalis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obturatorius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(pro prostup cév a </a:t>
            </a:r>
            <a:r>
              <a:rPr lang="cs-CZ" altLang="cs-CZ" sz="2000" b="1" i="1" dirty="0"/>
              <a:t>n. </a:t>
            </a:r>
            <a:r>
              <a:rPr lang="cs-CZ" altLang="cs-CZ" sz="2000" b="1" i="1" dirty="0" err="1"/>
              <a:t>obturatorius</a:t>
            </a:r>
            <a:r>
              <a:rPr lang="cs-CZ" altLang="cs-CZ" sz="2000" b="1" dirty="0"/>
              <a:t>)</a:t>
            </a:r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Lacuna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vasorum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(pro prostup femorálních cév)</a:t>
            </a:r>
            <a:r>
              <a:rPr lang="cs-CZ" altLang="cs-CZ" sz="2400" b="1" dirty="0"/>
              <a:t> </a:t>
            </a:r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Lacuna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musculorum</a:t>
            </a:r>
            <a:r>
              <a:rPr lang="cs-CZ" altLang="cs-CZ" sz="2400" b="1" dirty="0">
                <a:solidFill>
                  <a:srgbClr val="C00000"/>
                </a:solidFill>
              </a:rPr>
              <a:t>  </a:t>
            </a:r>
            <a:r>
              <a:rPr lang="cs-CZ" altLang="cs-CZ" sz="2000" b="1" dirty="0"/>
              <a:t>(pro prostup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iliopsoas</a:t>
            </a:r>
            <a:r>
              <a:rPr lang="cs-CZ" altLang="cs-CZ" sz="2000" b="1" dirty="0"/>
              <a:t> a </a:t>
            </a:r>
            <a:r>
              <a:rPr lang="cs-CZ" altLang="cs-CZ" sz="2000" b="1" i="1" dirty="0"/>
              <a:t>n. </a:t>
            </a:r>
            <a:r>
              <a:rPr lang="cs-CZ" altLang="cs-CZ" sz="2000" b="1" i="1" dirty="0" err="1"/>
              <a:t>femoralis</a:t>
            </a:r>
            <a:r>
              <a:rPr lang="cs-CZ" altLang="cs-CZ" sz="20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Trigonum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femorale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r>
              <a:rPr lang="cs-CZ" altLang="cs-CZ" sz="2000" b="1" u="sng" dirty="0"/>
              <a:t>Ohraničení:</a:t>
            </a:r>
            <a:r>
              <a:rPr lang="cs-CZ" altLang="cs-CZ" sz="2000" b="1" dirty="0"/>
              <a:t>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sartorius</a:t>
            </a:r>
            <a:r>
              <a:rPr lang="cs-CZ" altLang="cs-CZ" sz="2000" b="1" i="1" dirty="0"/>
              <a:t>, lig. </a:t>
            </a:r>
            <a:r>
              <a:rPr lang="cs-CZ" altLang="cs-CZ" sz="2000" b="1" i="1" dirty="0" err="1"/>
              <a:t>inguinale</a:t>
            </a:r>
            <a:r>
              <a:rPr lang="cs-CZ" altLang="cs-CZ" sz="2000" b="1" i="1" dirty="0"/>
              <a:t>, 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longus</a:t>
            </a:r>
            <a:endParaRPr lang="cs-CZ" altLang="cs-CZ" sz="2000" b="1" i="1" dirty="0"/>
          </a:p>
          <a:p>
            <a:r>
              <a:rPr lang="cs-CZ" altLang="cs-CZ" sz="2000" b="1" dirty="0"/>
              <a:t> (nejhlubším místem je </a:t>
            </a:r>
            <a:r>
              <a:rPr lang="cs-CZ" altLang="cs-CZ" sz="2000" b="1" i="1" dirty="0" err="1"/>
              <a:t>fossa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iliopectinea</a:t>
            </a:r>
            <a:r>
              <a:rPr lang="cs-CZ" altLang="cs-CZ" sz="2000" b="1" dirty="0"/>
              <a:t>)</a:t>
            </a:r>
          </a:p>
          <a:p>
            <a:endParaRPr lang="cs-CZ" altLang="cs-CZ" sz="2400" b="1" u="sng" dirty="0"/>
          </a:p>
          <a:p>
            <a:r>
              <a:rPr lang="cs-CZ" altLang="cs-CZ" sz="2400" b="1" u="sng" dirty="0" err="1">
                <a:solidFill>
                  <a:srgbClr val="C00000"/>
                </a:solidFill>
              </a:rPr>
              <a:t>Fossa</a:t>
            </a:r>
            <a:r>
              <a:rPr lang="cs-CZ" altLang="cs-CZ" sz="2400" b="1" u="sng" dirty="0">
                <a:solidFill>
                  <a:srgbClr val="C0000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C00000"/>
                </a:solidFill>
              </a:rPr>
              <a:t>iliopectinea</a:t>
            </a:r>
            <a:endParaRPr lang="cs-CZ" altLang="cs-CZ" sz="2400" b="1" u="sng" dirty="0">
              <a:solidFill>
                <a:srgbClr val="C00000"/>
              </a:solidFill>
            </a:endParaRPr>
          </a:p>
          <a:p>
            <a:r>
              <a:rPr lang="cs-CZ" altLang="cs-CZ" sz="2000" b="1" dirty="0"/>
              <a:t>Ohraničení: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pectineus</a:t>
            </a:r>
            <a:r>
              <a:rPr lang="cs-CZ" altLang="cs-CZ" sz="2000" b="1" dirty="0"/>
              <a:t> a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iliopsoas</a:t>
            </a:r>
            <a:endParaRPr lang="cs-CZ" altLang="cs-CZ" sz="2000" b="1" i="1" dirty="0"/>
          </a:p>
          <a:p>
            <a:r>
              <a:rPr lang="cs-CZ" altLang="cs-CZ" sz="2000" b="1" dirty="0"/>
              <a:t>Prochází zde nervy a cévy </a:t>
            </a:r>
            <a:r>
              <a:rPr lang="cs-CZ" altLang="cs-CZ" sz="2000" b="1" u="sng" dirty="0">
                <a:solidFill>
                  <a:srgbClr val="FF0000"/>
                </a:solidFill>
              </a:rPr>
              <a:t>z</a:t>
            </a:r>
            <a:r>
              <a:rPr lang="cs-CZ" altLang="cs-CZ" sz="2000" b="1" u="sng" dirty="0"/>
              <a:t> </a:t>
            </a:r>
            <a:r>
              <a:rPr lang="cs-CZ" altLang="cs-CZ" sz="2000" b="1" i="1" u="sng" dirty="0" err="1"/>
              <a:t>lacuna</a:t>
            </a:r>
            <a:r>
              <a:rPr lang="cs-CZ" altLang="cs-CZ" sz="2000" b="1" i="1" u="sng" dirty="0"/>
              <a:t> </a:t>
            </a:r>
            <a:r>
              <a:rPr lang="cs-CZ" altLang="cs-CZ" sz="2000" b="1" i="1" u="sng" dirty="0" err="1"/>
              <a:t>vasorum</a:t>
            </a:r>
            <a:r>
              <a:rPr lang="cs-CZ" altLang="cs-CZ" sz="2000" b="1" u="sng" dirty="0"/>
              <a:t> a </a:t>
            </a:r>
            <a:r>
              <a:rPr lang="cs-CZ" altLang="cs-CZ" sz="2000" b="1" i="1" u="sng" dirty="0" err="1"/>
              <a:t>musculorum</a:t>
            </a:r>
            <a:endParaRPr lang="cs-CZ" altLang="cs-CZ" sz="2000" b="1" i="1" u="sng" dirty="0"/>
          </a:p>
          <a:p>
            <a:r>
              <a:rPr lang="cs-CZ" altLang="cs-CZ" sz="2000" b="1" u="sng" dirty="0">
                <a:solidFill>
                  <a:srgbClr val="FF0000"/>
                </a:solidFill>
              </a:rPr>
              <a:t>do</a:t>
            </a:r>
            <a:r>
              <a:rPr lang="cs-CZ" altLang="cs-CZ" sz="2000" b="1" u="sng" dirty="0"/>
              <a:t> </a:t>
            </a:r>
            <a:r>
              <a:rPr lang="cs-CZ" altLang="cs-CZ" sz="2000" b="1" i="1" u="sng" dirty="0" err="1"/>
              <a:t>canalis</a:t>
            </a:r>
            <a:r>
              <a:rPr lang="cs-CZ" altLang="cs-CZ" sz="2000" b="1" i="1" u="sng" dirty="0"/>
              <a:t> </a:t>
            </a:r>
            <a:r>
              <a:rPr lang="cs-CZ" altLang="cs-CZ" sz="2000" b="1" i="1" u="sng" dirty="0" err="1"/>
              <a:t>adductorius</a:t>
            </a:r>
            <a:endParaRPr lang="cs-CZ" altLang="cs-CZ" sz="2000" b="1" i="1" u="sng" dirty="0"/>
          </a:p>
          <a:p>
            <a:endParaRPr lang="cs-CZ" altLang="cs-CZ" sz="2000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7"/>
          <a:stretch>
            <a:fillRect/>
          </a:stretch>
        </p:blipFill>
        <p:spPr bwMode="auto">
          <a:xfrm>
            <a:off x="7432675" y="1773238"/>
            <a:ext cx="1711325" cy="33115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sejmout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8" b="12498"/>
          <a:stretch>
            <a:fillRect/>
          </a:stretch>
        </p:blipFill>
        <p:spPr bwMode="auto">
          <a:xfrm>
            <a:off x="2555776" y="4440003"/>
            <a:ext cx="2952849" cy="224972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sejmout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44403"/>
            <a:ext cx="2520280" cy="2274399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ejmout00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16185" r="18269" b="30751"/>
          <a:stretch>
            <a:fillRect/>
          </a:stretch>
        </p:blipFill>
        <p:spPr bwMode="auto">
          <a:xfrm>
            <a:off x="7740650" y="188913"/>
            <a:ext cx="11969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8748713" y="260350"/>
            <a:ext cx="2159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017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50825" y="404813"/>
            <a:ext cx="86423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err="1">
                <a:solidFill>
                  <a:srgbClr val="C00000"/>
                </a:solidFill>
              </a:rPr>
              <a:t>Canalis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</a:rPr>
              <a:t>adductorius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r>
              <a:rPr lang="cs-CZ" altLang="cs-CZ" sz="2000" b="1" u="sng" dirty="0">
                <a:solidFill>
                  <a:srgbClr val="C00000"/>
                </a:solidFill>
              </a:rPr>
              <a:t>Ohraničení: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vastus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medialis</a:t>
            </a:r>
            <a:r>
              <a:rPr lang="cs-CZ" altLang="cs-CZ" sz="2000" b="1" i="1" dirty="0"/>
              <a:t>, 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magnus</a:t>
            </a:r>
            <a:r>
              <a:rPr lang="cs-CZ" altLang="cs-CZ" sz="2000" b="1" dirty="0"/>
              <a:t> a </a:t>
            </a:r>
            <a:r>
              <a:rPr lang="cs-CZ" altLang="cs-CZ" sz="2000" b="1" i="1" dirty="0" err="1"/>
              <a:t>longus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lamina </a:t>
            </a:r>
            <a:r>
              <a:rPr lang="cs-CZ" altLang="cs-CZ" sz="2000" b="1" i="1" dirty="0" err="1"/>
              <a:t>vastoadductoria</a:t>
            </a:r>
            <a:endParaRPr lang="cs-CZ" altLang="cs-CZ" sz="2000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východ z kanálu: </a:t>
            </a:r>
            <a:r>
              <a:rPr lang="cs-CZ" altLang="cs-CZ" sz="2000" b="1" i="1" dirty="0" err="1"/>
              <a:t>hiatus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tendineus</a:t>
            </a:r>
            <a:r>
              <a:rPr lang="cs-CZ" altLang="cs-CZ" sz="2000" b="1" i="1" dirty="0"/>
              <a:t>=</a:t>
            </a:r>
            <a:r>
              <a:rPr lang="cs-CZ" altLang="cs-CZ" sz="2000" b="1" i="1" dirty="0" err="1"/>
              <a:t>adductorius</a:t>
            </a:r>
            <a:r>
              <a:rPr lang="cs-CZ" altLang="cs-CZ" sz="2000" b="1" dirty="0"/>
              <a:t> </a:t>
            </a:r>
            <a:r>
              <a:rPr lang="cs-CZ" altLang="cs-CZ" sz="1600" dirty="0"/>
              <a:t>(mezi oběma úpony </a:t>
            </a:r>
            <a:r>
              <a:rPr lang="cs-CZ" altLang="cs-CZ" sz="1600" i="1" dirty="0"/>
              <a:t>m. </a:t>
            </a:r>
            <a:r>
              <a:rPr lang="cs-CZ" altLang="cs-CZ" sz="1600" i="1" dirty="0" err="1"/>
              <a:t>adductor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magnus</a:t>
            </a:r>
            <a:r>
              <a:rPr lang="cs-CZ" altLang="cs-CZ" sz="1600" dirty="0"/>
              <a:t> – </a:t>
            </a:r>
            <a:r>
              <a:rPr lang="cs-CZ" altLang="cs-CZ" sz="2000" u="sng" dirty="0"/>
              <a:t>ústí do</a:t>
            </a:r>
            <a:r>
              <a:rPr lang="cs-CZ" altLang="cs-CZ" sz="2000" b="1" dirty="0"/>
              <a:t> </a:t>
            </a:r>
            <a:r>
              <a:rPr lang="cs-CZ" altLang="cs-CZ" sz="2000" b="1" i="1" dirty="0" err="1"/>
              <a:t>fossa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poplitea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u="sng" dirty="0">
                <a:solidFill>
                  <a:srgbClr val="C00000"/>
                </a:solidFill>
              </a:rPr>
              <a:t>Funkce: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dirty="0"/>
              <a:t>slouží pro průchod cév z ventrální strany stehna na dorzální (flexní) stranu kolenního kloubu (do </a:t>
            </a:r>
            <a:r>
              <a:rPr lang="cs-CZ" altLang="cs-CZ" sz="2000" i="1" dirty="0" err="1"/>
              <a:t>fossa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poplitea</a:t>
            </a:r>
            <a:r>
              <a:rPr lang="cs-CZ" altLang="cs-CZ" sz="2000" dirty="0"/>
              <a:t>)</a:t>
            </a:r>
            <a:r>
              <a:rPr lang="cs-CZ" altLang="cs-CZ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6"/>
          <a:stretch>
            <a:fillRect/>
          </a:stretch>
        </p:blipFill>
        <p:spPr bwMode="auto">
          <a:xfrm>
            <a:off x="4211638" y="3013075"/>
            <a:ext cx="1462087" cy="38004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82912"/>
            <a:ext cx="1368425" cy="38608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437063"/>
            <a:ext cx="1314450" cy="24209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72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91509"/>
            <a:ext cx="2493962" cy="459660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99" y="1916832"/>
            <a:ext cx="1659099" cy="456745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4393101" y="4189811"/>
            <a:ext cx="1570282" cy="50405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486025" y="404813"/>
            <a:ext cx="55803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FOSSA POPLITEA </a:t>
            </a:r>
            <a:r>
              <a:rPr lang="cs-CZ" altLang="cs-CZ" sz="2400" b="1" dirty="0"/>
              <a:t>(zákolenní jáma)</a:t>
            </a:r>
          </a:p>
          <a:p>
            <a:r>
              <a:rPr lang="cs-CZ" altLang="cs-CZ" sz="2400" b="1" dirty="0"/>
              <a:t>                 ohraničení a obsah</a:t>
            </a:r>
            <a:endParaRPr lang="cs-CZ" altLang="cs-CZ" sz="3600" b="1" dirty="0"/>
          </a:p>
        </p:txBody>
      </p:sp>
      <p:pic>
        <p:nvPicPr>
          <p:cNvPr id="31756" name="Picture 12" descr="sejmout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4" b="52791"/>
          <a:stretch>
            <a:fillRect/>
          </a:stretch>
        </p:blipFill>
        <p:spPr bwMode="auto">
          <a:xfrm>
            <a:off x="7164388" y="3284538"/>
            <a:ext cx="1843087" cy="18716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3" descr="sejmout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48730" r="2866"/>
          <a:stretch>
            <a:fillRect/>
          </a:stretch>
        </p:blipFill>
        <p:spPr bwMode="auto">
          <a:xfrm>
            <a:off x="7164388" y="4941888"/>
            <a:ext cx="1871662" cy="18240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916832"/>
            <a:ext cx="2135136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Proximálně:</a:t>
            </a:r>
          </a:p>
          <a:p>
            <a:r>
              <a:rPr lang="cs-CZ" sz="1400" dirty="0"/>
              <a:t>m. biceps </a:t>
            </a:r>
            <a:r>
              <a:rPr lang="cs-CZ" sz="1400" dirty="0" err="1"/>
              <a:t>femoris</a:t>
            </a:r>
            <a:endParaRPr lang="cs-CZ" sz="1400" dirty="0"/>
          </a:p>
          <a:p>
            <a:r>
              <a:rPr lang="cs-CZ" sz="1400" dirty="0"/>
              <a:t>m. </a:t>
            </a:r>
            <a:r>
              <a:rPr lang="cs-CZ" sz="1400" dirty="0" err="1"/>
              <a:t>semitendinosus</a:t>
            </a:r>
            <a:endParaRPr lang="cs-CZ" sz="1400" dirty="0"/>
          </a:p>
          <a:p>
            <a:r>
              <a:rPr lang="cs-CZ" sz="1400" dirty="0"/>
              <a:t>m. </a:t>
            </a:r>
            <a:r>
              <a:rPr lang="cs-CZ" sz="1400" dirty="0" err="1"/>
              <a:t>semimembranosus</a:t>
            </a:r>
            <a:endParaRPr lang="cs-CZ" sz="1400" dirty="0"/>
          </a:p>
          <a:p>
            <a:endParaRPr lang="cs-CZ" sz="1400" dirty="0"/>
          </a:p>
          <a:p>
            <a:r>
              <a:rPr lang="cs-CZ" b="1" dirty="0"/>
              <a:t>Distálně:</a:t>
            </a:r>
          </a:p>
          <a:p>
            <a:r>
              <a:rPr lang="cs-CZ" sz="1400" dirty="0"/>
              <a:t>hlavy m. </a:t>
            </a:r>
            <a:r>
              <a:rPr lang="cs-CZ" sz="1400" dirty="0" err="1"/>
              <a:t>gastrocnemius</a:t>
            </a:r>
            <a:endParaRPr lang="cs-CZ" sz="1400" dirty="0"/>
          </a:p>
          <a:p>
            <a:endParaRPr lang="cs-CZ" sz="1400" dirty="0"/>
          </a:p>
          <a:p>
            <a:r>
              <a:rPr lang="cs-CZ" b="1" dirty="0"/>
              <a:t>Ventrálně</a:t>
            </a:r>
            <a:r>
              <a:rPr lang="cs-CZ" sz="1400" dirty="0"/>
              <a:t> (spodina):</a:t>
            </a:r>
          </a:p>
          <a:p>
            <a:r>
              <a:rPr lang="cs-CZ" sz="1400" dirty="0"/>
              <a:t>facies </a:t>
            </a:r>
            <a:r>
              <a:rPr lang="cs-CZ" sz="1400" dirty="0" err="1"/>
              <a:t>poplitea</a:t>
            </a:r>
            <a:r>
              <a:rPr lang="cs-CZ" sz="1400" dirty="0"/>
              <a:t> </a:t>
            </a:r>
            <a:r>
              <a:rPr lang="cs-CZ" sz="1400" dirty="0" err="1"/>
              <a:t>femoris</a:t>
            </a:r>
            <a:endParaRPr lang="cs-CZ" sz="1400" dirty="0"/>
          </a:p>
          <a:p>
            <a:r>
              <a:rPr lang="cs-CZ" sz="1400" dirty="0"/>
              <a:t>kloubní pouzdro art. genus</a:t>
            </a:r>
          </a:p>
          <a:p>
            <a:r>
              <a:rPr lang="cs-CZ" sz="1400" dirty="0"/>
              <a:t>m. </a:t>
            </a:r>
            <a:r>
              <a:rPr lang="cs-CZ" sz="1400" dirty="0" err="1"/>
              <a:t>popliteus</a:t>
            </a:r>
            <a:endParaRPr lang="cs-CZ" sz="1400" dirty="0"/>
          </a:p>
          <a:p>
            <a:endParaRPr lang="cs-CZ" sz="1400" dirty="0"/>
          </a:p>
          <a:p>
            <a:r>
              <a:rPr lang="cs-CZ" b="1" dirty="0"/>
              <a:t>Dorsálně:</a:t>
            </a:r>
          </a:p>
          <a:p>
            <a:r>
              <a:rPr lang="cs-CZ" sz="1400" dirty="0" err="1"/>
              <a:t>fascia</a:t>
            </a:r>
            <a:r>
              <a:rPr lang="cs-CZ" sz="1400" dirty="0"/>
              <a:t> </a:t>
            </a:r>
            <a:r>
              <a:rPr lang="cs-CZ" sz="1400" dirty="0" err="1"/>
              <a:t>poplitea</a:t>
            </a:r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Obsah:</a:t>
            </a:r>
          </a:p>
          <a:p>
            <a:r>
              <a:rPr lang="cs-CZ" sz="1400" dirty="0"/>
              <a:t>nervově cévní svazek</a:t>
            </a:r>
          </a:p>
          <a:p>
            <a:r>
              <a:rPr lang="cs-CZ" sz="1400" dirty="0"/>
              <a:t>mízní uzliny, tukové vazivo</a:t>
            </a:r>
          </a:p>
        </p:txBody>
      </p:sp>
    </p:spTree>
    <p:extLst>
      <p:ext uri="{BB962C8B-B14F-4D97-AF65-F5344CB8AC3E}">
        <p14:creationId xmlns:p14="http://schemas.microsoft.com/office/powerpoint/2010/main" val="33554717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1800200" cy="596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91122" y="908720"/>
            <a:ext cx="43114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Stehenní fascie = </a:t>
            </a:r>
            <a:r>
              <a:rPr lang="cs-CZ" sz="2800" b="1" i="1" dirty="0" err="1">
                <a:solidFill>
                  <a:srgbClr val="C00000"/>
                </a:solidFill>
              </a:rPr>
              <a:t>fascia</a:t>
            </a:r>
            <a:r>
              <a:rPr lang="cs-CZ" sz="2800" b="1" i="1" dirty="0">
                <a:solidFill>
                  <a:srgbClr val="C00000"/>
                </a:solidFill>
              </a:rPr>
              <a:t> lata</a:t>
            </a: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saphenus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iliotibialis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vastoadductoria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poplitea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41" y="2784984"/>
            <a:ext cx="1402522" cy="3957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27" y="2784984"/>
            <a:ext cx="1633540" cy="395700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8144"/>
            <a:ext cx="1594184" cy="15660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1594184" cy="1601301"/>
          </a:xfrm>
          <a:prstGeom prst="rect">
            <a:avLst/>
          </a:prstGeom>
        </p:spPr>
      </p:pic>
      <p:pic>
        <p:nvPicPr>
          <p:cNvPr id="8" name="Picture 12" descr="sejmout00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4" b="52791"/>
          <a:stretch>
            <a:fillRect/>
          </a:stretch>
        </p:blipFill>
        <p:spPr bwMode="auto">
          <a:xfrm>
            <a:off x="7300913" y="4870322"/>
            <a:ext cx="1843087" cy="18716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30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52879" r="-1" b="3073"/>
          <a:stretch/>
        </p:blipFill>
        <p:spPr>
          <a:xfrm>
            <a:off x="395536" y="4437112"/>
            <a:ext cx="2700559" cy="17202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51"/>
          <a:stretch/>
        </p:blipFill>
        <p:spPr>
          <a:xfrm>
            <a:off x="308650" y="764704"/>
            <a:ext cx="2874329" cy="2055981"/>
          </a:xfrm>
          <a:prstGeom prst="rect">
            <a:avLst/>
          </a:prstGeom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3060"/>
            <a:ext cx="1493910" cy="2224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76" y="4437112"/>
            <a:ext cx="1945088" cy="22240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6738"/>
          <a:stretch>
            <a:fillRect/>
          </a:stretch>
        </p:blipFill>
        <p:spPr bwMode="auto">
          <a:xfrm>
            <a:off x="3262505" y="385631"/>
            <a:ext cx="1416764" cy="167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9_f2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1227" r="6013" b="8052"/>
          <a:stretch>
            <a:fillRect/>
          </a:stretch>
        </p:blipFill>
        <p:spPr bwMode="auto">
          <a:xfrm>
            <a:off x="4932040" y="375829"/>
            <a:ext cx="1579582" cy="18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69339" y="476672"/>
            <a:ext cx="246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Plexus </a:t>
            </a:r>
            <a:r>
              <a:rPr lang="cs-CZ" b="1" dirty="0" err="1">
                <a:solidFill>
                  <a:srgbClr val="C00000"/>
                </a:solidFill>
              </a:rPr>
              <a:t>lumbalis</a:t>
            </a:r>
            <a:r>
              <a:rPr lang="cs-CZ" b="1" dirty="0">
                <a:solidFill>
                  <a:srgbClr val="C00000"/>
                </a:solidFill>
              </a:rPr>
              <a:t> Th12-L4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82702" y="4149080"/>
            <a:ext cx="212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Plexus </a:t>
            </a:r>
            <a:r>
              <a:rPr lang="cs-CZ" b="1" dirty="0" err="1">
                <a:solidFill>
                  <a:srgbClr val="C00000"/>
                </a:solidFill>
              </a:rPr>
              <a:t>sacralis</a:t>
            </a:r>
            <a:r>
              <a:rPr lang="cs-CZ" b="1" dirty="0">
                <a:solidFill>
                  <a:srgbClr val="C00000"/>
                </a:solidFill>
              </a:rPr>
              <a:t> L4-Co</a:t>
            </a:r>
            <a:endParaRPr lang="cs-CZ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66E10400-2CA7-4562-B722-B4B538A8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15" y="221693"/>
            <a:ext cx="1438488" cy="405847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32F7F5D3-6ABA-443F-A171-C0ED9696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18" y="2768480"/>
            <a:ext cx="1387206" cy="405847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00343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36079" y="764704"/>
            <a:ext cx="7473521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600" b="1" dirty="0">
                <a:solidFill>
                  <a:srgbClr val="C00000"/>
                </a:solidFill>
              </a:rPr>
              <a:t>Svaly bérce </a:t>
            </a:r>
            <a:r>
              <a:rPr lang="cs-CZ" altLang="cs-CZ" sz="2800" b="1" i="1" dirty="0"/>
              <a:t>(mm. </a:t>
            </a:r>
            <a:r>
              <a:rPr lang="cs-CZ" altLang="cs-CZ" sz="2800" b="1" i="1" dirty="0" err="1"/>
              <a:t>cruris</a:t>
            </a:r>
            <a:r>
              <a:rPr lang="cs-CZ" altLang="cs-CZ" sz="2800" b="1" i="1" dirty="0"/>
              <a:t>)</a:t>
            </a:r>
          </a:p>
          <a:p>
            <a:r>
              <a:rPr lang="cs-CZ" altLang="cs-CZ" sz="2400" b="1" dirty="0">
                <a:solidFill>
                  <a:srgbClr val="C00000"/>
                </a:solidFill>
              </a:rPr>
              <a:t>Ventrální skupina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b="1" dirty="0"/>
              <a:t>(inervace z n. </a:t>
            </a:r>
            <a:r>
              <a:rPr lang="cs-CZ" altLang="cs-CZ" b="1" dirty="0" err="1"/>
              <a:t>fibularis</a:t>
            </a:r>
            <a:r>
              <a:rPr lang="cs-CZ" altLang="cs-CZ" b="1" dirty="0"/>
              <a:t> </a:t>
            </a:r>
            <a:r>
              <a:rPr lang="cs-CZ" altLang="cs-CZ" b="1" dirty="0" err="1"/>
              <a:t>profundus</a:t>
            </a:r>
            <a:r>
              <a:rPr lang="cs-CZ" altLang="cs-CZ" b="1" dirty="0"/>
              <a:t>, plexus </a:t>
            </a:r>
            <a:r>
              <a:rPr lang="cs-CZ" altLang="cs-CZ" b="1" dirty="0" err="1"/>
              <a:t>sacralis</a:t>
            </a:r>
            <a:r>
              <a:rPr lang="cs-CZ" altLang="cs-CZ" b="1" dirty="0"/>
              <a:t>)</a:t>
            </a:r>
          </a:p>
          <a:p>
            <a:endParaRPr lang="cs-CZ" altLang="cs-CZ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tibialis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anterior</a:t>
            </a:r>
            <a:r>
              <a:rPr lang="cs-CZ" altLang="cs-CZ" sz="2000" b="1" i="1" dirty="0"/>
              <a:t>*</a:t>
            </a:r>
            <a:r>
              <a:rPr lang="cs-CZ" altLang="cs-CZ" sz="1600" b="1" i="1" dirty="0"/>
              <a:t>(f: dorzální flexe </a:t>
            </a:r>
            <a:r>
              <a:rPr lang="cs-CZ" altLang="cs-CZ" sz="1600" dirty="0"/>
              <a:t>a</a:t>
            </a:r>
            <a:r>
              <a:rPr lang="cs-CZ" altLang="cs-CZ" sz="1600" b="1" i="1" dirty="0"/>
              <a:t> supinace </a:t>
            </a:r>
            <a:r>
              <a:rPr lang="cs-CZ" altLang="cs-CZ" sz="1600" dirty="0"/>
              <a:t>nohy</a:t>
            </a:r>
            <a:r>
              <a:rPr lang="cs-CZ" altLang="cs-CZ" sz="1600" b="1" i="1" dirty="0"/>
              <a:t>, </a:t>
            </a:r>
            <a:r>
              <a:rPr lang="cs-CZ" altLang="cs-CZ" sz="1600" dirty="0"/>
              <a:t>zabezpečuje</a:t>
            </a:r>
          </a:p>
          <a:p>
            <a:r>
              <a:rPr lang="cs-CZ" altLang="cs-CZ" sz="1600" dirty="0"/>
              <a:t>                                         podélnou </a:t>
            </a:r>
            <a:r>
              <a:rPr lang="cs-CZ" altLang="cs-CZ" sz="1600" b="1" dirty="0"/>
              <a:t>klenbu </a:t>
            </a:r>
            <a:r>
              <a:rPr lang="cs-CZ" altLang="cs-CZ" sz="1600" dirty="0"/>
              <a:t>nohy)</a:t>
            </a:r>
          </a:p>
          <a:p>
            <a:endParaRPr lang="cs-CZ" altLang="cs-CZ" sz="1600" b="1" i="1" dirty="0"/>
          </a:p>
          <a:p>
            <a:r>
              <a:rPr lang="cs-CZ" altLang="cs-CZ" sz="2000" b="1" i="1" dirty="0"/>
              <a:t> </a:t>
            </a:r>
            <a:r>
              <a:rPr lang="cs-CZ" altLang="cs-CZ" sz="2000" b="1" i="1" dirty="0">
                <a:solidFill>
                  <a:srgbClr val="C00000"/>
                </a:solidFill>
              </a:rPr>
              <a:t>m. extensor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hallucis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longus</a:t>
            </a:r>
            <a:r>
              <a:rPr lang="cs-CZ" altLang="cs-CZ" sz="2000" b="1" i="1" dirty="0"/>
              <a:t>**</a:t>
            </a:r>
          </a:p>
          <a:p>
            <a:endParaRPr lang="cs-CZ" altLang="cs-CZ" sz="2000" b="1" i="1" dirty="0"/>
          </a:p>
          <a:p>
            <a:r>
              <a:rPr lang="cs-CZ" altLang="cs-CZ" sz="2000" b="1" i="1" dirty="0"/>
              <a:t> </a:t>
            </a:r>
            <a:r>
              <a:rPr lang="cs-CZ" altLang="cs-CZ" sz="2000" b="1" i="1" dirty="0">
                <a:solidFill>
                  <a:srgbClr val="C00000"/>
                </a:solidFill>
              </a:rPr>
              <a:t>m. extensor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digitorum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longus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400" b="1" i="1" dirty="0"/>
              <a:t>*** </a:t>
            </a:r>
            <a:r>
              <a:rPr lang="cs-CZ" altLang="cs-CZ" sz="1600" b="1" i="1" dirty="0" smtClean="0"/>
              <a:t>(+ m</a:t>
            </a:r>
            <a:r>
              <a:rPr lang="cs-CZ" altLang="cs-CZ" sz="1600" b="1" i="1" dirty="0"/>
              <a:t>. </a:t>
            </a:r>
            <a:r>
              <a:rPr lang="cs-CZ" altLang="cs-CZ" sz="1600" b="1" i="1" dirty="0" err="1"/>
              <a:t>fibularis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tertius</a:t>
            </a:r>
            <a:r>
              <a:rPr lang="cs-CZ" altLang="cs-CZ" sz="1600" b="1" i="1" dirty="0"/>
              <a:t> – napomáhá </a:t>
            </a:r>
          </a:p>
          <a:p>
            <a:r>
              <a:rPr lang="cs-CZ" altLang="cs-CZ" sz="1600" b="1" i="1" dirty="0"/>
              <a:t>                                                                                                        pronaci)</a:t>
            </a:r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i="1" dirty="0" err="1">
                <a:solidFill>
                  <a:srgbClr val="C00000"/>
                </a:solidFill>
              </a:rPr>
              <a:t>Fascia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cruris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u="sng" dirty="0"/>
              <a:t>nepokrývá</a:t>
            </a:r>
            <a:r>
              <a:rPr lang="cs-CZ" altLang="cs-CZ" sz="2000" b="1" dirty="0"/>
              <a:t> </a:t>
            </a:r>
            <a:r>
              <a:rPr lang="cs-CZ" altLang="cs-CZ" sz="2000" b="1" i="1" dirty="0"/>
              <a:t>facies </a:t>
            </a:r>
            <a:r>
              <a:rPr lang="cs-CZ" altLang="cs-CZ" sz="2000" b="1" i="1" dirty="0" err="1"/>
              <a:t>medialis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tibiae</a:t>
            </a:r>
            <a:r>
              <a:rPr lang="cs-CZ" altLang="cs-CZ" sz="2000" b="1" dirty="0"/>
              <a:t>!</a:t>
            </a:r>
          </a:p>
          <a:p>
            <a:endParaRPr lang="cs-CZ" altLang="cs-CZ" sz="2000" b="1" dirty="0"/>
          </a:p>
          <a:p>
            <a:r>
              <a:rPr lang="cs-CZ" altLang="cs-CZ" sz="2000" b="1" i="1" dirty="0" err="1">
                <a:solidFill>
                  <a:srgbClr val="C00000"/>
                </a:solidFill>
              </a:rPr>
              <a:t>Retinaculum</a:t>
            </a:r>
            <a:r>
              <a:rPr lang="cs-CZ" altLang="cs-CZ" sz="2000" b="1" i="1" dirty="0">
                <a:solidFill>
                  <a:srgbClr val="C00000"/>
                </a:solidFill>
              </a:rPr>
              <a:t> mm.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extensorum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/>
              <a:t>superius</a:t>
            </a:r>
            <a:r>
              <a:rPr lang="cs-CZ" altLang="cs-CZ" sz="2000" b="1" i="1" dirty="0"/>
              <a:t> et </a:t>
            </a:r>
            <a:r>
              <a:rPr lang="cs-CZ" altLang="cs-CZ" sz="2000" b="1" i="1" dirty="0" err="1"/>
              <a:t>inferius</a:t>
            </a:r>
            <a:endParaRPr lang="cs-CZ" altLang="cs-CZ" sz="2000" b="1" i="1" dirty="0"/>
          </a:p>
          <a:p>
            <a:endParaRPr lang="cs-CZ" altLang="cs-CZ" sz="20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79" y="332656"/>
            <a:ext cx="1755819" cy="664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009307" y="24208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</a:t>
            </a:r>
          </a:p>
        </p:txBody>
      </p:sp>
      <p:sp>
        <p:nvSpPr>
          <p:cNvPr id="3" name="Obdélník 2"/>
          <p:cNvSpPr/>
          <p:nvPr/>
        </p:nvSpPr>
        <p:spPr>
          <a:xfrm>
            <a:off x="8159348" y="5517232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b="1" i="1" dirty="0"/>
              <a:t>***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8532440" y="5671120"/>
            <a:ext cx="41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b="1" i="1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36176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07504" y="217041"/>
            <a:ext cx="849694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Laterální skupina</a:t>
            </a:r>
          </a:p>
          <a:p>
            <a:r>
              <a:rPr lang="cs-CZ" altLang="cs-CZ" sz="1600" b="1" dirty="0"/>
              <a:t>Inervace z </a:t>
            </a:r>
            <a:r>
              <a:rPr lang="cs-CZ" altLang="cs-CZ" sz="1600" b="1" i="1" dirty="0"/>
              <a:t>n. </a:t>
            </a:r>
            <a:r>
              <a:rPr lang="cs-CZ" altLang="cs-CZ" sz="1600" b="1" i="1" dirty="0" err="1"/>
              <a:t>fibularis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superficialis</a:t>
            </a:r>
            <a:r>
              <a:rPr lang="cs-CZ" altLang="cs-CZ" sz="1600" b="1" i="1" dirty="0"/>
              <a:t> (plexus </a:t>
            </a:r>
            <a:r>
              <a:rPr lang="cs-CZ" altLang="cs-CZ" sz="1600" b="1" i="1" dirty="0" err="1"/>
              <a:t>sacralis</a:t>
            </a:r>
            <a:r>
              <a:rPr lang="cs-CZ" altLang="cs-CZ" sz="1600" b="1" i="1" dirty="0"/>
              <a:t>)</a:t>
            </a:r>
          </a:p>
          <a:p>
            <a:endParaRPr lang="cs-CZ" altLang="cs-CZ" sz="3200" b="1" dirty="0"/>
          </a:p>
          <a:p>
            <a:r>
              <a:rPr lang="cs-CZ" altLang="cs-CZ" b="1" dirty="0"/>
              <a:t> </a:t>
            </a:r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fibularis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600" b="1" i="1" dirty="0">
                <a:solidFill>
                  <a:srgbClr val="C00000"/>
                </a:solidFill>
              </a:rPr>
              <a:t>(</a:t>
            </a:r>
            <a:r>
              <a:rPr lang="cs-CZ" altLang="cs-CZ" sz="1600" b="1" i="1" dirty="0" err="1">
                <a:solidFill>
                  <a:srgbClr val="C00000"/>
                </a:solidFill>
              </a:rPr>
              <a:t>peronaeus</a:t>
            </a:r>
            <a:r>
              <a:rPr lang="cs-CZ" altLang="cs-CZ" sz="1600" b="1" i="1" dirty="0">
                <a:solidFill>
                  <a:srgbClr val="C00000"/>
                </a:solidFill>
              </a:rPr>
              <a:t>)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longus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(plantární </a:t>
            </a:r>
            <a:r>
              <a:rPr lang="cs-CZ" altLang="cs-CZ" sz="1600" b="1" i="1" dirty="0"/>
              <a:t>flexe </a:t>
            </a:r>
            <a:r>
              <a:rPr lang="cs-CZ" altLang="cs-CZ" sz="1600" dirty="0"/>
              <a:t>a </a:t>
            </a:r>
            <a:r>
              <a:rPr lang="cs-CZ" altLang="cs-CZ" sz="1600" b="1" i="1" dirty="0"/>
              <a:t>pronace </a:t>
            </a:r>
            <a:r>
              <a:rPr lang="cs-CZ" altLang="cs-CZ" sz="1600" dirty="0"/>
              <a:t>nohy, </a:t>
            </a:r>
            <a:r>
              <a:rPr lang="cs-CZ" altLang="cs-CZ" sz="1600" b="1" i="1" dirty="0"/>
              <a:t>klenba nožní)</a:t>
            </a:r>
          </a:p>
          <a:p>
            <a:r>
              <a:rPr lang="cs-CZ" altLang="cs-CZ" sz="2000" b="1" i="1" dirty="0"/>
              <a:t> </a:t>
            </a:r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fibularis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600" b="1" i="1" dirty="0">
                <a:solidFill>
                  <a:srgbClr val="C00000"/>
                </a:solidFill>
              </a:rPr>
              <a:t>(</a:t>
            </a:r>
            <a:r>
              <a:rPr lang="cs-CZ" altLang="cs-CZ" sz="1600" b="1" i="1" dirty="0" err="1">
                <a:solidFill>
                  <a:srgbClr val="C00000"/>
                </a:solidFill>
              </a:rPr>
              <a:t>peroneus</a:t>
            </a:r>
            <a:r>
              <a:rPr lang="cs-CZ" altLang="cs-CZ" sz="1600" b="1" i="1" dirty="0">
                <a:solidFill>
                  <a:srgbClr val="C00000"/>
                </a:solidFill>
              </a:rPr>
              <a:t>) </a:t>
            </a:r>
            <a:r>
              <a:rPr lang="cs-CZ" altLang="cs-CZ" sz="2000" b="1" i="1" dirty="0">
                <a:solidFill>
                  <a:srgbClr val="C00000"/>
                </a:solidFill>
              </a:rPr>
              <a:t>brevis </a:t>
            </a:r>
            <a:r>
              <a:rPr lang="cs-CZ" altLang="cs-CZ" sz="1600" b="1" i="1" dirty="0"/>
              <a:t>(plantární flexe </a:t>
            </a:r>
            <a:r>
              <a:rPr lang="cs-CZ" altLang="cs-CZ" sz="1600" dirty="0"/>
              <a:t>a </a:t>
            </a:r>
            <a:r>
              <a:rPr lang="cs-CZ" altLang="cs-CZ" sz="1600" b="1" i="1" dirty="0"/>
              <a:t>pronace nohy) )</a:t>
            </a:r>
          </a:p>
          <a:p>
            <a:endParaRPr lang="cs-CZ" altLang="cs-CZ" sz="2000" b="1" i="1" dirty="0"/>
          </a:p>
          <a:p>
            <a:r>
              <a:rPr lang="cs-CZ" altLang="cs-CZ" sz="2000" b="1" i="1" dirty="0"/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Retinaculum</a:t>
            </a:r>
            <a:r>
              <a:rPr lang="cs-CZ" altLang="cs-CZ" sz="2000" b="1" i="1" dirty="0">
                <a:solidFill>
                  <a:srgbClr val="C00000"/>
                </a:solidFill>
              </a:rPr>
              <a:t> mm.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fibularium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peroneorum</a:t>
            </a:r>
            <a:r>
              <a:rPr lang="cs-CZ" altLang="cs-CZ" sz="1600" b="1" i="1" dirty="0"/>
              <a:t>)</a:t>
            </a:r>
          </a:p>
          <a:p>
            <a:r>
              <a:rPr lang="cs-CZ" altLang="cs-CZ" sz="2000" b="1" i="1" dirty="0"/>
              <a:t> (</a:t>
            </a:r>
            <a:r>
              <a:rPr lang="cs-CZ" altLang="cs-CZ" sz="2000" b="1" i="1" dirty="0" err="1"/>
              <a:t>superius</a:t>
            </a:r>
            <a:r>
              <a:rPr lang="cs-CZ" altLang="cs-CZ" sz="2000" b="1" i="1" dirty="0"/>
              <a:t> et </a:t>
            </a:r>
            <a:r>
              <a:rPr lang="cs-CZ" altLang="cs-CZ" sz="2000" b="1" i="1" dirty="0" err="1"/>
              <a:t>inferius</a:t>
            </a:r>
            <a:r>
              <a:rPr lang="cs-CZ" altLang="cs-CZ" sz="2000" b="1" i="1" dirty="0"/>
              <a:t>)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96" y="1772746"/>
            <a:ext cx="2605472" cy="5085254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ýsledek obrázku pro lig. plantare long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r="78873"/>
          <a:stretch/>
        </p:blipFill>
        <p:spPr bwMode="auto">
          <a:xfrm>
            <a:off x="4139952" y="3031645"/>
            <a:ext cx="2016224" cy="36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96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1177532" cy="446256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40716"/>
            <a:ext cx="1392276" cy="446256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7504" y="280988"/>
            <a:ext cx="8424936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800" b="1" dirty="0">
                <a:solidFill>
                  <a:srgbClr val="C00000"/>
                </a:solidFill>
              </a:rPr>
              <a:t>Dorzální skupina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svalů bércových </a:t>
            </a:r>
          </a:p>
          <a:p>
            <a:r>
              <a:rPr lang="cs-CZ" altLang="cs-CZ" sz="1400" b="1" dirty="0"/>
              <a:t>Inervace z </a:t>
            </a:r>
            <a:r>
              <a:rPr lang="cs-CZ" altLang="cs-CZ" sz="1400" b="1" i="1" dirty="0"/>
              <a:t>n. </a:t>
            </a:r>
            <a:r>
              <a:rPr lang="cs-CZ" altLang="cs-CZ" sz="1400" b="1" i="1" dirty="0" err="1"/>
              <a:t>tibialis</a:t>
            </a:r>
            <a:r>
              <a:rPr lang="cs-CZ" altLang="cs-CZ" sz="1400" b="1" i="1" dirty="0"/>
              <a:t> (plexus </a:t>
            </a:r>
            <a:r>
              <a:rPr lang="cs-CZ" altLang="cs-CZ" sz="1400" b="1" i="1" dirty="0" err="1"/>
              <a:t>sacralis</a:t>
            </a:r>
            <a:r>
              <a:rPr lang="cs-CZ" altLang="cs-CZ" sz="1400" b="1" i="1" dirty="0"/>
              <a:t>)</a:t>
            </a:r>
          </a:p>
          <a:p>
            <a:endParaRPr lang="cs-CZ" altLang="cs-CZ" b="1" dirty="0"/>
          </a:p>
          <a:p>
            <a:pPr>
              <a:buFontTx/>
              <a:buAutoNum type="alphaLcParenR"/>
            </a:pPr>
            <a:r>
              <a:rPr lang="cs-CZ" altLang="cs-CZ" sz="2000" b="1" dirty="0">
                <a:solidFill>
                  <a:srgbClr val="C00000"/>
                </a:solidFill>
              </a:rPr>
              <a:t>povrchová vrstva </a:t>
            </a:r>
          </a:p>
          <a:p>
            <a:r>
              <a:rPr lang="cs-CZ" altLang="cs-CZ" sz="2000" b="1" dirty="0">
                <a:solidFill>
                  <a:srgbClr val="C00000"/>
                </a:solidFill>
              </a:rPr>
              <a:t>  </a:t>
            </a:r>
            <a:r>
              <a:rPr lang="cs-CZ" altLang="cs-CZ" sz="2000" b="1" i="1" dirty="0">
                <a:solidFill>
                  <a:srgbClr val="C00000"/>
                </a:solidFill>
              </a:rPr>
              <a:t>m. triceps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surae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/>
              <a:t>– </a:t>
            </a:r>
            <a:r>
              <a:rPr lang="cs-CZ" altLang="cs-CZ" dirty="0"/>
              <a:t>plantární </a:t>
            </a:r>
            <a:r>
              <a:rPr lang="cs-CZ" altLang="cs-CZ" b="1" i="1" dirty="0"/>
              <a:t>flexe</a:t>
            </a:r>
          </a:p>
          <a:p>
            <a:r>
              <a:rPr lang="cs-CZ" altLang="cs-CZ" sz="2000" b="1" i="1" dirty="0"/>
              <a:t>       (m. </a:t>
            </a:r>
            <a:r>
              <a:rPr lang="cs-CZ" altLang="cs-CZ" sz="2000" b="1" i="1" dirty="0" err="1"/>
              <a:t>gastrocnemius</a:t>
            </a:r>
            <a:r>
              <a:rPr lang="cs-CZ" altLang="cs-CZ" sz="2000" b="1" i="1" dirty="0"/>
              <a:t> –  </a:t>
            </a:r>
            <a:r>
              <a:rPr lang="cs-CZ" altLang="cs-CZ" sz="1600" i="1" dirty="0" err="1"/>
              <a:t>caput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mediale</a:t>
            </a:r>
            <a:r>
              <a:rPr lang="cs-CZ" altLang="cs-CZ" sz="1600" i="1" dirty="0"/>
              <a:t> et </a:t>
            </a:r>
            <a:r>
              <a:rPr lang="cs-CZ" altLang="cs-CZ" sz="1600" i="1" dirty="0" err="1"/>
              <a:t>laterale</a:t>
            </a:r>
            <a:r>
              <a:rPr lang="cs-CZ" altLang="cs-CZ" sz="1600" i="1" dirty="0"/>
              <a:t> (</a:t>
            </a:r>
            <a:r>
              <a:rPr lang="cs-CZ" altLang="cs-CZ" sz="1600" b="1" dirty="0"/>
              <a:t>flexe</a:t>
            </a:r>
            <a:r>
              <a:rPr lang="cs-CZ" altLang="cs-CZ" sz="1600" i="1" dirty="0">
                <a:solidFill>
                  <a:srgbClr val="FF0000"/>
                </a:solidFill>
              </a:rPr>
              <a:t> </a:t>
            </a:r>
            <a:r>
              <a:rPr lang="cs-CZ" altLang="cs-CZ" sz="1600" i="1" dirty="0"/>
              <a:t>v koleni) </a:t>
            </a:r>
          </a:p>
          <a:p>
            <a:r>
              <a:rPr lang="cs-CZ" altLang="cs-CZ" sz="1600" b="1" i="1" dirty="0"/>
              <a:t>        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soleus</a:t>
            </a:r>
            <a:r>
              <a:rPr lang="cs-CZ" altLang="cs-CZ" sz="2000" b="1" i="1" dirty="0"/>
              <a:t>)</a:t>
            </a:r>
          </a:p>
          <a:p>
            <a:r>
              <a:rPr lang="cs-CZ" altLang="cs-CZ" sz="2000" b="1" i="1" dirty="0"/>
              <a:t> </a:t>
            </a:r>
            <a:r>
              <a:rPr lang="cs-CZ" altLang="cs-CZ" sz="1400" dirty="0"/>
              <a:t>důležitá funkce při chůzi a vzpřímení postavy</a:t>
            </a:r>
          </a:p>
          <a:p>
            <a:r>
              <a:rPr lang="cs-CZ" altLang="cs-CZ" sz="2000" b="1" i="1" dirty="0"/>
              <a:t>   </a:t>
            </a:r>
          </a:p>
          <a:p>
            <a:r>
              <a:rPr lang="cs-CZ" altLang="cs-CZ" sz="2000" b="1" i="1" dirty="0"/>
              <a:t>   </a:t>
            </a:r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plantaris</a:t>
            </a:r>
            <a:endParaRPr lang="cs-CZ" altLang="cs-CZ" sz="2000" b="1" i="1" dirty="0">
              <a:solidFill>
                <a:srgbClr val="C00000"/>
              </a:solidFill>
            </a:endParaRPr>
          </a:p>
          <a:p>
            <a:r>
              <a:rPr lang="cs-CZ" altLang="cs-CZ" sz="2000" b="1" i="1" dirty="0"/>
              <a:t> </a:t>
            </a:r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   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popliteus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600" i="1" dirty="0"/>
              <a:t>(</a:t>
            </a:r>
            <a:r>
              <a:rPr lang="cs-CZ" altLang="cs-CZ" sz="1600" b="1" i="1" dirty="0"/>
              <a:t>flexe </a:t>
            </a:r>
            <a:r>
              <a:rPr lang="cs-CZ" altLang="cs-CZ" sz="1600" i="1" dirty="0"/>
              <a:t>bérce)</a:t>
            </a:r>
          </a:p>
          <a:p>
            <a:endParaRPr lang="cs-CZ" altLang="cs-CZ" sz="2000" b="1" dirty="0"/>
          </a:p>
          <a:p>
            <a:endParaRPr lang="cs-CZ" altLang="cs-CZ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204864"/>
            <a:ext cx="1157201" cy="433426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61F1338-EBE1-4CB3-AA52-175426A04B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4686" r="5446" b="12497"/>
          <a:stretch/>
        </p:blipFill>
        <p:spPr>
          <a:xfrm>
            <a:off x="746373" y="4743748"/>
            <a:ext cx="241842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2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124744"/>
            <a:ext cx="65527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hluboká vrstva bércových svalů</a:t>
            </a:r>
          </a:p>
          <a:p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tibialis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plantární flexe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addukce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a mírná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supinace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nohy,</a:t>
            </a:r>
          </a:p>
          <a:p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zabezpečuje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klenbu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nohy)</a:t>
            </a:r>
          </a:p>
          <a:p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flexor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digitorum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(skrze chiasma </a:t>
            </a:r>
            <a:r>
              <a:rPr lang="cs-CZ" altLang="cs-CZ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tendinum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krátkého flexoru)</a:t>
            </a: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flexor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hallucis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altLang="cs-CZ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tendinis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flexoris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hallucis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longi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talu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kalkaneu)</a:t>
            </a:r>
          </a:p>
          <a:p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Zabezpečuje podélnou klenbu nohy</a:t>
            </a: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/>
          </a:p>
          <a:p>
            <a:r>
              <a:rPr lang="cs-CZ" b="1" dirty="0" err="1"/>
              <a:t>Hallux</a:t>
            </a:r>
            <a:r>
              <a:rPr lang="cs-CZ" b="1" dirty="0"/>
              <a:t> </a:t>
            </a:r>
            <a:r>
              <a:rPr lang="cs-CZ" dirty="0"/>
              <a:t>= palec na noze</a:t>
            </a:r>
          </a:p>
          <a:p>
            <a:r>
              <a:rPr lang="cs-CZ" altLang="cs-CZ" sz="2400" b="1" i="1" dirty="0" err="1">
                <a:solidFill>
                  <a:srgbClr val="C00000"/>
                </a:solidFill>
              </a:rPr>
              <a:t>Retinaculum</a:t>
            </a:r>
            <a:r>
              <a:rPr lang="cs-CZ" altLang="cs-CZ" sz="2400" b="1" i="1" dirty="0">
                <a:solidFill>
                  <a:srgbClr val="C00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flexorum</a:t>
            </a:r>
            <a:endParaRPr lang="cs-CZ" altLang="cs-CZ" sz="2400" b="1" i="1" dirty="0">
              <a:solidFill>
                <a:srgbClr val="C0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695510" cy="6350489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59891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3692525" cy="5689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00113" y="476250"/>
            <a:ext cx="3734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Fascie a svalová septa bérce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1368425" cy="66690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8913"/>
            <a:ext cx="1658938" cy="66690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64680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22" y="2463650"/>
            <a:ext cx="1381161" cy="327007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0702"/>
            <a:ext cx="3455988" cy="24653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74" y="3483440"/>
            <a:ext cx="3497263" cy="20828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35" y="2405164"/>
            <a:ext cx="1368089" cy="33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4287" y="5733256"/>
            <a:ext cx="30610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retinaculum</a:t>
            </a:r>
            <a:r>
              <a:rPr lang="cs-CZ" altLang="cs-CZ" b="1" i="1" dirty="0"/>
              <a:t> mm. </a:t>
            </a:r>
            <a:r>
              <a:rPr lang="cs-CZ" altLang="cs-CZ" b="1" i="1" dirty="0" err="1"/>
              <a:t>extensorum</a:t>
            </a:r>
            <a:r>
              <a:rPr lang="cs-CZ" altLang="cs-CZ" b="1" i="1" dirty="0"/>
              <a:t> </a:t>
            </a:r>
          </a:p>
          <a:p>
            <a:r>
              <a:rPr lang="cs-CZ" altLang="cs-CZ" b="1" i="1" dirty="0" err="1"/>
              <a:t>superius</a:t>
            </a:r>
            <a:r>
              <a:rPr lang="cs-CZ" altLang="cs-CZ" b="1" i="1" dirty="0"/>
              <a:t> et </a:t>
            </a:r>
            <a:r>
              <a:rPr lang="cs-CZ" altLang="cs-CZ" b="1" i="1" dirty="0" err="1"/>
              <a:t>inferius</a:t>
            </a:r>
            <a:endParaRPr lang="cs-CZ" altLang="cs-CZ" b="1" i="1" dirty="0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775310" y="2936545"/>
            <a:ext cx="273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retinaculum</a:t>
            </a:r>
            <a:r>
              <a:rPr lang="cs-CZ" altLang="cs-CZ" b="1" i="1" dirty="0"/>
              <a:t> mm. </a:t>
            </a:r>
            <a:r>
              <a:rPr lang="cs-CZ" altLang="cs-CZ" b="1" i="1" dirty="0" err="1"/>
              <a:t>flexorum</a:t>
            </a:r>
            <a:endParaRPr lang="cs-CZ" altLang="cs-CZ" b="1" i="1" dirty="0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766182" y="5663568"/>
            <a:ext cx="3827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i="1" dirty="0" err="1"/>
              <a:t>retinaculum</a:t>
            </a:r>
            <a:r>
              <a:rPr lang="cs-CZ" altLang="cs-CZ" b="1" i="1" dirty="0"/>
              <a:t> mm. </a:t>
            </a:r>
            <a:r>
              <a:rPr lang="cs-CZ" altLang="cs-CZ" b="1" i="1" dirty="0" err="1"/>
              <a:t>fibularium</a:t>
            </a:r>
            <a:endParaRPr lang="cs-CZ" altLang="cs-CZ" b="1" i="1" dirty="0"/>
          </a:p>
          <a:p>
            <a:r>
              <a:rPr lang="cs-CZ" altLang="cs-CZ" b="1" i="1" dirty="0" err="1"/>
              <a:t>superius</a:t>
            </a:r>
            <a:r>
              <a:rPr lang="cs-CZ" altLang="cs-CZ" b="1" i="1" dirty="0"/>
              <a:t> et </a:t>
            </a:r>
            <a:r>
              <a:rPr lang="cs-CZ" altLang="cs-CZ" b="1" i="1" dirty="0" err="1"/>
              <a:t>inferius</a:t>
            </a:r>
            <a:endParaRPr lang="cs-CZ" altLang="cs-CZ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987" y="448113"/>
            <a:ext cx="6215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800" b="1" dirty="0" err="1">
                <a:solidFill>
                  <a:srgbClr val="C00000"/>
                </a:solidFill>
              </a:rPr>
              <a:t>Retinacula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1600" b="1" dirty="0">
                <a:solidFill>
                  <a:srgbClr val="C00000"/>
                </a:solidFill>
              </a:rPr>
              <a:t>(poutka) </a:t>
            </a:r>
            <a:r>
              <a:rPr lang="cs-CZ" altLang="cs-CZ" sz="2800" b="1" dirty="0">
                <a:solidFill>
                  <a:srgbClr val="C00000"/>
                </a:solidFill>
              </a:rPr>
              <a:t>bérce a šlachové pochvy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0"/>
          <a:stretch>
            <a:fillRect/>
          </a:stretch>
        </p:blipFill>
        <p:spPr bwMode="auto">
          <a:xfrm>
            <a:off x="14287" y="1863396"/>
            <a:ext cx="1624013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31202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51520" y="859427"/>
            <a:ext cx="612068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Svaly nohy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</a:rPr>
              <a:t>(mm.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pedis</a:t>
            </a:r>
            <a:r>
              <a:rPr lang="cs-CZ" altLang="cs-CZ" sz="2400" b="1" i="1" dirty="0">
                <a:solidFill>
                  <a:srgbClr val="C00000"/>
                </a:solidFill>
              </a:rPr>
              <a:t>)</a:t>
            </a: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sz="2000" b="1" dirty="0">
                <a:solidFill>
                  <a:srgbClr val="C00000"/>
                </a:solidFill>
              </a:rPr>
              <a:t>a) dorzální skupina </a:t>
            </a:r>
            <a:r>
              <a:rPr lang="cs-CZ" altLang="cs-CZ" sz="1400" b="1" dirty="0"/>
              <a:t>(inervace z n. </a:t>
            </a:r>
            <a:r>
              <a:rPr lang="cs-CZ" altLang="cs-CZ" sz="1400" b="1" dirty="0" err="1"/>
              <a:t>fibularis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profundus</a:t>
            </a:r>
            <a:r>
              <a:rPr lang="cs-CZ" altLang="cs-CZ" sz="1400" b="1" dirty="0"/>
              <a:t> (plexus </a:t>
            </a:r>
            <a:r>
              <a:rPr lang="cs-CZ" altLang="cs-CZ" sz="1400" b="1" dirty="0" err="1"/>
              <a:t>sacralis</a:t>
            </a:r>
            <a:r>
              <a:rPr lang="cs-CZ" altLang="cs-CZ" sz="1400" b="1" dirty="0"/>
              <a:t>)</a:t>
            </a:r>
          </a:p>
          <a:p>
            <a:endParaRPr lang="cs-CZ" altLang="cs-CZ" sz="2000" b="1" i="1" dirty="0"/>
          </a:p>
          <a:p>
            <a:r>
              <a:rPr lang="cs-CZ" altLang="cs-CZ" sz="2000" b="1" i="1" dirty="0"/>
              <a:t>m. extensor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2000" b="1" i="1" dirty="0"/>
              <a:t>m. extensor </a:t>
            </a:r>
            <a:r>
              <a:rPr lang="cs-CZ" altLang="cs-CZ" sz="2000" b="1" i="1" dirty="0" err="1"/>
              <a:t>digitorum</a:t>
            </a:r>
            <a:r>
              <a:rPr lang="cs-CZ" altLang="cs-CZ" sz="2000" b="1" i="1" dirty="0"/>
              <a:t> brevis</a:t>
            </a:r>
          </a:p>
          <a:p>
            <a:endParaRPr lang="cs-CZ" altLang="cs-CZ" sz="2000" b="1" dirty="0"/>
          </a:p>
          <a:p>
            <a:endParaRPr lang="cs-CZ" altLang="cs-CZ" b="1" dirty="0"/>
          </a:p>
          <a:p>
            <a:endParaRPr lang="cs-CZ" altLang="cs-CZ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08312" cy="649131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3555598"/>
            <a:ext cx="233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Hallux</a:t>
            </a:r>
            <a:r>
              <a:rPr lang="cs-CZ" b="1" dirty="0"/>
              <a:t> </a:t>
            </a:r>
            <a:r>
              <a:rPr lang="cs-CZ" dirty="0"/>
              <a:t>= palec na noze</a:t>
            </a:r>
          </a:p>
        </p:txBody>
      </p:sp>
    </p:spTree>
    <p:extLst>
      <p:ext uri="{BB962C8B-B14F-4D97-AF65-F5344CB8AC3E}">
        <p14:creationId xmlns:p14="http://schemas.microsoft.com/office/powerpoint/2010/main" val="288428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23850" y="303213"/>
            <a:ext cx="7560518" cy="732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b) </a:t>
            </a:r>
            <a:r>
              <a:rPr lang="cs-CZ" altLang="cs-CZ" sz="2800" b="1" dirty="0">
                <a:solidFill>
                  <a:srgbClr val="C00000"/>
                </a:solidFill>
              </a:rPr>
              <a:t>plantární skupina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/>
              <a:t>svalů nohy</a:t>
            </a:r>
            <a:endParaRPr lang="cs-CZ" altLang="cs-CZ" b="1" dirty="0"/>
          </a:p>
          <a:p>
            <a:r>
              <a:rPr lang="cs-CZ" altLang="cs-CZ" b="1" i="1" dirty="0" err="1"/>
              <a:t>Aponeurosis</a:t>
            </a:r>
            <a:r>
              <a:rPr lang="cs-CZ" altLang="cs-CZ" b="1" i="1" dirty="0"/>
              <a:t>  </a:t>
            </a:r>
            <a:r>
              <a:rPr lang="cs-CZ" altLang="cs-CZ" b="1" i="1" dirty="0" err="1"/>
              <a:t>plantaris</a:t>
            </a:r>
            <a:endParaRPr lang="cs-CZ" altLang="cs-CZ" sz="2000" b="1" i="1" dirty="0"/>
          </a:p>
          <a:p>
            <a:endParaRPr lang="cs-CZ" altLang="cs-CZ" sz="2000" b="1" i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1) Skupina povrchová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abductor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hallucis</a:t>
            </a:r>
            <a:endParaRPr lang="cs-CZ" altLang="cs-CZ" sz="2000" b="1" i="1" dirty="0"/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digitorum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abductor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digiti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minimi</a:t>
            </a:r>
            <a:endParaRPr lang="cs-CZ" altLang="cs-CZ" sz="2000" b="1" i="1" dirty="0"/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2) Prostřední vrstva</a:t>
            </a:r>
          </a:p>
          <a:p>
            <a:r>
              <a:rPr lang="cs-CZ" altLang="cs-CZ" sz="2000" b="1" dirty="0"/>
              <a:t>-  šlachy dlouhých flexorů prstů</a:t>
            </a:r>
          </a:p>
          <a:p>
            <a:r>
              <a:rPr lang="cs-CZ" altLang="cs-CZ" sz="2000" b="1" i="1" dirty="0"/>
              <a:t>- m. </a:t>
            </a:r>
            <a:r>
              <a:rPr lang="cs-CZ" altLang="cs-CZ" sz="2000" b="1" i="1" dirty="0" err="1"/>
              <a:t>quadratus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plantae</a:t>
            </a:r>
            <a:endParaRPr lang="cs-CZ" altLang="cs-CZ" sz="2000" b="1" i="1" dirty="0"/>
          </a:p>
          <a:p>
            <a:r>
              <a:rPr lang="cs-CZ" altLang="cs-CZ" sz="1600" b="1" i="1" dirty="0"/>
              <a:t>     (podporuje činnost m. flexor </a:t>
            </a:r>
            <a:r>
              <a:rPr lang="cs-CZ" altLang="cs-CZ" sz="1600" b="1" i="1" dirty="0" err="1"/>
              <a:t>digitorum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longus</a:t>
            </a:r>
            <a:r>
              <a:rPr lang="cs-CZ" altLang="cs-CZ" sz="1600" b="1" i="1" dirty="0"/>
              <a:t>)</a:t>
            </a:r>
          </a:p>
          <a:p>
            <a:r>
              <a:rPr lang="cs-CZ" altLang="cs-CZ" sz="2000" b="1" i="1" dirty="0"/>
              <a:t>- mm. </a:t>
            </a:r>
            <a:r>
              <a:rPr lang="cs-CZ" altLang="cs-CZ" sz="2000" b="1" i="1" dirty="0" err="1"/>
              <a:t>lumbricales</a:t>
            </a:r>
            <a:r>
              <a:rPr lang="cs-CZ" altLang="cs-CZ" sz="2000" b="1" i="1" dirty="0"/>
              <a:t> I.-IV.</a:t>
            </a:r>
          </a:p>
          <a:p>
            <a:r>
              <a:rPr lang="cs-CZ" altLang="cs-CZ" sz="1600" b="1" i="1" dirty="0"/>
              <a:t>     (flexe </a:t>
            </a:r>
            <a:r>
              <a:rPr lang="cs-CZ" altLang="cs-CZ" sz="1600" b="1" i="1" dirty="0" err="1"/>
              <a:t>prox</a:t>
            </a:r>
            <a:r>
              <a:rPr lang="cs-CZ" altLang="cs-CZ" sz="1600" b="1" i="1" dirty="0"/>
              <a:t>. čl., extenze </a:t>
            </a:r>
            <a:r>
              <a:rPr lang="cs-CZ" altLang="cs-CZ" sz="1600" b="1" i="1" dirty="0" err="1"/>
              <a:t>dist</a:t>
            </a:r>
            <a:r>
              <a:rPr lang="cs-CZ" altLang="cs-CZ" sz="1600" b="1" i="1" dirty="0"/>
              <a:t>. čl., náklon k palci)</a:t>
            </a:r>
          </a:p>
          <a:p>
            <a:endParaRPr lang="cs-CZ" altLang="cs-CZ" sz="2000" b="1" dirty="0"/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3) Skupina hluboká</a:t>
            </a:r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brevis </a:t>
            </a:r>
            <a:r>
              <a:rPr lang="cs-CZ" altLang="cs-CZ" sz="1400" b="1" i="1" dirty="0"/>
              <a:t>(inervace z n. </a:t>
            </a:r>
            <a:r>
              <a:rPr lang="cs-CZ" altLang="cs-CZ" sz="1400" b="1" i="1" dirty="0" err="1"/>
              <a:t>plantaris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medialis</a:t>
            </a:r>
            <a:r>
              <a:rPr lang="cs-CZ" altLang="cs-CZ" sz="1400" b="1" i="1" dirty="0"/>
              <a:t> a </a:t>
            </a:r>
            <a:r>
              <a:rPr lang="cs-CZ" altLang="cs-CZ" sz="1400" b="1" i="1" dirty="0" err="1"/>
              <a:t>lateralis</a:t>
            </a:r>
            <a:r>
              <a:rPr lang="cs-CZ" altLang="cs-CZ" sz="1400" b="1" i="1" dirty="0"/>
              <a:t> – plexus </a:t>
            </a:r>
            <a:r>
              <a:rPr lang="cs-CZ" altLang="cs-CZ" sz="1400" b="1" i="1" dirty="0" err="1"/>
              <a:t>sacralis</a:t>
            </a:r>
            <a:r>
              <a:rPr lang="cs-CZ" altLang="cs-CZ" sz="1400" b="1" i="1" dirty="0"/>
              <a:t>)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caput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transversum</a:t>
            </a:r>
            <a:r>
              <a:rPr lang="cs-CZ" altLang="cs-CZ" sz="1600" b="1" i="1" dirty="0"/>
              <a:t> a </a:t>
            </a:r>
            <a:r>
              <a:rPr lang="cs-CZ" altLang="cs-CZ" sz="1600" b="1" i="1" dirty="0" err="1"/>
              <a:t>obliquum</a:t>
            </a:r>
            <a:r>
              <a:rPr lang="cs-CZ" altLang="cs-CZ" sz="1600" b="1" i="1" dirty="0"/>
              <a:t>)</a:t>
            </a:r>
            <a:endParaRPr lang="cs-CZ" altLang="cs-CZ" sz="2000" b="1" i="1" dirty="0"/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digiti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minimi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1400" b="1" i="1" dirty="0"/>
              <a:t>(m. </a:t>
            </a:r>
            <a:r>
              <a:rPr lang="cs-CZ" altLang="cs-CZ" sz="1400" b="1" i="1" dirty="0" err="1"/>
              <a:t>opponens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digiti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minimi</a:t>
            </a:r>
            <a:r>
              <a:rPr lang="cs-CZ" altLang="cs-CZ" sz="1400" b="1" i="1" dirty="0"/>
              <a:t>)</a:t>
            </a:r>
          </a:p>
          <a:p>
            <a:endParaRPr lang="cs-CZ" altLang="cs-CZ" sz="2000" b="1" i="1" dirty="0"/>
          </a:p>
          <a:p>
            <a:endParaRPr lang="cs-CZ" altLang="cs-CZ" sz="2000" b="1" dirty="0">
              <a:solidFill>
                <a:srgbClr val="FFFF00"/>
              </a:solidFill>
            </a:endParaRPr>
          </a:p>
          <a:p>
            <a:endParaRPr lang="cs-CZ" altLang="cs-CZ" sz="2000" b="1" dirty="0"/>
          </a:p>
          <a:p>
            <a:endParaRPr lang="cs-CZ" altLang="cs-CZ" dirty="0">
              <a:solidFill>
                <a:schemeClr val="bg1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1297434" cy="29605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46671"/>
            <a:ext cx="1319672" cy="306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2" y="1869606"/>
            <a:ext cx="1455895" cy="322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3635"/>
            <a:ext cx="685086" cy="161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04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86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86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5" y="-171400"/>
            <a:ext cx="267217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79" y="0"/>
            <a:ext cx="294404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292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211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331640" y="398913"/>
            <a:ext cx="614405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bg1"/>
                </a:solidFill>
              </a:rPr>
              <a:t>       </a:t>
            </a:r>
            <a:r>
              <a:rPr lang="cs-CZ" altLang="cs-CZ" sz="2800" b="1" i="1" dirty="0">
                <a:solidFill>
                  <a:srgbClr val="C00000"/>
                </a:solidFill>
              </a:rPr>
              <a:t>4) Skupina mezikostních svalů nohy</a:t>
            </a:r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       </a:t>
            </a:r>
            <a:r>
              <a:rPr lang="cs-CZ" altLang="cs-CZ" sz="2400" b="1" i="1" dirty="0"/>
              <a:t>Mm. </a:t>
            </a:r>
            <a:r>
              <a:rPr lang="cs-CZ" altLang="cs-CZ" sz="2400" b="1" i="1" dirty="0" err="1"/>
              <a:t>interossei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dorsales</a:t>
            </a:r>
            <a:r>
              <a:rPr lang="cs-CZ" altLang="cs-CZ" sz="2400" b="1" i="1" dirty="0"/>
              <a:t> et </a:t>
            </a:r>
            <a:r>
              <a:rPr lang="cs-CZ" altLang="cs-CZ" sz="2400" b="1" i="1" dirty="0" err="1"/>
              <a:t>plantares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pedis</a:t>
            </a:r>
            <a:endParaRPr lang="cs-CZ" altLang="cs-CZ" sz="2400" b="1" i="1" dirty="0"/>
          </a:p>
          <a:p>
            <a:r>
              <a:rPr lang="cs-CZ" altLang="cs-CZ" sz="1600" b="1" dirty="0"/>
              <a:t>                (Flexe proximálního článku, extenze distálních)</a:t>
            </a:r>
          </a:p>
          <a:p>
            <a:r>
              <a:rPr lang="cs-CZ" altLang="cs-CZ" sz="2400" b="1" dirty="0"/>
              <a:t>              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8" y="2020968"/>
            <a:ext cx="2363788" cy="38893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06109"/>
            <a:ext cx="2403475" cy="3857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66036" y="6009434"/>
            <a:ext cx="332276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/>
              <a:t>mm. </a:t>
            </a:r>
            <a:r>
              <a:rPr lang="cs-CZ" altLang="cs-CZ" sz="2000" b="1" dirty="0" err="1"/>
              <a:t>interossei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dorsales</a:t>
            </a:r>
            <a:r>
              <a:rPr lang="cs-CZ" altLang="cs-CZ" sz="2000" b="1" dirty="0"/>
              <a:t> – I-IV</a:t>
            </a:r>
          </a:p>
          <a:p>
            <a:r>
              <a:rPr lang="cs-CZ" altLang="cs-CZ" sz="2000" dirty="0"/>
              <a:t>             abdukce prstů</a:t>
            </a:r>
          </a:p>
          <a:p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927368" y="5842337"/>
            <a:ext cx="34159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/>
              <a:t>mm. </a:t>
            </a:r>
            <a:r>
              <a:rPr lang="cs-CZ" altLang="cs-CZ" sz="2000" b="1" dirty="0" err="1"/>
              <a:t>interossei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plantares</a:t>
            </a:r>
            <a:r>
              <a:rPr lang="cs-CZ" altLang="cs-CZ" sz="2000" b="1" dirty="0"/>
              <a:t> – I-III</a:t>
            </a:r>
          </a:p>
          <a:p>
            <a:r>
              <a:rPr lang="cs-CZ" altLang="cs-CZ" sz="2000" dirty="0"/>
              <a:t>           addukce prstů</a:t>
            </a:r>
          </a:p>
          <a:p>
            <a:endParaRPr lang="cs-CZ" altLang="cs-CZ" sz="2000" dirty="0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284682" y="1520877"/>
            <a:ext cx="27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/>
              <a:t>osa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b="1" dirty="0"/>
              <a:t>probíhá </a:t>
            </a:r>
            <a:r>
              <a:rPr lang="cs-CZ" altLang="cs-CZ" sz="2800" b="1" dirty="0"/>
              <a:t>2. </a:t>
            </a:r>
            <a:r>
              <a:rPr lang="cs-CZ" altLang="cs-CZ" b="1" dirty="0"/>
              <a:t>prstem!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2563580" y="1827231"/>
            <a:ext cx="82302" cy="42490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6667937" y="1555720"/>
            <a:ext cx="11542" cy="4032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611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404664"/>
            <a:ext cx="828092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(kyčelní svaly)</a:t>
            </a:r>
          </a:p>
          <a:p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/>
              <a:t>Ventrální skupina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 smtClean="0"/>
              <a:t>iliopsoas</a:t>
            </a:r>
            <a:r>
              <a:rPr lang="cs-CZ" i="1" dirty="0" smtClean="0"/>
              <a:t> </a:t>
            </a:r>
            <a:endParaRPr lang="cs-CZ" i="1" dirty="0"/>
          </a:p>
          <a:p>
            <a:endParaRPr lang="cs-CZ" sz="2400" b="1" dirty="0"/>
          </a:p>
          <a:p>
            <a:r>
              <a:rPr lang="cs-CZ" sz="2400" b="1" dirty="0"/>
              <a:t>Dorzální skupina</a:t>
            </a:r>
          </a:p>
          <a:p>
            <a:r>
              <a:rPr lang="cs-CZ" b="1" i="1" dirty="0"/>
              <a:t>Povrchová vrstva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/>
              <a:t>gluteus</a:t>
            </a:r>
            <a:r>
              <a:rPr lang="cs-CZ" i="1" dirty="0"/>
              <a:t> </a:t>
            </a:r>
            <a:r>
              <a:rPr lang="cs-CZ" i="1" dirty="0" err="1"/>
              <a:t>maximus</a:t>
            </a:r>
            <a:r>
              <a:rPr lang="cs-CZ" i="1" dirty="0"/>
              <a:t>, </a:t>
            </a:r>
            <a:r>
              <a:rPr lang="cs-CZ" i="1" dirty="0" err="1"/>
              <a:t>medius</a:t>
            </a:r>
            <a:r>
              <a:rPr lang="cs-CZ" i="1" dirty="0"/>
              <a:t>, </a:t>
            </a:r>
            <a:r>
              <a:rPr lang="cs-CZ" i="1" dirty="0" err="1"/>
              <a:t>minimus</a:t>
            </a:r>
            <a:endParaRPr lang="cs-CZ" i="1" dirty="0"/>
          </a:p>
          <a:p>
            <a:pPr lvl="2"/>
            <a:r>
              <a:rPr lang="cs-CZ" i="1" dirty="0"/>
              <a:t>m. tensor </a:t>
            </a:r>
            <a:r>
              <a:rPr lang="cs-CZ" i="1" dirty="0" err="1"/>
              <a:t>fasciae</a:t>
            </a:r>
            <a:r>
              <a:rPr lang="cs-CZ" i="1" dirty="0"/>
              <a:t> </a:t>
            </a:r>
            <a:r>
              <a:rPr lang="cs-CZ" i="1" dirty="0" err="1"/>
              <a:t>latae</a:t>
            </a:r>
            <a:endParaRPr lang="cs-CZ" i="1" dirty="0"/>
          </a:p>
          <a:p>
            <a:r>
              <a:rPr lang="cs-CZ" b="1" i="1" dirty="0"/>
              <a:t>Hluboká vrstva </a:t>
            </a:r>
            <a:r>
              <a:rPr lang="cs-CZ" b="1" dirty="0"/>
              <a:t>(</a:t>
            </a:r>
            <a:r>
              <a:rPr lang="cs-CZ" b="1" dirty="0" err="1"/>
              <a:t>pelvitrochanterické</a:t>
            </a:r>
            <a:r>
              <a:rPr lang="cs-CZ" b="1" dirty="0"/>
              <a:t> svaly)</a:t>
            </a:r>
            <a:endParaRPr lang="cs-CZ" b="1" i="1" dirty="0"/>
          </a:p>
          <a:p>
            <a:pPr lvl="2"/>
            <a:r>
              <a:rPr lang="cs-CZ" i="1" dirty="0"/>
              <a:t>m. </a:t>
            </a:r>
            <a:r>
              <a:rPr lang="cs-CZ" i="1" dirty="0" err="1"/>
              <a:t>piriformis</a:t>
            </a:r>
            <a:r>
              <a:rPr lang="cs-CZ" i="1" dirty="0"/>
              <a:t>, </a:t>
            </a:r>
            <a:r>
              <a:rPr lang="cs-CZ" i="1" dirty="0" err="1"/>
              <a:t>obturatorius</a:t>
            </a:r>
            <a:r>
              <a:rPr lang="cs-CZ" i="1" dirty="0"/>
              <a:t> </a:t>
            </a:r>
            <a:r>
              <a:rPr lang="cs-CZ" i="1" dirty="0" err="1"/>
              <a:t>internus</a:t>
            </a:r>
            <a:r>
              <a:rPr lang="cs-CZ" i="1" dirty="0"/>
              <a:t>, </a:t>
            </a:r>
          </a:p>
          <a:p>
            <a:pPr lvl="2"/>
            <a:r>
              <a:rPr lang="cs-CZ" i="1" dirty="0"/>
              <a:t>mm. </a:t>
            </a:r>
            <a:r>
              <a:rPr lang="cs-CZ" i="1" dirty="0" err="1"/>
              <a:t>gemelli</a:t>
            </a:r>
            <a:r>
              <a:rPr lang="cs-CZ" i="1" dirty="0"/>
              <a:t>, m. </a:t>
            </a:r>
            <a:r>
              <a:rPr lang="cs-CZ" i="1" dirty="0" err="1"/>
              <a:t>quadratus</a:t>
            </a:r>
            <a:r>
              <a:rPr lang="cs-CZ" i="1" dirty="0"/>
              <a:t> </a:t>
            </a:r>
            <a:r>
              <a:rPr lang="cs-CZ" i="1" dirty="0" err="1"/>
              <a:t>femoris</a:t>
            </a:r>
            <a:endParaRPr lang="cs-CZ" i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79" y="1263622"/>
            <a:ext cx="1369009" cy="504644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63622"/>
            <a:ext cx="2095914" cy="50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942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9063" y="658813"/>
            <a:ext cx="785971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FFFF00"/>
                </a:solidFill>
              </a:rPr>
              <a:t>   </a:t>
            </a:r>
            <a:r>
              <a:rPr lang="cs-CZ" altLang="cs-CZ" sz="3200" b="1" dirty="0" err="1"/>
              <a:t>Fasciae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pedis</a:t>
            </a:r>
            <a:endParaRPr lang="cs-CZ" altLang="cs-CZ" sz="3200" b="1" dirty="0"/>
          </a:p>
          <a:p>
            <a:r>
              <a:rPr lang="cs-CZ" altLang="cs-CZ" b="1" dirty="0"/>
              <a:t>  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dorsalis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superficialis</a:t>
            </a:r>
            <a:r>
              <a:rPr lang="cs-CZ" altLang="cs-CZ" sz="2400" b="1" i="1" dirty="0"/>
              <a:t> </a:t>
            </a:r>
          </a:p>
          <a:p>
            <a:r>
              <a:rPr lang="cs-CZ" altLang="cs-CZ" sz="2400" b="1" i="1" dirty="0"/>
              <a:t>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dorsalis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interossea</a:t>
            </a:r>
            <a:endParaRPr lang="cs-CZ" altLang="cs-CZ" sz="2400" b="1" i="1" dirty="0"/>
          </a:p>
          <a:p>
            <a:r>
              <a:rPr lang="cs-CZ" altLang="cs-CZ" sz="2400" b="1" i="1" dirty="0"/>
              <a:t>     </a:t>
            </a:r>
          </a:p>
          <a:p>
            <a:r>
              <a:rPr lang="cs-CZ" altLang="cs-CZ" sz="2400" b="1" i="1" dirty="0"/>
              <a:t>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plantaris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superficialis</a:t>
            </a:r>
            <a:r>
              <a:rPr lang="cs-CZ" altLang="cs-CZ" sz="2400" b="1" dirty="0"/>
              <a:t> </a:t>
            </a:r>
            <a:r>
              <a:rPr lang="cs-CZ" altLang="cs-CZ" b="1" dirty="0"/>
              <a:t>(zesílená </a:t>
            </a:r>
            <a:r>
              <a:rPr lang="cs-CZ" altLang="cs-CZ" b="1" i="1" dirty="0" err="1"/>
              <a:t>aponeurosis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plantaris</a:t>
            </a:r>
            <a:r>
              <a:rPr lang="cs-CZ" altLang="cs-CZ" b="1" dirty="0"/>
              <a:t>)</a:t>
            </a:r>
          </a:p>
          <a:p>
            <a:r>
              <a:rPr lang="cs-CZ" altLang="cs-CZ" sz="2400" b="1" dirty="0"/>
              <a:t>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plantaris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interossea</a:t>
            </a:r>
            <a:endParaRPr lang="cs-CZ" altLang="cs-CZ" sz="2400" b="1" i="1" dirty="0"/>
          </a:p>
          <a:p>
            <a:endParaRPr lang="cs-CZ" altLang="cs-CZ" sz="2400" b="1" dirty="0">
              <a:solidFill>
                <a:schemeClr val="bg1"/>
              </a:solidFill>
            </a:endParaRPr>
          </a:p>
          <a:p>
            <a:endParaRPr lang="cs-CZ" altLang="cs-CZ" sz="2400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1371600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0"/>
          <a:stretch>
            <a:fillRect/>
          </a:stretch>
        </p:blipFill>
        <p:spPr bwMode="auto">
          <a:xfrm>
            <a:off x="5003800" y="3429000"/>
            <a:ext cx="1624013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7597"/>
            <a:ext cx="3059831" cy="224963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05333"/>
            <a:ext cx="1388943" cy="31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11474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Scan0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/>
          <a:stretch>
            <a:fillRect/>
          </a:stretch>
        </p:blipFill>
        <p:spPr bwMode="auto">
          <a:xfrm>
            <a:off x="3275411" y="3590925"/>
            <a:ext cx="4287440" cy="215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2913429" y="1190005"/>
            <a:ext cx="390847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cs-CZ" sz="2700" b="1" dirty="0">
                <a:solidFill>
                  <a:srgbClr val="990033"/>
                </a:solidFill>
                <a:latin typeface="Arial" charset="0"/>
              </a:rPr>
              <a:t>Podélná klenba nožní</a:t>
            </a:r>
            <a:endParaRPr lang="cs-CZ" sz="27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9940" name="Picture 4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0" r="41475" b="28581"/>
          <a:stretch>
            <a:fillRect/>
          </a:stretch>
        </p:blipFill>
        <p:spPr bwMode="auto">
          <a:xfrm>
            <a:off x="2986795" y="1804989"/>
            <a:ext cx="1565672" cy="24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r="61903"/>
          <a:stretch>
            <a:fillRect/>
          </a:stretch>
        </p:blipFill>
        <p:spPr bwMode="auto">
          <a:xfrm>
            <a:off x="385763" y="1683670"/>
            <a:ext cx="2709863" cy="32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ovéPole 13"/>
          <p:cNvSpPr txBox="1">
            <a:spLocks noChangeArrowheads="1"/>
          </p:cNvSpPr>
          <p:nvPr/>
        </p:nvSpPr>
        <p:spPr bwMode="auto">
          <a:xfrm>
            <a:off x="4596628" y="2328933"/>
            <a:ext cx="4450556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skelet nohy (</a:t>
            </a:r>
            <a:r>
              <a:rPr lang="cs-CZ" altLang="cs-CZ" sz="1500" b="1" dirty="0">
                <a:solidFill>
                  <a:srgbClr val="C00000"/>
                </a:solidFill>
                <a:cs typeface="Arial" panose="020B0604020202020204" pitchFamily="34" charset="0"/>
              </a:rPr>
              <a:t>mediální a laterální paprsek</a:t>
            </a:r>
            <a:r>
              <a:rPr lang="cs-CZ" altLang="cs-CZ" sz="15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i="1" dirty="0" err="1">
                <a:cs typeface="Arial" panose="020B0604020202020204" pitchFamily="34" charset="0"/>
              </a:rPr>
              <a:t>aponeurosis</a:t>
            </a:r>
            <a:r>
              <a:rPr lang="cs-CZ" altLang="cs-CZ" sz="1500" b="1" i="1" dirty="0">
                <a:cs typeface="Arial" panose="020B0604020202020204" pitchFamily="34" charset="0"/>
              </a:rPr>
              <a:t> </a:t>
            </a:r>
            <a:r>
              <a:rPr lang="cs-CZ" altLang="cs-CZ" sz="1500" b="1" i="1" dirty="0" err="1">
                <a:cs typeface="Arial" panose="020B0604020202020204" pitchFamily="34" charset="0"/>
              </a:rPr>
              <a:t>plantaris</a:t>
            </a:r>
            <a:endParaRPr lang="cs-CZ" altLang="cs-CZ" sz="15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plantární vazy  </a:t>
            </a:r>
            <a:r>
              <a:rPr lang="cs-CZ" altLang="cs-CZ" sz="1350" b="1" i="1" dirty="0">
                <a:cs typeface="Arial" panose="020B0604020202020204" pitchFamily="34" charset="0"/>
              </a:rPr>
              <a:t>(lig. </a:t>
            </a:r>
            <a:r>
              <a:rPr lang="cs-CZ" altLang="cs-CZ" sz="1350" b="1" i="1" dirty="0" err="1">
                <a:cs typeface="Arial" panose="020B0604020202020204" pitchFamily="34" charset="0"/>
              </a:rPr>
              <a:t>plantare</a:t>
            </a:r>
            <a:r>
              <a:rPr lang="cs-CZ" altLang="cs-CZ" sz="1350" b="1" i="1" dirty="0">
                <a:cs typeface="Arial" panose="020B0604020202020204" pitchFamily="34" charset="0"/>
              </a:rPr>
              <a:t> </a:t>
            </a:r>
            <a:r>
              <a:rPr lang="cs-CZ" altLang="cs-CZ" sz="1350" b="1" i="1" dirty="0" err="1">
                <a:cs typeface="Arial" panose="020B0604020202020204" pitchFamily="34" charset="0"/>
              </a:rPr>
              <a:t>longum</a:t>
            </a:r>
            <a:r>
              <a:rPr lang="cs-CZ" altLang="cs-CZ" sz="135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svaly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50" b="1" dirty="0">
                <a:cs typeface="Arial" panose="020B0604020202020204" pitchFamily="34" charset="0"/>
              </a:rPr>
              <a:t>(</a:t>
            </a:r>
            <a:r>
              <a:rPr lang="cs-CZ" altLang="cs-CZ" sz="1350" b="1" i="1" dirty="0">
                <a:cs typeface="Arial" panose="020B0604020202020204" pitchFamily="34" charset="0"/>
              </a:rPr>
              <a:t>m. </a:t>
            </a:r>
            <a:r>
              <a:rPr lang="cs-CZ" altLang="cs-CZ" sz="1350" b="1" i="1" dirty="0" err="1">
                <a:cs typeface="Arial" panose="020B0604020202020204" pitchFamily="34" charset="0"/>
              </a:rPr>
              <a:t>tibialis</a:t>
            </a:r>
            <a:r>
              <a:rPr lang="cs-CZ" altLang="cs-CZ" sz="1350" b="1" i="1" dirty="0">
                <a:cs typeface="Arial" panose="020B0604020202020204" pitchFamily="34" charset="0"/>
              </a:rPr>
              <a:t> post., </a:t>
            </a:r>
            <a:r>
              <a:rPr lang="cs-CZ" altLang="cs-CZ" sz="1350" b="1" dirty="0">
                <a:cs typeface="Arial" panose="020B0604020202020204" pitchFamily="34" charset="0"/>
              </a:rPr>
              <a:t>flexory prstů)</a:t>
            </a:r>
          </a:p>
        </p:txBody>
      </p:sp>
      <p:pic>
        <p:nvPicPr>
          <p:cNvPr id="10" name="Picture 12" descr="IMG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r="8614" b="4688"/>
          <a:stretch>
            <a:fillRect/>
          </a:stretch>
        </p:blipFill>
        <p:spPr bwMode="auto">
          <a:xfrm>
            <a:off x="7136982" y="1461606"/>
            <a:ext cx="160777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9145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can0016"/>
          <p:cNvPicPr>
            <a:picLocks noChangeAspect="1" noChangeArrowheads="1"/>
          </p:cNvPicPr>
          <p:nvPr/>
        </p:nvPicPr>
        <p:blipFill>
          <a:blip r:embed="rId2"/>
          <a:srcRect l="67902" t="53944" b="1998"/>
          <a:stretch>
            <a:fillRect/>
          </a:stretch>
        </p:blipFill>
        <p:spPr bwMode="auto">
          <a:xfrm>
            <a:off x="1603655" y="1942519"/>
            <a:ext cx="1883643" cy="179384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689736" y="743008"/>
            <a:ext cx="298318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7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Příčná klenba nožní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5544775" y="5038279"/>
            <a:ext cx="21355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i="1" dirty="0">
                <a:cs typeface="Arial" panose="020B0604020202020204" pitchFamily="34" charset="0"/>
              </a:rPr>
              <a:t>m. </a:t>
            </a:r>
            <a:r>
              <a:rPr lang="cs-CZ" altLang="cs-CZ" sz="1500" b="1" i="1" dirty="0" err="1">
                <a:cs typeface="Arial" panose="020B0604020202020204" pitchFamily="34" charset="0"/>
              </a:rPr>
              <a:t>fibularis</a:t>
            </a:r>
            <a:r>
              <a:rPr lang="cs-CZ" altLang="cs-CZ" sz="1500" b="1" i="1" dirty="0">
                <a:cs typeface="Arial" panose="020B0604020202020204" pitchFamily="34" charset="0"/>
              </a:rPr>
              <a:t> </a:t>
            </a:r>
            <a:r>
              <a:rPr lang="cs-CZ" altLang="cs-CZ" sz="1500" b="1" i="1" dirty="0" err="1">
                <a:cs typeface="Arial" panose="020B0604020202020204" pitchFamily="34" charset="0"/>
              </a:rPr>
              <a:t>longus</a:t>
            </a:r>
            <a:endParaRPr lang="cs-CZ" altLang="cs-CZ" sz="15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i="1" dirty="0">
                <a:cs typeface="Arial" panose="020B0604020202020204" pitchFamily="34" charset="0"/>
              </a:rPr>
              <a:t>m. </a:t>
            </a:r>
            <a:r>
              <a:rPr lang="cs-CZ" altLang="cs-CZ" sz="1500" b="1" i="1" dirty="0" err="1">
                <a:cs typeface="Arial" panose="020B0604020202020204" pitchFamily="34" charset="0"/>
              </a:rPr>
              <a:t>tibialis</a:t>
            </a:r>
            <a:r>
              <a:rPr lang="cs-CZ" altLang="cs-CZ" sz="1500" b="1" i="1" dirty="0">
                <a:cs typeface="Arial" panose="020B0604020202020204" pitchFamily="34" charset="0"/>
              </a:rPr>
              <a:t> ant. a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příčné vazy</a:t>
            </a:r>
          </a:p>
        </p:txBody>
      </p:sp>
      <p:pic>
        <p:nvPicPr>
          <p:cNvPr id="5" name="Picture 4" descr="Scan0016"/>
          <p:cNvPicPr>
            <a:picLocks noChangeAspect="1" noChangeArrowheads="1"/>
          </p:cNvPicPr>
          <p:nvPr/>
        </p:nvPicPr>
        <p:blipFill>
          <a:blip r:embed="rId2"/>
          <a:srcRect r="49887"/>
          <a:stretch>
            <a:fillRect/>
          </a:stretch>
        </p:blipFill>
        <p:spPr bwMode="auto">
          <a:xfrm>
            <a:off x="5204757" y="1512951"/>
            <a:ext cx="2525503" cy="349805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Scan0016"/>
          <p:cNvPicPr>
            <a:picLocks noChangeAspect="1" noChangeArrowheads="1"/>
          </p:cNvPicPr>
          <p:nvPr/>
        </p:nvPicPr>
        <p:blipFill>
          <a:blip r:embed="rId2"/>
          <a:srcRect l="71367" t="23975" r="-1386" b="46951"/>
          <a:stretch>
            <a:fillRect/>
          </a:stretch>
        </p:blipFill>
        <p:spPr bwMode="auto">
          <a:xfrm>
            <a:off x="1603656" y="4167619"/>
            <a:ext cx="2159794" cy="145256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40967" name="Obdélník 7"/>
          <p:cNvSpPr>
            <a:spLocks noChangeArrowheads="1"/>
          </p:cNvSpPr>
          <p:nvPr/>
        </p:nvSpPr>
        <p:spPr bwMode="auto">
          <a:xfrm>
            <a:off x="709823" y="1518910"/>
            <a:ext cx="38202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50" b="1" dirty="0">
                <a:solidFill>
                  <a:srgbClr val="990033"/>
                </a:solidFill>
                <a:cs typeface="Arial" panose="020B0604020202020204" pitchFamily="34" charset="0"/>
              </a:rPr>
              <a:t>Příčná klenba </a:t>
            </a:r>
            <a:r>
              <a:rPr lang="cs-CZ" altLang="cs-CZ" sz="1350" b="1" dirty="0">
                <a:cs typeface="Arial" panose="020B0604020202020204" pitchFamily="34" charset="0"/>
              </a:rPr>
              <a:t>proximální </a:t>
            </a:r>
            <a:r>
              <a:rPr lang="cs-CZ" altLang="cs-CZ" sz="1350" b="1" i="1" dirty="0">
                <a:cs typeface="Arial" panose="020B0604020202020204" pitchFamily="34" charset="0"/>
              </a:rPr>
              <a:t>(</a:t>
            </a:r>
            <a:r>
              <a:rPr lang="cs-CZ" altLang="cs-CZ" sz="1350" b="1" i="1" dirty="0" err="1">
                <a:cs typeface="Arial" panose="020B0604020202020204" pitchFamily="34" charset="0"/>
              </a:rPr>
              <a:t>ossa</a:t>
            </a:r>
            <a:r>
              <a:rPr lang="cs-CZ" altLang="cs-CZ" sz="1350" b="1" i="1" dirty="0">
                <a:cs typeface="Arial" panose="020B0604020202020204" pitchFamily="34" charset="0"/>
              </a:rPr>
              <a:t> </a:t>
            </a:r>
            <a:r>
              <a:rPr lang="cs-CZ" altLang="cs-CZ" sz="1350" b="1" i="1" dirty="0" err="1">
                <a:cs typeface="Arial" panose="020B0604020202020204" pitchFamily="34" charset="0"/>
              </a:rPr>
              <a:t>cuneiformia</a:t>
            </a:r>
            <a:r>
              <a:rPr lang="cs-CZ" altLang="cs-CZ" sz="135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0968" name="Obdélník 9"/>
          <p:cNvSpPr>
            <a:spLocks noChangeArrowheads="1"/>
          </p:cNvSpPr>
          <p:nvPr/>
        </p:nvSpPr>
        <p:spPr bwMode="auto">
          <a:xfrm>
            <a:off x="842193" y="3790192"/>
            <a:ext cx="36856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50" b="1" dirty="0">
                <a:solidFill>
                  <a:srgbClr val="990033"/>
                </a:solidFill>
                <a:cs typeface="Arial" panose="020B0604020202020204" pitchFamily="34" charset="0"/>
              </a:rPr>
              <a:t>Příčná klenba </a:t>
            </a:r>
            <a:r>
              <a:rPr lang="cs-CZ" altLang="cs-CZ" sz="1350" b="1" dirty="0">
                <a:cs typeface="Arial" panose="020B0604020202020204" pitchFamily="34" charset="0"/>
              </a:rPr>
              <a:t>distální (hlavičky metatarsů)</a:t>
            </a:r>
          </a:p>
        </p:txBody>
      </p:sp>
    </p:spTree>
    <p:extLst>
      <p:ext uri="{BB962C8B-B14F-4D97-AF65-F5344CB8AC3E}">
        <p14:creationId xmlns:p14="http://schemas.microsoft.com/office/powerpoint/2010/main" val="40914208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dská noha, diagnostika a prevence | Fakulta sportovních studií Masarykovy  univerzity">
            <a:extLst>
              <a:ext uri="{FF2B5EF4-FFF2-40B4-BE49-F238E27FC236}">
                <a16:creationId xmlns:a16="http://schemas.microsoft.com/office/drawing/2014/main" xmlns="" id="{665A3205-4703-4130-8011-F4546A05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832"/>
            <a:ext cx="6096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2981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5496" y="0"/>
            <a:ext cx="9108504" cy="818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               </a:t>
            </a:r>
            <a:r>
              <a:rPr lang="cs-CZ" altLang="cs-CZ" sz="2800" b="1" dirty="0"/>
              <a:t>Fascie a prostory dolní končetiny</a:t>
            </a: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Fascie kyčle:</a:t>
            </a: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glutaea</a:t>
            </a: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obturatorii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tendineus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levatoris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ani)</a:t>
            </a: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psoica</a:t>
            </a: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iliopectineus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mezi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lacuna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vasorum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musculorum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Fascie stehna:</a:t>
            </a: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lata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saphenus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iliotibialis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lamina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vastoadductoria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Fascie bérce:</a:t>
            </a: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cruris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extensorum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flexorum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fibularium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peronaeorum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Fascie nohy:</a:t>
            </a: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Fasciae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dorsalis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dorsalis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zesílená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aponeurosis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C00000"/>
                </a:solidFill>
              </a:rPr>
              <a:t>Prostory DK</a:t>
            </a:r>
          </a:p>
          <a:p>
            <a:r>
              <a:rPr lang="cs-CZ" altLang="cs-CZ" b="1" i="1" dirty="0" err="1"/>
              <a:t>Foramen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suprapiriforme</a:t>
            </a:r>
            <a:r>
              <a:rPr lang="cs-CZ" altLang="cs-CZ" b="1" i="1" dirty="0"/>
              <a:t> a </a:t>
            </a:r>
            <a:r>
              <a:rPr lang="cs-CZ" altLang="cs-CZ" b="1" i="1" dirty="0" err="1"/>
              <a:t>infrapiriforme</a:t>
            </a:r>
            <a:endParaRPr lang="cs-CZ" altLang="cs-CZ" b="1" i="1" dirty="0"/>
          </a:p>
          <a:p>
            <a:r>
              <a:rPr lang="cs-CZ" altLang="cs-CZ" b="1" i="1" dirty="0" err="1"/>
              <a:t>Trigonum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femorale</a:t>
            </a:r>
            <a:endParaRPr lang="cs-CZ" altLang="cs-CZ" b="1" i="1" dirty="0"/>
          </a:p>
          <a:p>
            <a:r>
              <a:rPr lang="cs-CZ" altLang="cs-CZ" b="1" i="1" dirty="0" err="1"/>
              <a:t>Lacuna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vasorum</a:t>
            </a:r>
            <a:r>
              <a:rPr lang="cs-CZ" altLang="cs-CZ" b="1" i="1" dirty="0"/>
              <a:t>, </a:t>
            </a:r>
            <a:r>
              <a:rPr lang="cs-CZ" altLang="cs-CZ" b="1" i="1" dirty="0" err="1"/>
              <a:t>lacuna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musculorum</a:t>
            </a:r>
            <a:endParaRPr lang="cs-CZ" altLang="cs-CZ" b="1" i="1" dirty="0"/>
          </a:p>
          <a:p>
            <a:r>
              <a:rPr lang="cs-CZ" altLang="cs-CZ" b="1" i="1" dirty="0" err="1"/>
              <a:t>Fossa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iliopectinea</a:t>
            </a:r>
            <a:endParaRPr lang="cs-CZ" altLang="cs-CZ" b="1" i="1" dirty="0"/>
          </a:p>
          <a:p>
            <a:r>
              <a:rPr lang="cs-CZ" altLang="cs-CZ" b="1" i="1" dirty="0" err="1"/>
              <a:t>Canalis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adductorius</a:t>
            </a:r>
            <a:endParaRPr lang="cs-CZ" altLang="cs-CZ" b="1" i="1" dirty="0"/>
          </a:p>
          <a:p>
            <a:r>
              <a:rPr lang="cs-CZ" altLang="cs-CZ" b="1" i="1" dirty="0" err="1"/>
              <a:t>Fossa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poplitea</a:t>
            </a:r>
            <a:endParaRPr lang="cs-CZ" altLang="cs-CZ" b="1" i="1" dirty="0"/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412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51520" y="620688"/>
            <a:ext cx="436811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            </a:t>
            </a:r>
            <a:r>
              <a:rPr lang="cs-CZ" altLang="cs-CZ" sz="3600" b="1" dirty="0"/>
              <a:t>Hlavní burzy DK</a:t>
            </a:r>
          </a:p>
          <a:p>
            <a:endParaRPr lang="cs-CZ" altLang="cs-CZ" sz="3600" b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trochanterica</a:t>
            </a:r>
            <a:r>
              <a:rPr lang="cs-CZ" altLang="cs-CZ" sz="2400" b="1" i="1" dirty="0"/>
              <a:t> mm. </a:t>
            </a:r>
            <a:r>
              <a:rPr lang="cs-CZ" altLang="cs-CZ" sz="2400" b="1" i="1" dirty="0" err="1"/>
              <a:t>glutaei</a:t>
            </a:r>
            <a:r>
              <a:rPr lang="cs-CZ" altLang="cs-CZ" sz="2400" b="1" i="1" dirty="0"/>
              <a:t> </a:t>
            </a:r>
          </a:p>
          <a:p>
            <a:r>
              <a:rPr lang="cs-CZ" altLang="cs-CZ" sz="2400" b="1" i="1" dirty="0"/>
              <a:t>Bursa (</a:t>
            </a:r>
            <a:r>
              <a:rPr lang="cs-CZ" altLang="cs-CZ" sz="2400" b="1" i="1" dirty="0" err="1"/>
              <a:t>recessus</a:t>
            </a:r>
            <a:r>
              <a:rPr lang="cs-CZ" altLang="cs-CZ" sz="2400" b="1" i="1" dirty="0"/>
              <a:t>) </a:t>
            </a:r>
            <a:r>
              <a:rPr lang="cs-CZ" altLang="cs-CZ" sz="2400" b="1" i="1" dirty="0" err="1"/>
              <a:t>suprapatellaris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praepatellaris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infrapatellaris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infrapatellaris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profunda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tendinis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calcanei</a:t>
            </a:r>
            <a:r>
              <a:rPr lang="cs-CZ" altLang="cs-CZ" sz="2400" b="1" i="1" dirty="0"/>
              <a:t> (</a:t>
            </a:r>
            <a:r>
              <a:rPr lang="cs-CZ" altLang="cs-CZ" sz="2400" b="1" i="1" dirty="0" err="1"/>
              <a:t>Achillis</a:t>
            </a:r>
            <a:r>
              <a:rPr lang="cs-CZ" altLang="cs-CZ" sz="2400" b="1" i="1" dirty="0"/>
              <a:t>)</a:t>
            </a:r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calcanei</a:t>
            </a:r>
            <a:endParaRPr lang="cs-CZ" altLang="cs-CZ" sz="2400" b="1" i="1" dirty="0"/>
          </a:p>
        </p:txBody>
      </p:sp>
      <p:pic>
        <p:nvPicPr>
          <p:cNvPr id="3" name="Picture 6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6" b="54160"/>
          <a:stretch>
            <a:fillRect/>
          </a:stretch>
        </p:blipFill>
        <p:spPr bwMode="auto">
          <a:xfrm>
            <a:off x="4932040" y="1268760"/>
            <a:ext cx="3652843" cy="36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81073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14338" y="835025"/>
            <a:ext cx="721736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/>
              <a:t>Pro přednášku byly použity obrázky z publikací:</a:t>
            </a:r>
          </a:p>
          <a:p>
            <a:endParaRPr lang="cs-CZ" altLang="cs-CZ" dirty="0"/>
          </a:p>
          <a:p>
            <a:endParaRPr lang="cs-CZ" altLang="cs-CZ" b="1" u="sng" dirty="0"/>
          </a:p>
          <a:p>
            <a:r>
              <a:rPr lang="cs-CZ" altLang="cs-CZ" b="1" u="sng" dirty="0" err="1"/>
              <a:t>Moore</a:t>
            </a:r>
            <a:r>
              <a:rPr lang="cs-CZ" altLang="cs-CZ" b="1" u="sng" dirty="0"/>
              <a:t>, K. L. (1992):</a:t>
            </a:r>
            <a:r>
              <a:rPr lang="cs-CZ" altLang="cs-CZ" dirty="0"/>
              <a:t>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oriented</a:t>
            </a:r>
            <a:r>
              <a:rPr lang="cs-CZ" altLang="cs-CZ" dirty="0"/>
              <a:t> anatomy. </a:t>
            </a:r>
            <a:r>
              <a:rPr lang="cs-CZ" altLang="cs-CZ" dirty="0" err="1"/>
              <a:t>Third</a:t>
            </a:r>
            <a:r>
              <a:rPr lang="cs-CZ" altLang="cs-CZ" dirty="0"/>
              <a:t> </a:t>
            </a:r>
            <a:r>
              <a:rPr lang="cs-CZ" altLang="cs-CZ" dirty="0" err="1"/>
              <a:t>edition</a:t>
            </a:r>
            <a:r>
              <a:rPr lang="cs-CZ" altLang="cs-CZ" dirty="0"/>
              <a:t>. </a:t>
            </a:r>
          </a:p>
          <a:p>
            <a:r>
              <a:rPr lang="cs-CZ" altLang="cs-CZ" dirty="0" err="1"/>
              <a:t>Williams</a:t>
            </a:r>
            <a:r>
              <a:rPr lang="en-US" altLang="cs-CZ" dirty="0">
                <a:cs typeface="Arial" charset="0"/>
              </a:rPr>
              <a:t>&amp;</a:t>
            </a:r>
            <a:r>
              <a:rPr lang="cs-CZ" altLang="cs-CZ" dirty="0">
                <a:cs typeface="Arial" charset="0"/>
              </a:rPr>
              <a:t>Wilkins, A </a:t>
            </a:r>
            <a:r>
              <a:rPr lang="cs-CZ" altLang="cs-CZ" dirty="0" err="1">
                <a:cs typeface="Arial" charset="0"/>
              </a:rPr>
              <a:t>Waverly</a:t>
            </a:r>
            <a:r>
              <a:rPr lang="cs-CZ" altLang="cs-CZ" dirty="0">
                <a:cs typeface="Arial" charset="0"/>
              </a:rPr>
              <a:t> </a:t>
            </a:r>
            <a:r>
              <a:rPr lang="cs-CZ" altLang="cs-CZ" dirty="0" err="1">
                <a:cs typeface="Arial" charset="0"/>
              </a:rPr>
              <a:t>Company</a:t>
            </a:r>
            <a:r>
              <a:rPr lang="cs-CZ" altLang="cs-CZ" dirty="0">
                <a:cs typeface="Arial" charset="0"/>
              </a:rPr>
              <a:t>.</a:t>
            </a:r>
            <a:endParaRPr lang="en-US" altLang="cs-CZ" dirty="0">
              <a:cs typeface="Arial" charset="0"/>
            </a:endParaRPr>
          </a:p>
          <a:p>
            <a:endParaRPr lang="cs-CZ" altLang="cs-CZ" dirty="0"/>
          </a:p>
          <a:p>
            <a:r>
              <a:rPr lang="cs-CZ" altLang="cs-CZ" b="1" u="sng" dirty="0" err="1"/>
              <a:t>Gilroy</a:t>
            </a:r>
            <a:r>
              <a:rPr lang="cs-CZ" altLang="cs-CZ" b="1" u="sng" dirty="0"/>
              <a:t>, A. M. et </a:t>
            </a:r>
            <a:r>
              <a:rPr lang="cs-CZ" altLang="cs-CZ" b="1" u="sng" dirty="0" err="1"/>
              <a:t>all</a:t>
            </a:r>
            <a:r>
              <a:rPr lang="cs-CZ" altLang="cs-CZ" b="1" u="sng" dirty="0"/>
              <a:t>. (2009):</a:t>
            </a:r>
            <a:r>
              <a:rPr lang="cs-CZ" altLang="cs-CZ" dirty="0"/>
              <a:t> Atlas </a:t>
            </a:r>
            <a:r>
              <a:rPr lang="cs-CZ" altLang="cs-CZ" dirty="0" err="1"/>
              <a:t>of</a:t>
            </a:r>
            <a:r>
              <a:rPr lang="cs-CZ" altLang="cs-CZ" dirty="0"/>
              <a:t> Anatomy. </a:t>
            </a:r>
            <a:r>
              <a:rPr lang="cs-CZ" altLang="cs-CZ" dirty="0" err="1"/>
              <a:t>Thieme</a:t>
            </a:r>
            <a:r>
              <a:rPr lang="cs-CZ" altLang="cs-CZ" dirty="0"/>
              <a:t> New York, Stuttgart.</a:t>
            </a:r>
          </a:p>
          <a:p>
            <a:endParaRPr lang="cs-CZ" altLang="cs-CZ" dirty="0"/>
          </a:p>
          <a:p>
            <a:r>
              <a:rPr lang="cs-CZ" altLang="cs-CZ" b="1" u="sng" dirty="0" err="1"/>
              <a:t>Putz</a:t>
            </a:r>
            <a:r>
              <a:rPr lang="cs-CZ" altLang="cs-CZ" b="1" u="sng" dirty="0"/>
              <a:t>, R. (2008):</a:t>
            </a:r>
          </a:p>
          <a:p>
            <a:r>
              <a:rPr lang="cs-CZ" altLang="cs-CZ" b="1" dirty="0"/>
              <a:t>Atlas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Human</a:t>
            </a:r>
            <a:r>
              <a:rPr lang="cs-CZ" altLang="cs-CZ" b="1" dirty="0"/>
              <a:t> Anatomy </a:t>
            </a:r>
            <a:r>
              <a:rPr lang="cs-CZ" altLang="cs-CZ" b="1" dirty="0" err="1"/>
              <a:t>Sobotta</a:t>
            </a:r>
            <a:r>
              <a:rPr lang="cs-CZ" altLang="cs-CZ" b="1" dirty="0"/>
              <a:t>. </a:t>
            </a:r>
            <a:r>
              <a:rPr lang="cs-CZ" altLang="cs-CZ" b="1" dirty="0" err="1"/>
              <a:t>Elsevier</a:t>
            </a:r>
            <a:r>
              <a:rPr lang="cs-CZ" altLang="cs-CZ" b="1" dirty="0"/>
              <a:t> </a:t>
            </a:r>
            <a:r>
              <a:rPr lang="cs-CZ" altLang="cs-CZ" b="1" dirty="0" err="1"/>
              <a:t>Books</a:t>
            </a:r>
            <a:r>
              <a:rPr lang="cs-CZ" altLang="cs-CZ" b="1" dirty="0"/>
              <a:t>.</a:t>
            </a:r>
          </a:p>
          <a:p>
            <a:endParaRPr lang="cs-CZ" altLang="cs-CZ" b="1" u="sng" dirty="0"/>
          </a:p>
          <a:p>
            <a:r>
              <a:rPr lang="cs-CZ" altLang="cs-CZ" b="1" u="sng" dirty="0" err="1"/>
              <a:t>Platzer</a:t>
            </a:r>
            <a:r>
              <a:rPr lang="cs-CZ" altLang="cs-CZ" b="1" u="sng" dirty="0"/>
              <a:t>, W.,</a:t>
            </a:r>
            <a:r>
              <a:rPr lang="cs-CZ" altLang="cs-CZ" b="1" dirty="0"/>
              <a:t> </a:t>
            </a:r>
            <a:r>
              <a:rPr lang="cs-CZ" altLang="cs-CZ" b="1" dirty="0" err="1"/>
              <a:t>Kahle</a:t>
            </a:r>
            <a:r>
              <a:rPr lang="cs-CZ" altLang="cs-CZ" b="1" dirty="0"/>
              <a:t>, W., </a:t>
            </a:r>
            <a:r>
              <a:rPr lang="cs-CZ" altLang="cs-CZ" b="1" dirty="0" err="1"/>
              <a:t>Leonhardt</a:t>
            </a:r>
            <a:r>
              <a:rPr lang="cs-CZ" altLang="cs-CZ" b="1" dirty="0"/>
              <a:t> H. (1992): </a:t>
            </a:r>
          </a:p>
          <a:p>
            <a:r>
              <a:rPr lang="cs-CZ" altLang="cs-CZ" b="1" dirty="0" err="1"/>
              <a:t>Locomotor</a:t>
            </a:r>
            <a:r>
              <a:rPr lang="cs-CZ" altLang="cs-CZ" b="1" dirty="0"/>
              <a:t> </a:t>
            </a:r>
            <a:r>
              <a:rPr lang="cs-CZ" altLang="cs-CZ" b="1" dirty="0" err="1"/>
              <a:t>system</a:t>
            </a:r>
            <a:r>
              <a:rPr lang="cs-CZ" altLang="cs-CZ" b="1" dirty="0"/>
              <a:t>. Georg </a:t>
            </a:r>
            <a:r>
              <a:rPr lang="cs-CZ" altLang="cs-CZ" b="1" dirty="0" err="1"/>
              <a:t>Thieme</a:t>
            </a:r>
            <a:r>
              <a:rPr lang="cs-CZ" altLang="cs-CZ" b="1" dirty="0"/>
              <a:t> </a:t>
            </a:r>
            <a:r>
              <a:rPr lang="cs-CZ" altLang="cs-CZ" b="1" dirty="0" err="1"/>
              <a:t>Verlag</a:t>
            </a:r>
            <a:r>
              <a:rPr lang="cs-CZ" altLang="cs-CZ" b="1" dirty="0"/>
              <a:t>, Stuttgart, </a:t>
            </a:r>
          </a:p>
          <a:p>
            <a:r>
              <a:rPr lang="cs-CZ" altLang="cs-CZ" b="1" dirty="0"/>
              <a:t>New York, 4th </a:t>
            </a:r>
            <a:r>
              <a:rPr lang="cs-CZ" altLang="cs-CZ" b="1" dirty="0" err="1"/>
              <a:t>edition</a:t>
            </a:r>
            <a:r>
              <a:rPr lang="cs-CZ" altLang="cs-CZ" b="1" dirty="0"/>
              <a:t>.</a:t>
            </a:r>
          </a:p>
          <a:p>
            <a:endParaRPr lang="cs-CZ" altLang="cs-CZ" b="1" dirty="0"/>
          </a:p>
          <a:p>
            <a:r>
              <a:rPr lang="cs-CZ" altLang="cs-CZ" b="1" u="sng" dirty="0"/>
              <a:t>Čihák, R.</a:t>
            </a:r>
            <a:r>
              <a:rPr lang="cs-CZ" altLang="cs-CZ" b="1" dirty="0"/>
              <a:t> (1987): Anatomie 1. Avicenum, Zdravotnické nakladatelství.</a:t>
            </a:r>
          </a:p>
          <a:p>
            <a:endParaRPr lang="cs-CZ" altLang="cs-CZ" dirty="0"/>
          </a:p>
          <a:p>
            <a:r>
              <a:rPr lang="cs-CZ" dirty="0">
                <a:hlinkClick r:id="rId2"/>
              </a:rPr>
              <a:t>https://www.youtube.com/watch?v=qlCvKEOZtpo</a:t>
            </a:r>
            <a:endParaRPr lang="cs-CZ" dirty="0"/>
          </a:p>
          <a:p>
            <a:r>
              <a:rPr lang="cs-CZ" dirty="0"/>
              <a:t>https://slideplayer.cz/slide/2313990/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554210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836228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Mm. </a:t>
            </a:r>
            <a:r>
              <a:rPr lang="cs-CZ" altLang="cs-CZ" sz="3600" b="1" dirty="0" err="1">
                <a:solidFill>
                  <a:srgbClr val="C00000"/>
                </a:solidFill>
              </a:rPr>
              <a:t>coxae</a:t>
            </a:r>
            <a:r>
              <a:rPr lang="cs-CZ" altLang="cs-CZ" sz="2000" b="1" dirty="0">
                <a:solidFill>
                  <a:srgbClr val="C00000"/>
                </a:solidFill>
              </a:rPr>
              <a:t> – svaly kyčelní    </a:t>
            </a:r>
          </a:p>
          <a:p>
            <a:endParaRPr lang="cs-CZ" altLang="cs-CZ" sz="2000" dirty="0"/>
          </a:p>
          <a:p>
            <a:r>
              <a:rPr lang="cs-CZ" altLang="cs-CZ" sz="2400" b="1" dirty="0">
                <a:solidFill>
                  <a:srgbClr val="C00000"/>
                </a:solidFill>
              </a:rPr>
              <a:t>Ventrální skupina: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iliopsoas</a:t>
            </a:r>
            <a:r>
              <a:rPr lang="cs-CZ" altLang="cs-CZ" sz="2000" b="1" i="1" dirty="0"/>
              <a:t> (m. </a:t>
            </a:r>
            <a:r>
              <a:rPr lang="cs-CZ" altLang="cs-CZ" sz="2000" b="1" i="1" dirty="0" err="1"/>
              <a:t>psoas</a:t>
            </a:r>
            <a:r>
              <a:rPr lang="cs-CZ" altLang="cs-CZ" sz="2000" b="1" i="1" dirty="0"/>
              <a:t> major, m. </a:t>
            </a:r>
            <a:r>
              <a:rPr lang="cs-CZ" altLang="cs-CZ" sz="2000" b="1" i="1" dirty="0" err="1"/>
              <a:t>iliacus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a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variabilní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psoas</a:t>
            </a:r>
            <a:r>
              <a:rPr lang="cs-CZ" altLang="cs-CZ" sz="2000" b="1" i="1" dirty="0"/>
              <a:t> minor)</a:t>
            </a:r>
          </a:p>
          <a:p>
            <a:r>
              <a:rPr lang="cs-CZ" altLang="cs-CZ" sz="2000" b="1" dirty="0"/>
              <a:t>     prochází skrze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lacuna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musculorum</a:t>
            </a:r>
            <a:r>
              <a:rPr lang="cs-CZ" altLang="cs-CZ" sz="2000" b="1" i="1" dirty="0">
                <a:solidFill>
                  <a:srgbClr val="C00000"/>
                </a:solidFill>
              </a:rPr>
              <a:t>, </a:t>
            </a:r>
            <a:r>
              <a:rPr lang="cs-CZ" altLang="cs-CZ" sz="2000" b="1" i="1" dirty="0"/>
              <a:t>inervace </a:t>
            </a:r>
            <a:r>
              <a:rPr lang="cs-CZ" altLang="cs-CZ" sz="2000" b="1" i="1" dirty="0" err="1"/>
              <a:t>rr</a:t>
            </a:r>
            <a:r>
              <a:rPr lang="cs-CZ" altLang="cs-CZ" sz="2000" b="1" i="1" dirty="0"/>
              <a:t>. </a:t>
            </a:r>
            <a:r>
              <a:rPr lang="cs-CZ" altLang="cs-CZ" sz="2000" b="1" i="1" dirty="0" err="1"/>
              <a:t>musculares</a:t>
            </a:r>
            <a:r>
              <a:rPr lang="cs-CZ" altLang="cs-CZ" sz="2000" b="1" i="1" dirty="0"/>
              <a:t> plexus </a:t>
            </a:r>
            <a:r>
              <a:rPr lang="cs-CZ" altLang="cs-CZ" sz="2000" b="1" i="1" dirty="0" err="1"/>
              <a:t>lumbalis</a:t>
            </a:r>
            <a:endParaRPr lang="cs-CZ" altLang="cs-CZ" sz="2000" b="1" i="1" dirty="0"/>
          </a:p>
          <a:p>
            <a:endParaRPr lang="cs-CZ" altLang="cs-CZ" sz="2000" b="1" dirty="0">
              <a:solidFill>
                <a:srgbClr val="FFFF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2408544"/>
            <a:ext cx="1175619" cy="433356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840984A-0021-4EA5-AAF1-AA53DE4B2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54319"/>
            <a:ext cx="2972374" cy="4503681"/>
          </a:xfrm>
          <a:prstGeom prst="rect">
            <a:avLst/>
          </a:prstGeom>
        </p:spPr>
      </p:pic>
      <p:pic>
        <p:nvPicPr>
          <p:cNvPr id="8" name="Zástupný symbol pro obsah 3" descr="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9614" y="30977"/>
            <a:ext cx="2214514" cy="122913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79388" y="4277857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Fce</a:t>
            </a:r>
            <a:r>
              <a:rPr lang="cs-CZ" b="1" dirty="0"/>
              <a:t>:</a:t>
            </a:r>
          </a:p>
          <a:p>
            <a:r>
              <a:rPr lang="cs-CZ" sz="1400" dirty="0"/>
              <a:t>flexe </a:t>
            </a:r>
            <a:r>
              <a:rPr lang="cs-CZ" sz="1400" b="1" dirty="0"/>
              <a:t>L páteře </a:t>
            </a:r>
            <a:r>
              <a:rPr lang="cs-CZ" sz="1400" dirty="0"/>
              <a:t>(vliv na lordózu)</a:t>
            </a:r>
          </a:p>
          <a:p>
            <a:r>
              <a:rPr lang="cs-CZ" sz="1400" dirty="0"/>
              <a:t>flexe, supinace (zevní rotace), addukce </a:t>
            </a:r>
            <a:r>
              <a:rPr lang="cs-CZ" sz="1400" b="1" dirty="0"/>
              <a:t>stehna</a:t>
            </a:r>
          </a:p>
          <a:p>
            <a:r>
              <a:rPr lang="cs-CZ" sz="1400" b="1" dirty="0"/>
              <a:t>jednostranná – rotace </a:t>
            </a:r>
            <a:r>
              <a:rPr lang="cs-CZ" sz="1400" dirty="0"/>
              <a:t>trupu na druhou stranu</a:t>
            </a:r>
          </a:p>
          <a:p>
            <a:r>
              <a:rPr lang="cs-CZ" sz="1400" dirty="0"/>
              <a:t>Typický sval vykročení</a:t>
            </a:r>
          </a:p>
          <a:p>
            <a:r>
              <a:rPr lang="cs-CZ" sz="1400" b="1" dirty="0"/>
              <a:t>Inervace: </a:t>
            </a:r>
            <a:r>
              <a:rPr lang="cs-CZ" sz="1400" dirty="0" err="1"/>
              <a:t>rami</a:t>
            </a:r>
            <a:r>
              <a:rPr lang="cs-CZ" sz="1400" dirty="0"/>
              <a:t> </a:t>
            </a:r>
            <a:r>
              <a:rPr lang="cs-CZ" sz="1400" dirty="0" err="1"/>
              <a:t>musculares</a:t>
            </a:r>
            <a:r>
              <a:rPr lang="cs-CZ" sz="1400" dirty="0"/>
              <a:t> z plexus </a:t>
            </a:r>
            <a:r>
              <a:rPr lang="cs-CZ" sz="1400" dirty="0" err="1"/>
              <a:t>lumbalis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908078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sculus psoas minor || Med-koM">
            <a:extLst>
              <a:ext uri="{FF2B5EF4-FFF2-40B4-BE49-F238E27FC236}">
                <a16:creationId xmlns:a16="http://schemas.microsoft.com/office/drawing/2014/main" xmlns="" id="{D1643F50-AE18-4C83-9720-5A67B232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7625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ejmout0001">
            <a:extLst>
              <a:ext uri="{FF2B5EF4-FFF2-40B4-BE49-F238E27FC236}">
                <a16:creationId xmlns:a16="http://schemas.microsoft.com/office/drawing/2014/main" xmlns="" id="{47658720-DABD-47B7-A72A-2CB9404A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8" b="12498"/>
          <a:stretch>
            <a:fillRect/>
          </a:stretch>
        </p:blipFill>
        <p:spPr bwMode="auto">
          <a:xfrm>
            <a:off x="395536" y="2276872"/>
            <a:ext cx="3521549" cy="26829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1556792"/>
            <a:ext cx="3226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Lacuna</a:t>
            </a:r>
            <a:r>
              <a:rPr lang="cs-CZ" b="1" dirty="0" smtClean="0"/>
              <a:t> </a:t>
            </a:r>
            <a:r>
              <a:rPr lang="cs-CZ" b="1" dirty="0" err="1" smtClean="0"/>
              <a:t>musculorum</a:t>
            </a:r>
            <a:r>
              <a:rPr lang="cs-CZ" b="1" dirty="0" smtClean="0"/>
              <a:t> et </a:t>
            </a:r>
            <a:r>
              <a:rPr lang="cs-CZ" b="1" dirty="0" err="1" smtClean="0"/>
              <a:t>vasorum</a:t>
            </a:r>
            <a:endParaRPr lang="cs-CZ" b="1" dirty="0" smtClean="0"/>
          </a:p>
          <a:p>
            <a:r>
              <a:rPr lang="cs-CZ" b="1" dirty="0" smtClean="0"/>
              <a:t>          (</a:t>
            </a:r>
            <a:r>
              <a:rPr lang="cs-CZ" b="1" u="sng" dirty="0" smtClean="0"/>
              <a:t>pod </a:t>
            </a:r>
            <a:r>
              <a:rPr lang="cs-CZ" b="1" dirty="0" smtClean="0"/>
              <a:t>lig. </a:t>
            </a:r>
            <a:r>
              <a:rPr lang="cs-CZ" b="1" dirty="0" err="1" smtClean="0"/>
              <a:t>inguinale</a:t>
            </a:r>
            <a:r>
              <a:rPr lang="cs-CZ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527537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Mm. </a:t>
            </a:r>
            <a:r>
              <a:rPr lang="cs-CZ" b="1" dirty="0" err="1">
                <a:solidFill>
                  <a:srgbClr val="C00000"/>
                </a:solidFill>
              </a:rPr>
              <a:t>coxae</a:t>
            </a:r>
            <a:r>
              <a:rPr lang="cs-CZ" b="1" dirty="0">
                <a:solidFill>
                  <a:srgbClr val="C00000"/>
                </a:solidFill>
              </a:rPr>
              <a:t> - </a:t>
            </a:r>
            <a:r>
              <a:rPr lang="cs-CZ" sz="3100" b="1" dirty="0">
                <a:solidFill>
                  <a:srgbClr val="C00000"/>
                </a:solidFill>
              </a:rPr>
              <a:t>dorzální skupina</a:t>
            </a:r>
            <a:r>
              <a:rPr lang="cs-CZ" b="1" dirty="0">
                <a:solidFill>
                  <a:srgbClr val="C00000"/>
                </a:solidFill>
              </a:rPr>
              <a:t/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sz="1800" b="1" dirty="0"/>
              <a:t>všechny svaly inervovány z plexus </a:t>
            </a:r>
            <a:r>
              <a:rPr lang="cs-CZ" sz="1800" b="1" dirty="0" err="1"/>
              <a:t>sacralis</a:t>
            </a:r>
            <a:r>
              <a:rPr lang="cs-CZ" sz="1800" b="1" dirty="0"/>
              <a:t/>
            </a:r>
            <a:br>
              <a:rPr lang="cs-CZ" sz="1800" b="1" dirty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Povrchová vrstva</a:t>
            </a:r>
          </a:p>
        </p:txBody>
      </p:sp>
      <p:pic>
        <p:nvPicPr>
          <p:cNvPr id="4" name="Obrázek 3" descr="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348879"/>
            <a:ext cx="5115694" cy="411856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837456"/>
            <a:ext cx="2259013" cy="54721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746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4584" y="13381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gluteus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maximus</a:t>
            </a:r>
            <a:r>
              <a:rPr lang="cs-CZ" b="1" dirty="0">
                <a:solidFill>
                  <a:srgbClr val="00B050"/>
                </a:solidFill>
              </a:rPr>
              <a:t/>
            </a:r>
            <a:br>
              <a:rPr lang="cs-CZ" b="1" dirty="0">
                <a:solidFill>
                  <a:srgbClr val="00B050"/>
                </a:solidFill>
              </a:rPr>
            </a:br>
            <a:r>
              <a:rPr lang="cs-CZ" sz="1800" b="1" dirty="0"/>
              <a:t>inervace n. </a:t>
            </a:r>
            <a:r>
              <a:rPr lang="cs-CZ" sz="1800" b="1" dirty="0" err="1"/>
              <a:t>gluteus</a:t>
            </a:r>
            <a:r>
              <a:rPr lang="cs-CZ" sz="1800" b="1" dirty="0"/>
              <a:t> </a:t>
            </a:r>
            <a:r>
              <a:rPr lang="cs-CZ" sz="1800" b="1" dirty="0" err="1"/>
              <a:t>inferior</a:t>
            </a:r>
            <a:r>
              <a:rPr lang="cs-CZ" sz="1800" b="1" dirty="0"/>
              <a:t> (plexus </a:t>
            </a:r>
            <a:r>
              <a:rPr lang="cs-CZ" sz="1800" b="1" dirty="0" err="1"/>
              <a:t>sacralis</a:t>
            </a:r>
            <a:r>
              <a:rPr lang="cs-CZ" sz="1800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834880" cy="31249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Funkce:</a:t>
            </a:r>
          </a:p>
          <a:p>
            <a:pPr marL="0" indent="0">
              <a:buNone/>
            </a:pPr>
            <a:r>
              <a:rPr lang="cs-CZ" sz="2000" b="1" dirty="0"/>
              <a:t>Extenze </a:t>
            </a:r>
            <a:r>
              <a:rPr lang="cs-CZ" sz="2000" dirty="0"/>
              <a:t>v kyčli=zanožení </a:t>
            </a:r>
          </a:p>
          <a:p>
            <a:pPr marL="0" indent="0">
              <a:buNone/>
            </a:pPr>
            <a:r>
              <a:rPr lang="cs-CZ" sz="2000" dirty="0"/>
              <a:t>(vzpřímená postava u člověka)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Snopce na </a:t>
            </a:r>
            <a:r>
              <a:rPr lang="cs-CZ" sz="1400" dirty="0" err="1"/>
              <a:t>tuberositas</a:t>
            </a:r>
            <a:r>
              <a:rPr lang="cs-CZ" sz="1400" dirty="0"/>
              <a:t> </a:t>
            </a:r>
            <a:r>
              <a:rPr lang="cs-CZ" sz="1400" dirty="0" err="1"/>
              <a:t>glutea</a:t>
            </a:r>
            <a:r>
              <a:rPr lang="cs-CZ" sz="1400" dirty="0"/>
              <a:t>:</a:t>
            </a:r>
          </a:p>
          <a:p>
            <a:pPr marL="0" indent="0">
              <a:buNone/>
            </a:pPr>
            <a:r>
              <a:rPr lang="cs-CZ" sz="2000" b="1" dirty="0"/>
              <a:t>Addukce, femorální supinace,</a:t>
            </a:r>
          </a:p>
          <a:p>
            <a:pPr marL="0" indent="0">
              <a:buNone/>
            </a:pPr>
            <a:r>
              <a:rPr lang="cs-CZ" sz="1400" b="1" dirty="0"/>
              <a:t>část snopců i abdukci stehna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Snopce na </a:t>
            </a:r>
            <a:r>
              <a:rPr lang="cs-CZ" sz="1400" dirty="0" err="1"/>
              <a:t>tractus</a:t>
            </a:r>
            <a:r>
              <a:rPr lang="cs-CZ" sz="1400" dirty="0"/>
              <a:t> </a:t>
            </a:r>
            <a:r>
              <a:rPr lang="cs-CZ" sz="1400" dirty="0" err="1"/>
              <a:t>iliotibialis</a:t>
            </a:r>
            <a:r>
              <a:rPr lang="cs-CZ" sz="1400" dirty="0"/>
              <a:t>:</a:t>
            </a:r>
          </a:p>
          <a:p>
            <a:pPr marL="0" indent="0">
              <a:buNone/>
            </a:pPr>
            <a:r>
              <a:rPr lang="cs-CZ" sz="2000" dirty="0"/>
              <a:t>Fixace</a:t>
            </a:r>
            <a:r>
              <a:rPr lang="cs-CZ" sz="2000" b="1" dirty="0"/>
              <a:t> extenze </a:t>
            </a:r>
            <a:r>
              <a:rPr lang="cs-CZ" sz="2000" dirty="0"/>
              <a:t>v kolenním kloubu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i="1" dirty="0"/>
          </a:p>
          <a:p>
            <a:pPr marL="0" indent="0">
              <a:buNone/>
            </a:pPr>
            <a:r>
              <a:rPr lang="cs-CZ" sz="2000" dirty="0"/>
              <a:t>sval chůze v terénu </a:t>
            </a:r>
          </a:p>
        </p:txBody>
      </p:sp>
      <p:pic>
        <p:nvPicPr>
          <p:cNvPr id="5" name="Obrázek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5" y="1383447"/>
            <a:ext cx="1154890" cy="3269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94FF0E8-C05D-4BD8-BB75-6AE310431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46" y="717827"/>
            <a:ext cx="3240360" cy="496636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923928" y="512520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b="1" i="1" dirty="0"/>
              <a:t>linea </a:t>
            </a:r>
            <a:r>
              <a:rPr lang="cs-CZ" altLang="cs-CZ" b="1" i="1" dirty="0" err="1"/>
              <a:t>aspera</a:t>
            </a:r>
            <a:r>
              <a:rPr lang="cs-CZ" altLang="cs-CZ" b="1" i="1" dirty="0"/>
              <a:t> </a:t>
            </a:r>
            <a:r>
              <a:rPr lang="cs-CZ" altLang="cs-CZ" sz="1200" b="1" i="1" dirty="0"/>
              <a:t>pokračování proximálně: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200" b="1" i="1" dirty="0"/>
              <a:t> </a:t>
            </a:r>
            <a:r>
              <a:rPr lang="cs-CZ" altLang="cs-CZ" sz="1200" i="1" dirty="0"/>
              <a:t>labium </a:t>
            </a:r>
            <a:r>
              <a:rPr lang="cs-CZ" altLang="cs-CZ" sz="1200" i="1" dirty="0" err="1"/>
              <a:t>mediale</a:t>
            </a:r>
            <a:r>
              <a:rPr lang="cs-CZ" altLang="cs-CZ" sz="1200" i="1" dirty="0"/>
              <a:t> (linea </a:t>
            </a:r>
            <a:r>
              <a:rPr lang="cs-CZ" altLang="cs-CZ" sz="1200" i="1" dirty="0" err="1"/>
              <a:t>pectinea</a:t>
            </a:r>
            <a:r>
              <a:rPr lang="cs-CZ" altLang="cs-CZ" sz="1200" i="1" dirty="0"/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200" b="1" i="1" dirty="0"/>
              <a:t> labium </a:t>
            </a:r>
            <a:r>
              <a:rPr lang="cs-CZ" altLang="cs-CZ" sz="1200" b="1" i="1" dirty="0" err="1"/>
              <a:t>laterale</a:t>
            </a:r>
            <a:r>
              <a:rPr lang="cs-CZ" altLang="cs-CZ" sz="1200" b="1" i="1" dirty="0"/>
              <a:t> (</a:t>
            </a:r>
            <a:r>
              <a:rPr lang="cs-CZ" altLang="cs-CZ" sz="1200" b="1" i="1" u="sng" dirty="0" err="1"/>
              <a:t>tuberositas</a:t>
            </a:r>
            <a:r>
              <a:rPr lang="cs-CZ" altLang="cs-CZ" sz="1200" b="1" i="1" u="sng" dirty="0"/>
              <a:t> </a:t>
            </a:r>
            <a:r>
              <a:rPr lang="cs-CZ" altLang="cs-CZ" sz="1200" b="1" i="1" u="sng" dirty="0" err="1"/>
              <a:t>glutaea</a:t>
            </a:r>
            <a:r>
              <a:rPr lang="cs-CZ" altLang="cs-CZ" sz="1200" b="1" i="1" dirty="0"/>
              <a:t>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8"/>
          <a:stretch/>
        </p:blipFill>
        <p:spPr bwMode="auto">
          <a:xfrm>
            <a:off x="5181786" y="2259891"/>
            <a:ext cx="803920" cy="25758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952349" y="5002093"/>
            <a:ext cx="1087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Tractus</a:t>
            </a:r>
            <a:r>
              <a:rPr lang="cs-CZ" sz="1000" dirty="0"/>
              <a:t> </a:t>
            </a:r>
            <a:r>
              <a:rPr lang="cs-CZ" sz="1000" dirty="0" err="1"/>
              <a:t>iliotibialis</a:t>
            </a:r>
            <a:endParaRPr lang="cs-CZ" sz="1000" dirty="0"/>
          </a:p>
        </p:txBody>
      </p:sp>
      <p:pic>
        <p:nvPicPr>
          <p:cNvPr id="9" name="Picture 2" descr="Fotografie svaly na nohou člověka #4024741 | fotobanka Fotky&amp;Foto">
            <a:extLst>
              <a:ext uri="{FF2B5EF4-FFF2-40B4-BE49-F238E27FC236}">
                <a16:creationId xmlns:a16="http://schemas.microsoft.com/office/drawing/2014/main" xmlns="" id="{AD3A7FC4-B69C-4D19-8FD9-4441159B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40" y="4581128"/>
            <a:ext cx="1428370" cy="18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37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gluteus</a:t>
            </a:r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medius</a:t>
            </a:r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inervace z n.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glutaeus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93297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Funkce:</a:t>
            </a:r>
          </a:p>
          <a:p>
            <a:pPr marL="0" indent="0">
              <a:buNone/>
            </a:pPr>
            <a:r>
              <a:rPr lang="cs-CZ" sz="2000" b="1" dirty="0"/>
              <a:t>Abdukce</a:t>
            </a:r>
            <a:r>
              <a:rPr lang="cs-CZ" sz="2000" dirty="0"/>
              <a:t> stehna=unožení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Ventrální snopce:</a:t>
            </a:r>
          </a:p>
          <a:p>
            <a:pPr marL="0" indent="0">
              <a:buNone/>
            </a:pPr>
            <a:r>
              <a:rPr lang="cs-CZ" sz="2000" dirty="0"/>
              <a:t>Flexe a vnitřní rotace stehna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Dorsální snopce:</a:t>
            </a:r>
          </a:p>
          <a:p>
            <a:pPr marL="0" indent="0">
              <a:buNone/>
            </a:pPr>
            <a:r>
              <a:rPr lang="cs-CZ" sz="2000" dirty="0"/>
              <a:t>Extenze a vnější rotace stehna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Aktivován je výrazně ve stoji o jedné noze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 descr="2.jpg"/>
          <p:cNvPicPr>
            <a:picLocks noChangeAspect="1"/>
          </p:cNvPicPr>
          <p:nvPr/>
        </p:nvPicPr>
        <p:blipFill rotWithShape="1">
          <a:blip r:embed="rId2" cstate="print"/>
          <a:srcRect l="11029" t="5522" r="3262" b="13467"/>
          <a:stretch/>
        </p:blipFill>
        <p:spPr>
          <a:xfrm>
            <a:off x="3787768" y="1367710"/>
            <a:ext cx="2946372" cy="18885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CA1D355-172B-45D4-BA28-C7945D7B9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16" y="936353"/>
            <a:ext cx="1927983" cy="2564217"/>
          </a:xfrm>
          <a:prstGeom prst="rect">
            <a:avLst/>
          </a:prstGeom>
        </p:spPr>
      </p:pic>
      <p:pic>
        <p:nvPicPr>
          <p:cNvPr id="7" name="Obrázek 6" descr="3.jpg"/>
          <p:cNvPicPr>
            <a:picLocks noChangeAspect="1"/>
          </p:cNvPicPr>
          <p:nvPr/>
        </p:nvPicPr>
        <p:blipFill rotWithShape="1">
          <a:blip r:embed="rId4" cstate="print"/>
          <a:srcRect l="3420" t="5582" r="4536" b="10465"/>
          <a:stretch/>
        </p:blipFill>
        <p:spPr>
          <a:xfrm>
            <a:off x="4211960" y="4815091"/>
            <a:ext cx="2818067" cy="176900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91880" y="3717032"/>
            <a:ext cx="3538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gluteus</a:t>
            </a:r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endParaRPr lang="cs-CZ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(výkon slabší)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798B5B4-1784-4FE8-8898-E33FD5390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16" y="4455179"/>
            <a:ext cx="1676464" cy="21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64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1984</Words>
  <Application>Microsoft Office PowerPoint</Application>
  <PresentationFormat>Předvádění na obrazovce (4:3)</PresentationFormat>
  <Paragraphs>407</Paragraphs>
  <Slides>46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Motiv sady Office</vt:lpstr>
      <vt:lpstr>Prezentace aplikace PowerPoint</vt:lpstr>
      <vt:lpstr>Inervace svalů dolní končetiny</vt:lpstr>
      <vt:lpstr>Prezentace aplikace PowerPoint</vt:lpstr>
      <vt:lpstr>Prezentace aplikace PowerPoint</vt:lpstr>
      <vt:lpstr>Prezentace aplikace PowerPoint</vt:lpstr>
      <vt:lpstr>Prezentace aplikace PowerPoint</vt:lpstr>
      <vt:lpstr>Mm. coxae - dorzální skupina všechny svaly inervovány z plexus sacralis </vt:lpstr>
      <vt:lpstr>M. gluteus maximus inervace n. gluteus inferior (plexus sacralis)</vt:lpstr>
      <vt:lpstr>M. gluteus medius inervace z n. glutaeus superior</vt:lpstr>
      <vt:lpstr>M. tensor fascie latae inervace z n. glutaeus superior </vt:lpstr>
      <vt:lpstr>Mm. coxae - dorzální skupina</vt:lpstr>
      <vt:lpstr>M. piriformis</vt:lpstr>
      <vt:lpstr>M. obturatorius internus Prochází skrze foramen ischiadicum minus M. gemellus superior a inferior</vt:lpstr>
      <vt:lpstr>M. quadratus femoris</vt:lpstr>
      <vt:lpstr>Prezentace aplikace PowerPoint</vt:lpstr>
      <vt:lpstr>Prezentace aplikace PowerPoint</vt:lpstr>
      <vt:lpstr>Prezentace aplikace PowerPoint</vt:lpstr>
      <vt:lpstr>M. gracilis</vt:lpstr>
      <vt:lpstr>M. pectineus</vt:lpstr>
      <vt:lpstr>M. adductor longus</vt:lpstr>
      <vt:lpstr>M. adductor magnus</vt:lpstr>
      <vt:lpstr>M. obturatorius externus inervace n. obturatorius (plexus lumbalis)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I, seminář</dc:title>
  <dc:creator>Marta</dc:creator>
  <cp:lastModifiedBy>Ladislava</cp:lastModifiedBy>
  <cp:revision>160</cp:revision>
  <dcterms:created xsi:type="dcterms:W3CDTF">2016-11-20T12:23:18Z</dcterms:created>
  <dcterms:modified xsi:type="dcterms:W3CDTF">2023-12-01T09:36:52Z</dcterms:modified>
</cp:coreProperties>
</file>