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0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B5D7-4458-413D-9C58-A5308C14A757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F63F3-BAA3-43A0-BD1F-16EDDB76E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0D1EE3-865B-48C2-A581-E66027F1C80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555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30201B-AB75-45B2-BF37-C604A03837E2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278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1239A-7371-4DE7-B8D9-BAAA47E2CDBE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455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EA1873-502E-4C96-A190-64395EC2DEBB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911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472A41-A8BE-4254-9665-6DA4E395F5B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296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12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4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1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25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8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52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9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0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5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9AF1-DB23-4F83-87F1-7B3798460953}" type="datetimeFigureOut">
              <a:rPr lang="cs-CZ" smtClean="0"/>
              <a:t>8.12.2023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1C57-45F8-4188-A8C5-9FAF31BDC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24383" y="530087"/>
            <a:ext cx="5886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PROSTORY  A  DUTINY V  LEBCE</a:t>
            </a:r>
            <a:endParaRPr lang="cs-CZ" altLang="cs-CZ" sz="2800" dirty="0">
              <a:cs typeface="Arial" panose="020B0604020202020204" pitchFamily="34" charset="0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2279650" y="1557338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Calvaria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8328026" y="1700213"/>
            <a:ext cx="19127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cranii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636838"/>
            <a:ext cx="29210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492376"/>
            <a:ext cx="30924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1557339"/>
            <a:ext cx="30781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4872038" y="2565401"/>
            <a:ext cx="251936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6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9"/>
          <a:stretch>
            <a:fillRect/>
          </a:stretch>
        </p:blipFill>
        <p:spPr bwMode="auto">
          <a:xfrm>
            <a:off x="1019969" y="215901"/>
            <a:ext cx="3600450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6942" y="3500439"/>
            <a:ext cx="463620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Aditus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orbitae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cs typeface="Arial" panose="020B0604020202020204" pitchFamily="34" charset="0"/>
              </a:rPr>
              <a:t>margo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supraorbitalis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infraorbitalis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Horní stěna 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cs typeface="Arial" panose="020B0604020202020204" pitchFamily="34" charset="0"/>
              </a:rPr>
              <a:t>pars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  ala minor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sphenoidalis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389550" y="3719100"/>
            <a:ext cx="456407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Mediální stěna</a:t>
            </a:r>
            <a:r>
              <a:rPr lang="cs-CZ" altLang="cs-CZ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maxillae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cs typeface="Arial" panose="020B0604020202020204" pitchFamily="34" charset="0"/>
              </a:rPr>
              <a:t>os </a:t>
            </a:r>
            <a:r>
              <a:rPr lang="cs-CZ" altLang="cs-CZ" sz="2000" b="1" dirty="0" err="1">
                <a:cs typeface="Arial" panose="020B0604020202020204" pitchFamily="34" charset="0"/>
              </a:rPr>
              <a:t>lacrimale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cs typeface="Arial" panose="020B0604020202020204" pitchFamily="34" charset="0"/>
              </a:rPr>
              <a:t>lamina </a:t>
            </a:r>
            <a:r>
              <a:rPr lang="cs-CZ" altLang="cs-CZ" sz="2000" b="1" dirty="0" err="1"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ethmoidalis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  ala minor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sphenoidalis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r="17270" b="1984"/>
          <a:stretch>
            <a:fillRect/>
          </a:stretch>
        </p:blipFill>
        <p:spPr bwMode="auto">
          <a:xfrm>
            <a:off x="7139584" y="215902"/>
            <a:ext cx="339458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58177" y="359103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endParaRPr lang="cs-CZ" altLang="cs-CZ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737212" y="674748"/>
            <a:ext cx="422743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Kaudální stěna orbity</a:t>
            </a:r>
          </a:p>
          <a:p>
            <a:pPr eaLnBrk="1" hangingPunct="1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maxillae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zygomatici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palatini</a:t>
            </a:r>
            <a:endParaRPr lang="cs-CZ" altLang="cs-CZ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8"/>
          <a:stretch>
            <a:fillRect/>
          </a:stretch>
        </p:blipFill>
        <p:spPr bwMode="auto">
          <a:xfrm>
            <a:off x="6600825" y="2565400"/>
            <a:ext cx="36893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9"/>
          <a:stretch>
            <a:fillRect/>
          </a:stretch>
        </p:blipFill>
        <p:spPr bwMode="auto">
          <a:xfrm>
            <a:off x="1631951" y="2636838"/>
            <a:ext cx="41052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3342" y="742911"/>
            <a:ext cx="65233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Laterální stěna orbity</a:t>
            </a:r>
          </a:p>
          <a:p>
            <a:pPr eaLnBrk="1" hangingPunct="1">
              <a:defRPr/>
            </a:pPr>
            <a:endParaRPr lang="cs-CZ" altLang="cs-CZ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zygomatici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alae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majoris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sphenoidalis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superior et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3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943476" y="620714"/>
            <a:ext cx="2689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apertura </a:t>
            </a:r>
            <a:r>
              <a:rPr lang="cs-CZ" altLang="cs-CZ" sz="2000" b="1" dirty="0" err="1">
                <a:cs typeface="Arial" panose="020B0604020202020204" pitchFamily="34" charset="0"/>
              </a:rPr>
              <a:t>piriformis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choanae</a:t>
            </a:r>
            <a:endParaRPr lang="cs-CZ" altLang="cs-CZ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974657"/>
            <a:ext cx="3473037" cy="50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91" y="1468741"/>
            <a:ext cx="3407592" cy="473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800600" y="117475"/>
            <a:ext cx="2940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Cavitas</a:t>
            </a: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ossea</a:t>
            </a:r>
            <a:endParaRPr lang="cs-CZ" altLang="cs-CZ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5980" r="8560" b="25113"/>
          <a:stretch>
            <a:fillRect/>
          </a:stretch>
        </p:blipFill>
        <p:spPr bwMode="auto">
          <a:xfrm>
            <a:off x="4583114" y="1706123"/>
            <a:ext cx="30495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4727575" y="4365626"/>
            <a:ext cx="36856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Strop dutiny nosní</a:t>
            </a:r>
          </a:p>
          <a:p>
            <a:pPr eaLnBrk="1" hangingPunct="1"/>
            <a:endParaRPr lang="cs-CZ" altLang="cs-CZ" sz="20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Spodina </a:t>
            </a:r>
            <a:r>
              <a:rPr lang="cs-CZ" altLang="cs-CZ" sz="2000" b="1" dirty="0">
                <a:cs typeface="Arial" panose="020B0604020202020204" pitchFamily="34" charset="0"/>
              </a:rPr>
              <a:t>(palatum </a:t>
            </a:r>
            <a:r>
              <a:rPr lang="cs-CZ" altLang="cs-CZ" sz="2000" b="1" dirty="0" err="1">
                <a:cs typeface="Arial" panose="020B0604020202020204" pitchFamily="34" charset="0"/>
              </a:rPr>
              <a:t>durum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Mediální stěna (septum </a:t>
            </a:r>
            <a:r>
              <a:rPr lang="cs-CZ" altLang="cs-CZ" sz="2000" b="1" dirty="0" err="1">
                <a:cs typeface="Arial" panose="020B0604020202020204" pitchFamily="34" charset="0"/>
              </a:rPr>
              <a:t>nasi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Laterální stěna (tři vrstvy)</a:t>
            </a:r>
          </a:p>
        </p:txBody>
      </p:sp>
    </p:spTree>
    <p:extLst>
      <p:ext uri="{BB962C8B-B14F-4D97-AF65-F5344CB8AC3E}">
        <p14:creationId xmlns:p14="http://schemas.microsoft.com/office/powerpoint/2010/main" val="2406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0" y="847450"/>
            <a:ext cx="482441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3"/>
          <a:stretch>
            <a:fillRect/>
          </a:stretch>
        </p:blipFill>
        <p:spPr bwMode="auto">
          <a:xfrm>
            <a:off x="4295775" y="4076701"/>
            <a:ext cx="388778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638053" y="306318"/>
            <a:ext cx="4314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Cavitas</a:t>
            </a:r>
            <a:r>
              <a:rPr lang="cs-CZ" altLang="cs-CZ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cs-CZ" altLang="cs-CZ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ossea</a:t>
            </a:r>
            <a:endParaRPr lang="cs-CZ" altLang="cs-CZ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6839848" y="1759089"/>
            <a:ext cx="46994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Horní stěna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ossa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nasalia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pars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nasalis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lamina </a:t>
            </a:r>
            <a:r>
              <a:rPr lang="cs-CZ" altLang="cs-CZ" sz="2000" b="1" dirty="0" err="1">
                <a:cs typeface="Arial" panose="020B0604020202020204" pitchFamily="34" charset="0"/>
              </a:rPr>
              <a:t>cribrosa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ethmoidalis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corpus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sphenoidalis</a:t>
            </a:r>
            <a:endParaRPr lang="cs-CZ" altLang="cs-CZ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123122" y="620714"/>
            <a:ext cx="51887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         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(palatum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durum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) </a:t>
            </a: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os </a:t>
            </a:r>
            <a:r>
              <a:rPr lang="cs-CZ" altLang="cs-CZ" sz="2000" b="1" dirty="0" err="1">
                <a:cs typeface="Arial" panose="020B0604020202020204" pitchFamily="34" charset="0"/>
              </a:rPr>
              <a:t>incisivum</a:t>
            </a:r>
            <a:r>
              <a:rPr lang="cs-CZ" altLang="cs-CZ" sz="2000" b="1" dirty="0">
                <a:cs typeface="Arial" panose="020B0604020202020204" pitchFamily="34" charset="0"/>
              </a:rPr>
              <a:t> (</a:t>
            </a:r>
            <a:r>
              <a:rPr lang="cs-CZ" altLang="cs-CZ" sz="2000" b="1" dirty="0" err="1">
                <a:cs typeface="Arial" panose="020B0604020202020204" pitchFamily="34" charset="0"/>
              </a:rPr>
              <a:t>premaxilla</a:t>
            </a:r>
            <a:r>
              <a:rPr lang="cs-CZ" altLang="cs-CZ" sz="2000" b="1" dirty="0">
                <a:cs typeface="Arial" panose="020B0604020202020204" pitchFamily="34" charset="0"/>
              </a:rPr>
              <a:t>)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processus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palatini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maxillarum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laminae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horizontales</a:t>
            </a:r>
            <a:r>
              <a:rPr lang="cs-CZ" altLang="cs-CZ" sz="2000" b="1" dirty="0">
                <a:cs typeface="Arial" panose="020B0604020202020204" pitchFamily="34" charset="0"/>
              </a:rPr>
              <a:t> patrových kostí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>
            <a:fillRect/>
          </a:stretch>
        </p:blipFill>
        <p:spPr bwMode="auto">
          <a:xfrm>
            <a:off x="1470026" y="3156745"/>
            <a:ext cx="4679950" cy="34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631951" y="188913"/>
            <a:ext cx="4283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Kaudální stěna dutiny nosní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240464" y="188914"/>
            <a:ext cx="42146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Mediální stěna dutiny nosní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(septum 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71" y="1524736"/>
            <a:ext cx="4140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097588" y="1125539"/>
            <a:ext cx="51956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lamina </a:t>
            </a:r>
            <a:r>
              <a:rPr lang="cs-CZ" altLang="cs-CZ" sz="2000" b="1" dirty="0" err="1">
                <a:cs typeface="Arial" panose="020B0604020202020204" pitchFamily="34" charset="0"/>
              </a:rPr>
              <a:t>perpendicularis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ethmoidalis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vomer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  <p:pic>
        <p:nvPicPr>
          <p:cNvPr id="3789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8" r="18744" b="1212"/>
          <a:stretch>
            <a:fillRect/>
          </a:stretch>
        </p:blipFill>
        <p:spPr bwMode="auto">
          <a:xfrm>
            <a:off x="8040688" y="4652963"/>
            <a:ext cx="2627312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1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8"/>
          <a:stretch>
            <a:fillRect/>
          </a:stretch>
        </p:blipFill>
        <p:spPr bwMode="auto">
          <a:xfrm>
            <a:off x="195262" y="135731"/>
            <a:ext cx="3919538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154200" y="46279"/>
            <a:ext cx="5622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Laterální stěna nosní </a:t>
            </a:r>
            <a:r>
              <a:rPr lang="cs-CZ" altLang="cs-CZ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dutiny</a:t>
            </a:r>
            <a:endParaRPr lang="cs-CZ" altLang="cs-CZ" sz="3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566530" y="3995678"/>
            <a:ext cx="829054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*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processus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maxillae</a:t>
            </a:r>
            <a:r>
              <a:rPr lang="cs-CZ" altLang="cs-CZ" sz="2000" b="1" dirty="0" smtClean="0">
                <a:cs typeface="Arial" panose="020B0604020202020204" pitchFamily="34" charset="0"/>
              </a:rPr>
              <a:t> (1)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*facies </a:t>
            </a:r>
            <a:r>
              <a:rPr lang="cs-CZ" altLang="cs-CZ" sz="2000" b="1" dirty="0" err="1">
                <a:cs typeface="Arial" panose="020B0604020202020204" pitchFamily="34" charset="0"/>
              </a:rPr>
              <a:t>nasalis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corporis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maxillae</a:t>
            </a:r>
            <a:r>
              <a:rPr lang="cs-CZ" altLang="cs-CZ" sz="2000" b="1" dirty="0" smtClean="0">
                <a:cs typeface="Arial" panose="020B0604020202020204" pitchFamily="34" charset="0"/>
              </a:rPr>
              <a:t> (2)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*lamina </a:t>
            </a:r>
            <a:r>
              <a:rPr lang="cs-CZ" altLang="cs-CZ" sz="2000" b="1" dirty="0" err="1">
                <a:cs typeface="Arial" panose="020B0604020202020204" pitchFamily="34" charset="0"/>
              </a:rPr>
              <a:t>medialis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pterygoidei</a:t>
            </a:r>
            <a:r>
              <a:rPr lang="cs-CZ" altLang="cs-CZ" sz="2000" b="1" dirty="0" smtClean="0">
                <a:cs typeface="Arial" panose="020B0604020202020204" pitchFamily="34" charset="0"/>
              </a:rPr>
              <a:t> (3)</a:t>
            </a:r>
          </a:p>
          <a:p>
            <a:pPr eaLnBrk="1" hangingPunct="1"/>
            <a:endParaRPr lang="cs-CZ" altLang="cs-CZ" sz="2000" b="1" dirty="0" smtClean="0">
              <a:cs typeface="Arial" panose="020B0604020202020204" pitchFamily="34" charset="0"/>
            </a:endParaRPr>
          </a:p>
          <a:p>
            <a:r>
              <a:rPr lang="cs-CZ" altLang="cs-CZ" sz="2000" b="1" dirty="0" smtClean="0">
                <a:cs typeface="Arial" panose="020B0604020202020204" pitchFamily="34" charset="0"/>
              </a:rPr>
              <a:t>**os </a:t>
            </a:r>
            <a:r>
              <a:rPr lang="cs-CZ" altLang="cs-CZ" sz="2000" b="1" dirty="0" err="1">
                <a:cs typeface="Arial" panose="020B0604020202020204" pitchFamily="34" charset="0"/>
              </a:rPr>
              <a:t>lacrimale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cs typeface="Arial" panose="020B0604020202020204" pitchFamily="34" charset="0"/>
              </a:rPr>
              <a:t>(4)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r>
              <a:rPr lang="cs-CZ" altLang="cs-CZ" sz="2000" b="1" dirty="0" smtClean="0">
                <a:cs typeface="Arial" panose="020B0604020202020204" pitchFamily="34" charset="0"/>
              </a:rPr>
              <a:t>**lamina </a:t>
            </a:r>
            <a:r>
              <a:rPr lang="cs-CZ" altLang="cs-CZ" sz="2000" b="1" dirty="0" err="1">
                <a:cs typeface="Arial" panose="020B0604020202020204" pitchFamily="34" charset="0"/>
              </a:rPr>
              <a:t>perpendicularis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palatini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cs typeface="Arial" panose="020B0604020202020204" pitchFamily="34" charset="0"/>
              </a:rPr>
              <a:t>(5)</a:t>
            </a:r>
          </a:p>
          <a:p>
            <a:endParaRPr lang="cs-CZ" altLang="cs-CZ" sz="2000" b="1" dirty="0" smtClean="0">
              <a:cs typeface="Arial" panose="020B0604020202020204" pitchFamily="34" charset="0"/>
            </a:endParaRPr>
          </a:p>
          <a:p>
            <a:r>
              <a:rPr lang="cs-CZ" altLang="cs-CZ" sz="2000" b="1" dirty="0" smtClean="0">
                <a:cs typeface="Arial" panose="020B0604020202020204" pitchFamily="34" charset="0"/>
              </a:rPr>
              <a:t>***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labyrinthus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ethmoidalis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cs typeface="Arial" panose="020B0604020202020204" pitchFamily="34" charset="0"/>
              </a:rPr>
              <a:t>(</a:t>
            </a:r>
            <a:r>
              <a:rPr lang="cs-CZ" altLang="cs-CZ" sz="2000" b="1" dirty="0" err="1">
                <a:cs typeface="Arial" panose="020B0604020202020204" pitchFamily="34" charset="0"/>
              </a:rPr>
              <a:t>concha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nasalis</a:t>
            </a:r>
            <a:r>
              <a:rPr lang="cs-CZ" altLang="cs-CZ" sz="2000" b="1" dirty="0">
                <a:cs typeface="Arial" panose="020B0604020202020204" pitchFamily="34" charset="0"/>
              </a:rPr>
              <a:t> superior et </a:t>
            </a:r>
            <a:r>
              <a:rPr lang="cs-CZ" altLang="cs-CZ" sz="2000" b="1" dirty="0" smtClean="0">
                <a:cs typeface="Arial" panose="020B0604020202020204" pitchFamily="34" charset="0"/>
              </a:rPr>
              <a:t>media) 6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r>
              <a:rPr lang="cs-CZ" altLang="cs-CZ" sz="2000" b="1" dirty="0" smtClean="0">
                <a:cs typeface="Arial" panose="020B0604020202020204" pitchFamily="34" charset="0"/>
              </a:rPr>
              <a:t>***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concha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nasalis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inferior</a:t>
            </a:r>
            <a:r>
              <a:rPr lang="cs-CZ" altLang="cs-CZ" sz="2000" b="1" dirty="0" smtClean="0">
                <a:cs typeface="Arial" panose="020B0604020202020204" pitchFamily="34" charset="0"/>
              </a:rPr>
              <a:t> (7)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</p:txBody>
      </p:sp>
      <p:sp>
        <p:nvSpPr>
          <p:cNvPr id="38918" name="TextovéPole 1"/>
          <p:cNvSpPr txBox="1">
            <a:spLocks noChangeArrowheads="1"/>
          </p:cNvSpPr>
          <p:nvPr/>
        </p:nvSpPr>
        <p:spPr bwMode="auto">
          <a:xfrm>
            <a:off x="831298" y="121133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1</a:t>
            </a:r>
          </a:p>
        </p:txBody>
      </p:sp>
      <p:sp>
        <p:nvSpPr>
          <p:cNvPr id="38919" name="TextovéPole 2"/>
          <p:cNvSpPr txBox="1">
            <a:spLocks noChangeArrowheads="1"/>
          </p:cNvSpPr>
          <p:nvPr/>
        </p:nvSpPr>
        <p:spPr bwMode="auto">
          <a:xfrm>
            <a:off x="2155031" y="1473269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188870" y="4933053"/>
            <a:ext cx="3047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*zevní vrstva laterální stěny</a:t>
            </a:r>
          </a:p>
          <a:p>
            <a:r>
              <a:rPr lang="cs-CZ" dirty="0" smtClean="0"/>
              <a:t>**střední vrstva laterální stěny</a:t>
            </a:r>
          </a:p>
          <a:p>
            <a:r>
              <a:rPr lang="cs-CZ" dirty="0" smtClean="0"/>
              <a:t>*** vnitřní vrstva lat. stěny</a:t>
            </a:r>
            <a:endParaRPr lang="cs-CZ" dirty="0"/>
          </a:p>
        </p:txBody>
      </p:sp>
      <p:pic>
        <p:nvPicPr>
          <p:cNvPr id="11" name="Picture 4" descr="dutina nos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5770" r="13655" b="7886"/>
          <a:stretch>
            <a:fillRect/>
          </a:stretch>
        </p:blipFill>
        <p:spPr bwMode="auto">
          <a:xfrm>
            <a:off x="6311901" y="549276"/>
            <a:ext cx="3743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776252" y="2814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17026" y="2150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8748" y="29991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71791" y="2150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98964" y="2768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6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9" r="18895" b="16165"/>
          <a:stretch>
            <a:fillRect/>
          </a:stretch>
        </p:blipFill>
        <p:spPr bwMode="auto">
          <a:xfrm>
            <a:off x="1257300" y="458788"/>
            <a:ext cx="4033838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1702"/>
              </p:ext>
            </p:extLst>
          </p:nvPr>
        </p:nvGraphicFramePr>
        <p:xfrm>
          <a:off x="1066800" y="3607904"/>
          <a:ext cx="39243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e" r:id="rId4" imgW="2914286" imgH="2019048" progId="MSPhotoEd.3">
                  <p:embed/>
                </p:oleObj>
              </mc:Choice>
              <mc:Fallback>
                <p:oleObj name="Fotografie" r:id="rId4" imgW="2914286" imgH="20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07904"/>
                        <a:ext cx="39243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2"/>
          <a:stretch>
            <a:fillRect/>
          </a:stretch>
        </p:blipFill>
        <p:spPr bwMode="auto">
          <a:xfrm>
            <a:off x="8761874" y="1618311"/>
            <a:ext cx="3430126" cy="26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541480" y="1618311"/>
            <a:ext cx="382118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Meatus </a:t>
            </a:r>
            <a:r>
              <a:rPr lang="en-US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sup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erior</a:t>
            </a:r>
            <a:endParaRPr lang="cs-CZ" altLang="cs-CZ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cellulae</a:t>
            </a: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ethmoid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post., </a:t>
            </a:r>
          </a:p>
          <a:p>
            <a:pPr eaLnBrk="1" hangingPunct="1">
              <a:defRPr/>
            </a:pP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sphenoidalis</a:t>
            </a:r>
            <a:endParaRPr lang="en-US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Meatus </a:t>
            </a:r>
            <a:r>
              <a:rPr lang="en-US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r>
              <a:rPr lang="en-US" alt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inus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maxillaris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sinus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frontalis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cellulae</a:t>
            </a: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ethmoid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ant., med.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0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Meatus </a:t>
            </a:r>
            <a:r>
              <a:rPr lang="en-US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en-US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erior</a:t>
            </a:r>
            <a:endParaRPr lang="cs-CZ" altLang="cs-CZ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nasolacrimalis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Meatus</a:t>
            </a: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nasopharyngeus</a:t>
            </a:r>
            <a:endParaRPr lang="cs-CZ" altLang="cs-CZ" sz="2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Meatus</a:t>
            </a:r>
            <a:r>
              <a:rPr lang="cs-CZ" altLang="cs-CZ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communis</a:t>
            </a:r>
            <a:endParaRPr lang="cs-CZ" altLang="cs-CZ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6905" y="6488668"/>
            <a:ext cx="41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Laterální stěna nosní dutiny s </a:t>
            </a:r>
            <a:r>
              <a:rPr lang="cs-CZ" b="1" dirty="0" err="1" smtClean="0"/>
              <a:t>meatus</a:t>
            </a:r>
            <a:r>
              <a:rPr lang="cs-CZ" b="1" dirty="0" smtClean="0"/>
              <a:t> </a:t>
            </a:r>
            <a:r>
              <a:rPr lang="cs-CZ" b="1" dirty="0" err="1" smtClean="0"/>
              <a:t>nasi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41480" y="458788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Meatus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(průchody nosní)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8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577095" y="655381"/>
            <a:ext cx="45704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cs-CZ" altLang="cs-CZ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oris</a:t>
            </a:r>
            <a:r>
              <a:rPr lang="cs-CZ" altLang="cs-CZ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osseum</a:t>
            </a:r>
            <a:endParaRPr lang="cs-CZ" altLang="cs-CZ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7" name="Picture 12" descr="arcus dentalis s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>
            <a:fillRect/>
          </a:stretch>
        </p:blipFill>
        <p:spPr bwMode="auto">
          <a:xfrm>
            <a:off x="2208213" y="349251"/>
            <a:ext cx="29511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7561" r="65250" b="56520"/>
          <a:stretch>
            <a:fillRect/>
          </a:stretch>
        </p:blipFill>
        <p:spPr bwMode="auto">
          <a:xfrm>
            <a:off x="1524000" y="3363914"/>
            <a:ext cx="43561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9005" y="1701871"/>
            <a:ext cx="5889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Horní stěna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(palatum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durum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palatinus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maxillae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os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incisuvum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lamina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horizontalis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palatini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Laterální a přední stěna</a:t>
            </a:r>
          </a:p>
          <a:p>
            <a:pPr eaLnBrk="1" hangingPunct="1"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alveolares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maxily a mandibuly</a:t>
            </a:r>
          </a:p>
          <a:p>
            <a:pPr eaLnBrk="1" hangingPunct="1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Dolní stěna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tvořena svaly !!!!!!!</a:t>
            </a:r>
          </a:p>
        </p:txBody>
      </p:sp>
    </p:spTree>
    <p:extLst>
      <p:ext uri="{BB962C8B-B14F-4D97-AF65-F5344CB8AC3E}">
        <p14:creationId xmlns:p14="http://schemas.microsoft.com/office/powerpoint/2010/main" val="2657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sejmout0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 b="24825"/>
          <a:stretch>
            <a:fillRect/>
          </a:stretch>
        </p:blipFill>
        <p:spPr bwMode="auto">
          <a:xfrm>
            <a:off x="788504" y="763327"/>
            <a:ext cx="4767470" cy="473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539630" y="751402"/>
            <a:ext cx="4373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Novorozenecká lebka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5428421" y="1992453"/>
            <a:ext cx="57610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obvod asi  34 cm, 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délka </a:t>
            </a:r>
            <a:r>
              <a:rPr lang="cs-CZ" altLang="cs-CZ" sz="2000" b="1" dirty="0">
                <a:cs typeface="Arial" panose="020B0604020202020204" pitchFamily="34" charset="0"/>
              </a:rPr>
              <a:t>asi 11,5 cm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šířka </a:t>
            </a:r>
            <a:r>
              <a:rPr lang="cs-CZ" altLang="cs-CZ" sz="2000" b="1" dirty="0">
                <a:cs typeface="Arial" panose="020B0604020202020204" pitchFamily="34" charset="0"/>
              </a:rPr>
              <a:t>9 cm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kapacita </a:t>
            </a:r>
            <a:r>
              <a:rPr lang="cs-CZ" altLang="cs-CZ" sz="2000" b="1" dirty="0">
                <a:cs typeface="Arial" panose="020B0604020202020204" pitchFamily="34" charset="0"/>
              </a:rPr>
              <a:t>asi 370 cm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3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splanchnocranium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cs typeface="Arial" panose="020B0604020202020204" pitchFamily="34" charset="0"/>
              </a:rPr>
              <a:t>: </a:t>
            </a:r>
            <a:r>
              <a:rPr lang="cs-CZ" altLang="cs-CZ" sz="2000" b="1" dirty="0" err="1">
                <a:cs typeface="Arial" panose="020B0604020202020204" pitchFamily="34" charset="0"/>
              </a:rPr>
              <a:t>neurocranium</a:t>
            </a:r>
            <a:r>
              <a:rPr lang="cs-CZ" altLang="cs-CZ" sz="2000" b="1" dirty="0">
                <a:cs typeface="Arial" panose="020B0604020202020204" pitchFamily="34" charset="0"/>
              </a:rPr>
              <a:t> (1 : 8)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cs typeface="Arial" panose="020B0604020202020204" pitchFamily="34" charset="0"/>
              </a:rPr>
              <a:t>bez </a:t>
            </a:r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alveolares</a:t>
            </a:r>
            <a:r>
              <a:rPr lang="cs-CZ" altLang="cs-CZ" sz="2000" b="1" dirty="0">
                <a:cs typeface="Arial" panose="020B0604020202020204" pitchFamily="34" charset="0"/>
              </a:rPr>
              <a:t> čelistí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cs typeface="Arial" panose="020B0604020202020204" pitchFamily="34" charset="0"/>
              </a:rPr>
              <a:t>paranasální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cs typeface="Arial" panose="020B0604020202020204" pitchFamily="34" charset="0"/>
              </a:rPr>
              <a:t>dutiny (sinusy) nevytvořeny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symphysis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menti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angulus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mandibulae</a:t>
            </a:r>
            <a:r>
              <a:rPr lang="cs-CZ" altLang="cs-CZ" sz="2000" b="1" dirty="0">
                <a:cs typeface="Arial" panose="020B0604020202020204" pitchFamily="34" charset="0"/>
              </a:rPr>
              <a:t> asi 140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o</a:t>
            </a:r>
            <a:r>
              <a:rPr lang="cs-CZ" altLang="cs-CZ" sz="2000" b="1" dirty="0">
                <a:cs typeface="Arial" panose="020B0604020202020204" pitchFamily="34" charset="0"/>
              </a:rPr>
              <a:t> – 150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o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3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440239" y="188913"/>
            <a:ext cx="4373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Novorozenecká lebka</a:t>
            </a:r>
          </a:p>
        </p:txBody>
      </p:sp>
      <p:pic>
        <p:nvPicPr>
          <p:cNvPr id="47107" name="Picture 9" descr="Lebka novorozenc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789364"/>
            <a:ext cx="245427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" descr="Lupí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12039" r="6253" b="6020"/>
          <a:stretch>
            <a:fillRect/>
          </a:stretch>
        </p:blipFill>
        <p:spPr bwMode="auto">
          <a:xfrm>
            <a:off x="4295776" y="836613"/>
            <a:ext cx="6081713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755374" y="981076"/>
            <a:ext cx="386266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Fonticulus</a:t>
            </a:r>
            <a:r>
              <a:rPr lang="cs-CZ" altLang="cs-CZ" sz="2000" b="1" dirty="0">
                <a:cs typeface="Arial" panose="020B0604020202020204" pitchFamily="34" charset="0"/>
              </a:rPr>
              <a:t> major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(srůst mezi 1.-2. rokem)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Fonticulus</a:t>
            </a:r>
            <a:r>
              <a:rPr lang="cs-CZ" altLang="cs-CZ" sz="2000" b="1" dirty="0">
                <a:cs typeface="Arial" panose="020B0604020202020204" pitchFamily="34" charset="0"/>
              </a:rPr>
              <a:t> minor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(srůst po 3 měsíci)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Fonticulus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sphenoidalis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Fonticulus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mastoideus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Sutura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(sutura </a:t>
            </a:r>
            <a:r>
              <a:rPr lang="cs-CZ" altLang="cs-CZ" sz="2000" b="1" dirty="0" err="1">
                <a:cs typeface="Arial" panose="020B0604020202020204" pitchFamily="34" charset="0"/>
              </a:rPr>
              <a:t>metopica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Anulus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tympanicus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  <p:pic>
        <p:nvPicPr>
          <p:cNvPr id="47110" name="Picture 12" descr="Lebka novorozenc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716338"/>
            <a:ext cx="27273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14"/>
          <p:cNvSpPr>
            <a:spLocks noChangeShapeType="1"/>
          </p:cNvSpPr>
          <p:nvPr/>
        </p:nvSpPr>
        <p:spPr bwMode="auto">
          <a:xfrm flipH="1" flipV="1">
            <a:off x="5951538" y="2997201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0976" y="1786491"/>
            <a:ext cx="4572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frons</a:t>
            </a:r>
            <a:r>
              <a:rPr lang="cs-CZ" altLang="cs-CZ" sz="2000" b="1" dirty="0">
                <a:cs typeface="Arial" panose="020B0604020202020204" pitchFamily="34" charset="0"/>
              </a:rPr>
              <a:t>, vertex, </a:t>
            </a:r>
            <a:r>
              <a:rPr lang="cs-CZ" altLang="cs-CZ" sz="2000" b="1" dirty="0" err="1">
                <a:cs typeface="Arial" panose="020B0604020202020204" pitchFamily="34" charset="0"/>
              </a:rPr>
              <a:t>occiput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sutura </a:t>
            </a:r>
            <a:r>
              <a:rPr lang="cs-CZ" altLang="cs-CZ" sz="2000" b="1" dirty="0" err="1">
                <a:cs typeface="Arial" panose="020B0604020202020204" pitchFamily="34" charset="0"/>
              </a:rPr>
              <a:t>sagittalis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coronalis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lambdoidea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squamosa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tubera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frontalia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parietalia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linea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r>
              <a:rPr lang="cs-CZ" altLang="cs-CZ" sz="2000" b="1" dirty="0">
                <a:cs typeface="Arial" panose="020B0604020202020204" pitchFamily="34" charset="0"/>
              </a:rPr>
              <a:t> superior et </a:t>
            </a:r>
            <a:r>
              <a:rPr lang="cs-CZ" altLang="cs-CZ" sz="2000" b="1" dirty="0" err="1">
                <a:cs typeface="Arial" panose="020B0604020202020204" pitchFamily="34" charset="0"/>
              </a:rPr>
              <a:t>inferior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foramina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parietalia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latin typeface="Times New Roman" panose="02020603050405020304" pitchFamily="18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01817" y="588342"/>
            <a:ext cx="19259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Calvaria</a:t>
            </a:r>
            <a:endParaRPr lang="cs-CZ" altLang="cs-CZ" sz="3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60" y="865988"/>
            <a:ext cx="3990901" cy="511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10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057400" y="1558926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 b="1"/>
          </a:p>
        </p:txBody>
      </p:sp>
      <p:pic>
        <p:nvPicPr>
          <p:cNvPr id="48131" name="Picture 3" descr="sejmout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3"/>
          <a:stretch>
            <a:fillRect/>
          </a:stretch>
        </p:blipFill>
        <p:spPr bwMode="auto">
          <a:xfrm>
            <a:off x="2189164" y="476251"/>
            <a:ext cx="7813675" cy="50911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60550" y="5699126"/>
            <a:ext cx="88074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/>
              <a:t>Proporce</a:t>
            </a:r>
            <a:r>
              <a:rPr lang="cs-CZ" altLang="cs-CZ" sz="2000" b="1">
                <a:solidFill>
                  <a:schemeClr val="bg1"/>
                </a:solidFill>
              </a:rPr>
              <a:t> </a:t>
            </a:r>
            <a:r>
              <a:rPr lang="cs-CZ" altLang="cs-CZ" sz="2000" b="1">
                <a:solidFill>
                  <a:srgbClr val="990000"/>
                </a:solidFill>
              </a:rPr>
              <a:t>neurocranium : splanchnocranium</a:t>
            </a:r>
            <a:r>
              <a:rPr lang="cs-CZ" altLang="cs-CZ" sz="2000" b="1">
                <a:solidFill>
                  <a:schemeClr val="bg1"/>
                </a:solidFill>
              </a:rPr>
              <a:t> </a:t>
            </a:r>
            <a:r>
              <a:rPr lang="cs-CZ" altLang="cs-CZ" sz="2000" b="1"/>
              <a:t>dospělého a novorozence</a:t>
            </a:r>
            <a:r>
              <a:rPr lang="cs-CZ" altLang="cs-CZ" sz="20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b="1">
              <a:solidFill>
                <a:schemeClr val="bg1"/>
              </a:solidFill>
            </a:endParaRPr>
          </a:p>
          <a:p>
            <a:pPr eaLnBrk="1" hangingPunct="1"/>
            <a:endParaRPr lang="cs-CZ" altLang="cs-CZ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1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3737741" y="1181079"/>
            <a:ext cx="38716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muži asi 1350 cm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3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ženy </a:t>
            </a:r>
            <a:r>
              <a:rPr lang="cs-CZ" altLang="cs-CZ" sz="2000" b="1" dirty="0">
                <a:cs typeface="Arial" panose="020B0604020202020204" pitchFamily="34" charset="0"/>
              </a:rPr>
              <a:t>asi 1250 cm</a:t>
            </a:r>
            <a:r>
              <a:rPr lang="cs-CZ" altLang="cs-CZ" b="1" baseline="30000" dirty="0">
                <a:cs typeface="Arial" panose="020B0604020202020204" pitchFamily="34" charset="0"/>
              </a:rPr>
              <a:t>3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mikrocefalie </a:t>
            </a:r>
            <a:r>
              <a:rPr lang="cs-CZ" altLang="cs-CZ" sz="2000" b="1" dirty="0">
                <a:cs typeface="Arial" panose="020B0604020202020204" pitchFamily="34" charset="0"/>
              </a:rPr>
              <a:t>(pod 1000 cm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3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makrocefalie </a:t>
            </a:r>
            <a:r>
              <a:rPr lang="cs-CZ" altLang="cs-CZ" sz="2000" b="1" dirty="0">
                <a:cs typeface="Arial" panose="020B0604020202020204" pitchFamily="34" charset="0"/>
              </a:rPr>
              <a:t>(nad 1800 cm</a:t>
            </a:r>
            <a:r>
              <a:rPr lang="cs-CZ" altLang="cs-CZ" sz="2000" b="1" baseline="30000" dirty="0">
                <a:cs typeface="Arial" panose="020B0604020202020204" pitchFamily="34" charset="0"/>
              </a:rPr>
              <a:t>3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976432" y="525097"/>
            <a:ext cx="2340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Kapacita lebky</a:t>
            </a:r>
          </a:p>
        </p:txBody>
      </p:sp>
      <p:pic>
        <p:nvPicPr>
          <p:cNvPr id="49157" name="Picture 9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 b="12012"/>
          <a:stretch>
            <a:fillRect/>
          </a:stretch>
        </p:blipFill>
        <p:spPr bwMode="auto">
          <a:xfrm>
            <a:off x="862807" y="2727947"/>
            <a:ext cx="283368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821558" y="6027364"/>
            <a:ext cx="2916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Mikrocefalie (355 ccm)</a:t>
            </a:r>
          </a:p>
        </p:txBody>
      </p:sp>
      <p:pic>
        <p:nvPicPr>
          <p:cNvPr id="49159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83" y="2727947"/>
            <a:ext cx="36353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8129932" y="6227419"/>
            <a:ext cx="3130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Makrocefalie (6840 ccm)</a:t>
            </a: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00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1517478" y="249444"/>
            <a:ext cx="85264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041984" y="249443"/>
            <a:ext cx="3857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Pohlavní rozdíly na lebce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06287" y="4856370"/>
            <a:ext cx="4312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nasofrontální</a:t>
            </a:r>
            <a:r>
              <a:rPr lang="cs-CZ" altLang="cs-CZ" sz="2000" b="1" dirty="0">
                <a:cs typeface="Arial" panose="020B0604020202020204" pitchFamily="34" charset="0"/>
              </a:rPr>
              <a:t> přechod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glabella</a:t>
            </a:r>
            <a:r>
              <a:rPr lang="cs-CZ" altLang="cs-CZ" sz="2000" b="1" dirty="0">
                <a:cs typeface="Arial" panose="020B0604020202020204" pitchFamily="34" charset="0"/>
              </a:rPr>
              <a:t>, </a:t>
            </a:r>
            <a:r>
              <a:rPr lang="cs-CZ" altLang="cs-CZ" sz="2000" b="1" dirty="0" err="1">
                <a:cs typeface="Arial" panose="020B0604020202020204" pitchFamily="34" charset="0"/>
              </a:rPr>
              <a:t>arcus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superciliares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tubera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frontalia</a:t>
            </a:r>
            <a:r>
              <a:rPr lang="cs-CZ" altLang="cs-CZ" sz="2000" b="1" dirty="0">
                <a:cs typeface="Arial" panose="020B0604020202020204" pitchFamily="34" charset="0"/>
              </a:rPr>
              <a:t> a </a:t>
            </a:r>
            <a:r>
              <a:rPr lang="cs-CZ" altLang="cs-CZ" sz="2000" b="1" dirty="0" err="1">
                <a:cs typeface="Arial" panose="020B0604020202020204" pitchFamily="34" charset="0"/>
              </a:rPr>
              <a:t>parietalia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mastoideus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98606" y="4856369"/>
            <a:ext cx="63096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protuberantia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occipitalis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externa</a:t>
            </a:r>
            <a:r>
              <a:rPr lang="cs-CZ" altLang="cs-CZ" sz="2000" b="1" dirty="0">
                <a:cs typeface="Arial" panose="020B0604020202020204" pitchFamily="34" charset="0"/>
              </a:rPr>
              <a:t> (</a:t>
            </a:r>
            <a:r>
              <a:rPr lang="cs-CZ" altLang="cs-CZ" sz="2000" b="1" dirty="0" err="1">
                <a:cs typeface="Arial" panose="020B0604020202020204" pitchFamily="34" charset="0"/>
              </a:rPr>
              <a:t>regio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nuchae</a:t>
            </a:r>
            <a:r>
              <a:rPr lang="cs-CZ" altLang="cs-CZ" sz="2000" b="1" dirty="0">
                <a:cs typeface="Arial" panose="020B0604020202020204" pitchFamily="34" charset="0"/>
              </a:rPr>
              <a:t>) 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protuberantia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mentalis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tuberositas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masseterica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processus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alveolares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5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19288" y="620713"/>
            <a:ext cx="721736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Pro přednášku byly použity obrázky z publikací:</a:t>
            </a:r>
          </a:p>
          <a:p>
            <a:endParaRPr lang="cs-CZ" altLang="cs-CZ"/>
          </a:p>
          <a:p>
            <a:endParaRPr lang="cs-CZ" altLang="cs-CZ" b="1" u="sng"/>
          </a:p>
          <a:p>
            <a:r>
              <a:rPr lang="cs-CZ" altLang="cs-CZ" b="1" u="sng"/>
              <a:t>Moore, K. L. (1992):</a:t>
            </a:r>
            <a:r>
              <a:rPr lang="cs-CZ" altLang="cs-CZ"/>
              <a:t> Clinical oriented anatomy. Third edition. </a:t>
            </a:r>
          </a:p>
          <a:p>
            <a:r>
              <a:rPr lang="cs-CZ" altLang="cs-CZ"/>
              <a:t>Williams</a:t>
            </a:r>
            <a:r>
              <a:rPr lang="en-US" altLang="cs-CZ">
                <a:cs typeface="Arial" panose="020B0604020202020204" pitchFamily="34" charset="0"/>
              </a:rPr>
              <a:t>&amp;</a:t>
            </a:r>
            <a:r>
              <a:rPr lang="cs-CZ" altLang="cs-CZ">
                <a:cs typeface="Arial" panose="020B0604020202020204" pitchFamily="34" charset="0"/>
              </a:rPr>
              <a:t>Wilkins, A Waverly Company.</a:t>
            </a:r>
            <a:endParaRPr lang="en-US" altLang="cs-CZ">
              <a:cs typeface="Arial" panose="020B0604020202020204" pitchFamily="34" charset="0"/>
            </a:endParaRPr>
          </a:p>
          <a:p>
            <a:endParaRPr lang="cs-CZ" altLang="cs-CZ"/>
          </a:p>
          <a:p>
            <a:r>
              <a:rPr lang="cs-CZ" altLang="cs-CZ" b="1" u="sng"/>
              <a:t>Gilroy, A. M. et all. (2009):</a:t>
            </a:r>
            <a:r>
              <a:rPr lang="cs-CZ" altLang="cs-CZ"/>
              <a:t> Atlas of Anatomy. Thieme New York, Stuttgart.</a:t>
            </a:r>
          </a:p>
          <a:p>
            <a:endParaRPr lang="cs-CZ" altLang="cs-CZ"/>
          </a:p>
          <a:p>
            <a:r>
              <a:rPr lang="cs-CZ" altLang="cs-CZ" b="1" u="sng"/>
              <a:t>Putz, R. (2008):</a:t>
            </a:r>
          </a:p>
          <a:p>
            <a:r>
              <a:rPr lang="cs-CZ" altLang="cs-CZ" b="1"/>
              <a:t>Atlas of Human Anatomy Sobotta. Elsevier Books.</a:t>
            </a:r>
          </a:p>
          <a:p>
            <a:endParaRPr lang="cs-CZ" altLang="cs-CZ" b="1" u="sng"/>
          </a:p>
          <a:p>
            <a:r>
              <a:rPr lang="cs-CZ" altLang="cs-CZ" b="1" u="sng"/>
              <a:t>Platzer, W.,</a:t>
            </a:r>
            <a:r>
              <a:rPr lang="cs-CZ" altLang="cs-CZ" b="1"/>
              <a:t> Kahle, W., Leonhardt H. (1992): </a:t>
            </a:r>
          </a:p>
          <a:p>
            <a:r>
              <a:rPr lang="cs-CZ" altLang="cs-CZ" b="1"/>
              <a:t>Locomotor system. Georg Thieme Verlag, Stuttgart, </a:t>
            </a:r>
          </a:p>
          <a:p>
            <a:r>
              <a:rPr lang="cs-CZ" altLang="cs-CZ" b="1"/>
              <a:t>New York, 4th edition.</a:t>
            </a:r>
          </a:p>
          <a:p>
            <a:endParaRPr lang="cs-CZ" altLang="cs-CZ" b="1"/>
          </a:p>
          <a:p>
            <a:r>
              <a:rPr lang="cs-CZ" altLang="cs-CZ" b="1" u="sng"/>
              <a:t>Čihák, R.</a:t>
            </a:r>
            <a:r>
              <a:rPr lang="cs-CZ" altLang="cs-CZ" b="1"/>
              <a:t> (1987): Anatomie 1. Avicenum, Zdravotnické nakladatelství.</a:t>
            </a:r>
          </a:p>
          <a:p>
            <a:endParaRPr lang="cs-CZ" altLang="cs-CZ"/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93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60" y="1673225"/>
            <a:ext cx="37322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21275" y="188913"/>
            <a:ext cx="2484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altLang="cs-CZ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cranii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076207" y="1057094"/>
            <a:ext cx="3094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cranii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39481" y="1057094"/>
            <a:ext cx="3023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cranii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interna</a:t>
            </a: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1503226"/>
            <a:ext cx="41211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060715" y="1207840"/>
            <a:ext cx="339868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err="1">
                <a:cs typeface="Arial" panose="020B0604020202020204" pitchFamily="34" charset="0"/>
              </a:rPr>
              <a:t>Fossa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cs typeface="Arial" panose="020B0604020202020204" pitchFamily="34" charset="0"/>
              </a:rPr>
              <a:t>cranii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cs typeface="Arial" panose="020B0604020202020204" pitchFamily="34" charset="0"/>
              </a:rPr>
              <a:t>anterior</a:t>
            </a:r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b="1" dirty="0" err="1" smtClean="0">
                <a:cs typeface="Arial" panose="020B0604020202020204" pitchFamily="34" charset="0"/>
              </a:rPr>
              <a:t>Fossa</a:t>
            </a:r>
            <a:r>
              <a:rPr lang="cs-CZ" altLang="cs-CZ" sz="2400" b="1" dirty="0" smtClean="0"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cs typeface="Arial" panose="020B0604020202020204" pitchFamily="34" charset="0"/>
              </a:rPr>
              <a:t>cranii</a:t>
            </a:r>
            <a:r>
              <a:rPr lang="cs-CZ" altLang="cs-CZ" sz="2400" b="1" dirty="0">
                <a:cs typeface="Arial" panose="020B0604020202020204" pitchFamily="34" charset="0"/>
              </a:rPr>
              <a:t> media</a:t>
            </a: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b="1" dirty="0" err="1">
                <a:cs typeface="Arial" panose="020B0604020202020204" pitchFamily="34" charset="0"/>
              </a:rPr>
              <a:t>Fossa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cs typeface="Arial" panose="020B0604020202020204" pitchFamily="34" charset="0"/>
              </a:rPr>
              <a:t>cranii</a:t>
            </a:r>
            <a:r>
              <a:rPr lang="cs-CZ" altLang="cs-CZ" sz="2400" b="1" dirty="0"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cs typeface="Arial" panose="020B0604020202020204" pitchFamily="34" charset="0"/>
              </a:rPr>
              <a:t>posterior</a:t>
            </a:r>
            <a:endParaRPr lang="cs-CZ" altLang="cs-CZ" sz="2400" b="1" dirty="0">
              <a:cs typeface="Arial" panose="020B0604020202020204" pitchFamily="34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5519739" y="188914"/>
            <a:ext cx="4922837" cy="6192837"/>
            <a:chOff x="2154" y="419"/>
            <a:chExt cx="3101" cy="3901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2154" y="419"/>
              <a:ext cx="3101" cy="3901"/>
              <a:chOff x="2154" y="419"/>
              <a:chExt cx="3101" cy="3901"/>
            </a:xfrm>
          </p:grpSpPr>
          <p:pic>
            <p:nvPicPr>
              <p:cNvPr id="2151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419"/>
                <a:ext cx="3101" cy="3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12" name="Line 7"/>
              <p:cNvSpPr>
                <a:spLocks noChangeShapeType="1"/>
              </p:cNvSpPr>
              <p:nvPr/>
            </p:nvSpPr>
            <p:spPr bwMode="auto">
              <a:xfrm>
                <a:off x="3424" y="1888"/>
                <a:ext cx="545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13" name="Arc 8"/>
              <p:cNvSpPr>
                <a:spLocks/>
              </p:cNvSpPr>
              <p:nvPr/>
            </p:nvSpPr>
            <p:spPr bwMode="auto">
              <a:xfrm rot="-1681657">
                <a:off x="2374" y="1540"/>
                <a:ext cx="942" cy="716"/>
              </a:xfrm>
              <a:custGeom>
                <a:avLst/>
                <a:gdLst>
                  <a:gd name="T0" fmla="*/ 0 w 37265"/>
                  <a:gd name="T1" fmla="*/ 227 h 21600"/>
                  <a:gd name="T2" fmla="*/ 942 w 37265"/>
                  <a:gd name="T3" fmla="*/ 647 h 21600"/>
                  <a:gd name="T4" fmla="*/ 398 w 37265"/>
                  <a:gd name="T5" fmla="*/ 7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265" h="21600" fill="none" extrusionOk="0">
                    <a:moveTo>
                      <a:pt x="0" y="6833"/>
                    </a:moveTo>
                    <a:cubicBezTo>
                      <a:pt x="4083" y="2473"/>
                      <a:pt x="9790" y="0"/>
                      <a:pt x="15764" y="0"/>
                    </a:cubicBezTo>
                    <a:cubicBezTo>
                      <a:pt x="26892" y="0"/>
                      <a:pt x="36199" y="8454"/>
                      <a:pt x="37264" y="19532"/>
                    </a:cubicBezTo>
                  </a:path>
                  <a:path w="37265" h="21600" stroke="0" extrusionOk="0">
                    <a:moveTo>
                      <a:pt x="0" y="6833"/>
                    </a:moveTo>
                    <a:cubicBezTo>
                      <a:pt x="4083" y="2473"/>
                      <a:pt x="9790" y="0"/>
                      <a:pt x="15764" y="0"/>
                    </a:cubicBezTo>
                    <a:cubicBezTo>
                      <a:pt x="26892" y="0"/>
                      <a:pt x="36199" y="8454"/>
                      <a:pt x="37264" y="19532"/>
                    </a:cubicBezTo>
                    <a:lnTo>
                      <a:pt x="15764" y="21600"/>
                    </a:lnTo>
                    <a:lnTo>
                      <a:pt x="0" y="6833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4" name="Arc 9"/>
              <p:cNvSpPr>
                <a:spLocks/>
              </p:cNvSpPr>
              <p:nvPr/>
            </p:nvSpPr>
            <p:spPr bwMode="auto">
              <a:xfrm rot="-1218635">
                <a:off x="4098" y="1602"/>
                <a:ext cx="911" cy="745"/>
              </a:xfrm>
              <a:custGeom>
                <a:avLst/>
                <a:gdLst>
                  <a:gd name="T0" fmla="*/ 0 w 26116"/>
                  <a:gd name="T1" fmla="*/ 17 h 21600"/>
                  <a:gd name="T2" fmla="*/ 911 w 26116"/>
                  <a:gd name="T3" fmla="*/ 687 h 21600"/>
                  <a:gd name="T4" fmla="*/ 160 w 26116"/>
                  <a:gd name="T5" fmla="*/ 74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116" h="21600" fill="none" extrusionOk="0">
                    <a:moveTo>
                      <a:pt x="-1" y="491"/>
                    </a:moveTo>
                    <a:cubicBezTo>
                      <a:pt x="1505" y="164"/>
                      <a:pt x="3041" y="0"/>
                      <a:pt x="4582" y="0"/>
                    </a:cubicBezTo>
                    <a:cubicBezTo>
                      <a:pt x="15858" y="0"/>
                      <a:pt x="25237" y="8674"/>
                      <a:pt x="26116" y="19915"/>
                    </a:cubicBezTo>
                  </a:path>
                  <a:path w="26116" h="21600" stroke="0" extrusionOk="0">
                    <a:moveTo>
                      <a:pt x="-1" y="491"/>
                    </a:moveTo>
                    <a:cubicBezTo>
                      <a:pt x="1505" y="164"/>
                      <a:pt x="3041" y="0"/>
                      <a:pt x="4582" y="0"/>
                    </a:cubicBezTo>
                    <a:cubicBezTo>
                      <a:pt x="15858" y="0"/>
                      <a:pt x="25237" y="8674"/>
                      <a:pt x="26116" y="19915"/>
                    </a:cubicBezTo>
                    <a:lnTo>
                      <a:pt x="4582" y="21600"/>
                    </a:lnTo>
                    <a:lnTo>
                      <a:pt x="-1" y="491"/>
                    </a:lnTo>
                    <a:close/>
                  </a:path>
                </a:pathLst>
              </a:custGeom>
              <a:noFill/>
              <a:ln w="762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 flipH="1">
                <a:off x="2381" y="2115"/>
                <a:ext cx="1134" cy="127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16" name="Line 11"/>
              <p:cNvSpPr>
                <a:spLocks noChangeShapeType="1"/>
              </p:cNvSpPr>
              <p:nvPr/>
            </p:nvSpPr>
            <p:spPr bwMode="auto">
              <a:xfrm>
                <a:off x="3560" y="2115"/>
                <a:ext cx="273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10" name="Line 12"/>
            <p:cNvSpPr>
              <a:spLocks noChangeShapeType="1"/>
            </p:cNvSpPr>
            <p:nvPr/>
          </p:nvSpPr>
          <p:spPr bwMode="auto">
            <a:xfrm>
              <a:off x="3833" y="2115"/>
              <a:ext cx="1088" cy="1315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703388" y="333376"/>
            <a:ext cx="4335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 CRANII INTERNA</a:t>
            </a:r>
          </a:p>
        </p:txBody>
      </p:sp>
    </p:spTree>
    <p:extLst>
      <p:ext uri="{BB962C8B-B14F-4D97-AF65-F5344CB8AC3E}">
        <p14:creationId xmlns:p14="http://schemas.microsoft.com/office/powerpoint/2010/main" val="119984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1599372"/>
            <a:ext cx="54737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150705" y="815010"/>
            <a:ext cx="3095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990000"/>
                </a:solidFill>
                <a:cs typeface="Arial" panose="020B0604020202020204" pitchFamily="34" charset="0"/>
              </a:rPr>
              <a:t>FOSSAE CRANII</a:t>
            </a:r>
            <a:r>
              <a:rPr lang="cs-CZ" altLang="cs-CZ" sz="2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0670" y="2252388"/>
            <a:ext cx="41767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FOSSA TEMPORALIS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FOSSA INFRATEMPORALIS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FOSSA PTERYGOPALATINA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ORBITA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CAVITAS NASI OSSEA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CAVUM </a:t>
            </a:r>
            <a:r>
              <a:rPr lang="cs-CZ" altLang="cs-CZ" sz="2000" b="1" dirty="0" smtClean="0">
                <a:cs typeface="Arial" panose="020B0604020202020204" pitchFamily="34" charset="0"/>
              </a:rPr>
              <a:t>ORIS OSSEUM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7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5637144" y="1673225"/>
            <a:ext cx="5219700" cy="5184775"/>
            <a:chOff x="3061" y="799"/>
            <a:chExt cx="2558" cy="2533"/>
          </a:xfrm>
        </p:grpSpPr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799"/>
              <a:ext cx="2558" cy="2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2" name="Line 4"/>
            <p:cNvSpPr>
              <a:spLocks noChangeShapeType="1"/>
            </p:cNvSpPr>
            <p:nvPr/>
          </p:nvSpPr>
          <p:spPr bwMode="auto">
            <a:xfrm flipH="1">
              <a:off x="3969" y="1480"/>
              <a:ext cx="662" cy="55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23179" y="471557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endParaRPr lang="cs-CZ" altLang="cs-CZ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90480" y="1518444"/>
            <a:ext cx="63722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Mediální stěna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linea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r>
              <a:rPr lang="cs-CZ" altLang="cs-CZ" sz="2000" b="1" dirty="0">
                <a:cs typeface="Arial" panose="020B0604020202020204" pitchFamily="34" charset="0"/>
              </a:rPr>
              <a:t> superior (os frontale, os </a:t>
            </a:r>
            <a:r>
              <a:rPr lang="cs-CZ" altLang="cs-CZ" sz="2000" b="1" dirty="0" err="1">
                <a:cs typeface="Arial" panose="020B0604020202020204" pitchFamily="34" charset="0"/>
              </a:rPr>
              <a:t>parietale</a:t>
            </a:r>
            <a:r>
              <a:rPr lang="cs-CZ" altLang="cs-CZ" sz="2000" b="1" dirty="0" smtClean="0">
                <a:cs typeface="Arial" panose="020B0604020202020204" pitchFamily="34" charset="0"/>
              </a:rPr>
              <a:t>)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alae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majoris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cs typeface="Arial" panose="020B0604020202020204" pitchFamily="34" charset="0"/>
              </a:rPr>
              <a:t>sphenoidalis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pars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squamosa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Ventrální stěna </a:t>
            </a:r>
          </a:p>
          <a:p>
            <a:pPr eaLnBrk="1" hangingPunct="1"/>
            <a:r>
              <a:rPr lang="cs-CZ" altLang="cs-CZ" sz="2000" b="1" dirty="0" smtClean="0"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zygomatici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zygomaticus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frontalis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Laterální stěna</a:t>
            </a:r>
          </a:p>
          <a:p>
            <a:pPr eaLnBrk="1" hangingPunct="1"/>
            <a:r>
              <a:rPr lang="cs-CZ" altLang="cs-CZ" sz="2000" b="1" dirty="0" err="1" smtClean="0">
                <a:cs typeface="Arial" panose="020B0604020202020204" pitchFamily="34" charset="0"/>
              </a:rPr>
              <a:t>arcus</a:t>
            </a:r>
            <a:r>
              <a:rPr lang="cs-CZ" altLang="cs-CZ" sz="2000" b="1" dirty="0" smtClean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zygomaticus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Obsah: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musculus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temporalis</a:t>
            </a:r>
            <a:r>
              <a:rPr lang="cs-CZ" altLang="cs-CZ" sz="2000" b="1" dirty="0">
                <a:cs typeface="Arial" panose="020B0604020202020204" pitchFamily="34" charset="0"/>
              </a:rPr>
              <a:t> + nervy a cévy</a:t>
            </a:r>
            <a:endParaRPr lang="cs-CZ" altLang="cs-CZ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5999" y="524699"/>
            <a:ext cx="4020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infratemporalis</a:t>
            </a:r>
            <a:r>
              <a:rPr lang="cs-CZ" altLang="cs-CZ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 flipV="1">
            <a:off x="8275638" y="2682875"/>
            <a:ext cx="411162" cy="26050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5951538" y="1341438"/>
            <a:ext cx="4716462" cy="4679950"/>
            <a:chOff x="3334" y="935"/>
            <a:chExt cx="2315" cy="2612"/>
          </a:xfrm>
        </p:grpSpPr>
        <p:pic>
          <p:nvPicPr>
            <p:cNvPr id="256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935"/>
              <a:ext cx="2315" cy="2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flipV="1">
              <a:off x="4649" y="1888"/>
              <a:ext cx="96" cy="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flipV="1">
              <a:off x="4694" y="1706"/>
              <a:ext cx="211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>
              <a:off x="4876" y="1706"/>
              <a:ext cx="87" cy="1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30696" y="1765451"/>
            <a:ext cx="6985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Horní stěna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Crista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infratemporalis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alae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majoris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sphenoidalis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Mediální stěna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Lamina </a:t>
            </a:r>
            <a:r>
              <a:rPr lang="cs-CZ" altLang="cs-CZ" sz="2000" b="1" dirty="0" err="1">
                <a:cs typeface="Arial" panose="020B0604020202020204" pitchFamily="34" charset="0"/>
              </a:rPr>
              <a:t>lateralis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processus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pterygoidei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Ventrální stěna </a:t>
            </a:r>
          </a:p>
          <a:p>
            <a:pPr eaLnBrk="1" hangingPunct="1"/>
            <a:r>
              <a:rPr lang="cs-CZ" altLang="cs-CZ" sz="2000" b="1" dirty="0">
                <a:cs typeface="Arial" panose="020B0604020202020204" pitchFamily="34" charset="0"/>
              </a:rPr>
              <a:t>Facies </a:t>
            </a:r>
            <a:r>
              <a:rPr lang="cs-CZ" altLang="cs-CZ" sz="2000" b="1" dirty="0" err="1">
                <a:cs typeface="Arial" panose="020B0604020202020204" pitchFamily="34" charset="0"/>
              </a:rPr>
              <a:t>infratemporalis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corporis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maxillae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Laterální stěna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Ramus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mandibulae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Obsah:</a:t>
            </a:r>
            <a:r>
              <a:rPr lang="cs-CZ" altLang="cs-CZ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musculi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pterygoidei</a:t>
            </a:r>
            <a:r>
              <a:rPr lang="cs-CZ" altLang="cs-CZ" sz="2000" b="1" dirty="0">
                <a:cs typeface="Arial" panose="020B0604020202020204" pitchFamily="34" charset="0"/>
              </a:rPr>
              <a:t> + nervy a cévy</a:t>
            </a:r>
          </a:p>
          <a:p>
            <a:pPr eaLnBrk="1" hangingPunct="1"/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4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8838" y="1222376"/>
            <a:ext cx="7056437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</a:rPr>
              <a:t>Horní stěna</a:t>
            </a:r>
          </a:p>
          <a:p>
            <a:pPr eaLnBrk="1" hangingPunct="1"/>
            <a:r>
              <a:rPr lang="cs-CZ" altLang="cs-CZ" b="1" i="1" dirty="0"/>
              <a:t>Facies </a:t>
            </a:r>
            <a:r>
              <a:rPr lang="cs-CZ" altLang="cs-CZ" b="1" i="1" dirty="0" err="1"/>
              <a:t>maxillaris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alae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majoris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ossis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sphenoidalis</a:t>
            </a:r>
            <a:endParaRPr lang="cs-CZ" altLang="cs-CZ" b="1" dirty="0"/>
          </a:p>
          <a:p>
            <a:pPr eaLnBrk="1" hangingPunct="1"/>
            <a:endParaRPr lang="cs-CZ" altLang="cs-CZ" sz="1600" b="1" dirty="0"/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</a:rPr>
              <a:t>Mediální stěna</a:t>
            </a:r>
          </a:p>
          <a:p>
            <a:pPr eaLnBrk="1" hangingPunct="1"/>
            <a:r>
              <a:rPr lang="cs-CZ" altLang="cs-CZ" b="1" i="1" dirty="0">
                <a:solidFill>
                  <a:schemeClr val="tx2"/>
                </a:solidFill>
              </a:rPr>
              <a:t>Lamina </a:t>
            </a:r>
            <a:r>
              <a:rPr lang="cs-CZ" altLang="cs-CZ" b="1" i="1" dirty="0" err="1">
                <a:solidFill>
                  <a:schemeClr val="tx2"/>
                </a:solidFill>
              </a:rPr>
              <a:t>perpendicularis</a:t>
            </a:r>
            <a:r>
              <a:rPr lang="cs-CZ" altLang="cs-CZ" b="1" i="1" dirty="0">
                <a:solidFill>
                  <a:schemeClr val="tx2"/>
                </a:solidFill>
              </a:rPr>
              <a:t> </a:t>
            </a:r>
            <a:r>
              <a:rPr lang="cs-CZ" altLang="cs-CZ" b="1" i="1" dirty="0" err="1">
                <a:solidFill>
                  <a:schemeClr val="tx2"/>
                </a:solidFill>
              </a:rPr>
              <a:t>ossis</a:t>
            </a:r>
            <a:r>
              <a:rPr lang="cs-CZ" altLang="cs-CZ" b="1" i="1" dirty="0">
                <a:solidFill>
                  <a:schemeClr val="tx2"/>
                </a:solidFill>
              </a:rPr>
              <a:t> </a:t>
            </a:r>
            <a:r>
              <a:rPr lang="cs-CZ" altLang="cs-CZ" b="1" i="1" dirty="0" err="1">
                <a:solidFill>
                  <a:schemeClr val="tx2"/>
                </a:solidFill>
              </a:rPr>
              <a:t>palatini</a:t>
            </a:r>
            <a:endParaRPr lang="cs-CZ" altLang="cs-CZ" b="1" i="1" dirty="0">
              <a:solidFill>
                <a:schemeClr val="tx2"/>
              </a:solidFill>
            </a:endParaRPr>
          </a:p>
          <a:p>
            <a:pPr eaLnBrk="1" hangingPunct="1"/>
            <a:endParaRPr lang="cs-CZ" altLang="cs-CZ" sz="2000" b="1" dirty="0">
              <a:solidFill>
                <a:srgbClr val="FFFF00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</a:rPr>
              <a:t>Ventrální stěna</a:t>
            </a:r>
            <a:r>
              <a:rPr lang="cs-CZ" altLang="cs-CZ" sz="2000" b="1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cs-CZ" altLang="cs-CZ" b="1" i="1" dirty="0"/>
              <a:t>tuber </a:t>
            </a:r>
            <a:r>
              <a:rPr lang="cs-CZ" altLang="cs-CZ" b="1" i="1" dirty="0" err="1"/>
              <a:t>maxillae</a:t>
            </a:r>
            <a:endParaRPr lang="cs-CZ" altLang="cs-CZ" sz="2000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>
                <a:solidFill>
                  <a:srgbClr val="990000"/>
                </a:solidFill>
              </a:rPr>
              <a:t>Dorzální stěna</a:t>
            </a:r>
            <a:r>
              <a:rPr lang="cs-CZ" altLang="cs-CZ" sz="2000" b="1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cs-CZ" altLang="cs-CZ" b="1" i="1" dirty="0" err="1"/>
              <a:t>Processus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pterygoideus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ossis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sphenoidalis</a:t>
            </a:r>
            <a:endParaRPr lang="cs-CZ" altLang="cs-CZ" b="1" dirty="0"/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b="1" dirty="0">
                <a:solidFill>
                  <a:srgbClr val="990000"/>
                </a:solidFill>
              </a:rPr>
              <a:t>Obsah: </a:t>
            </a:r>
          </a:p>
          <a:p>
            <a:pPr eaLnBrk="1" hangingPunct="1"/>
            <a:r>
              <a:rPr lang="cs-CZ" altLang="cs-CZ" b="1" dirty="0"/>
              <a:t>cévy a nervy (ganglion </a:t>
            </a:r>
            <a:r>
              <a:rPr lang="cs-CZ" altLang="cs-CZ" b="1" dirty="0" err="1"/>
              <a:t>pterygopalatinum</a:t>
            </a:r>
            <a:r>
              <a:rPr lang="cs-CZ" altLang="cs-CZ" b="1" dirty="0"/>
              <a:t>)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sz="2000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000" b="1" dirty="0">
              <a:solidFill>
                <a:schemeClr val="bg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15" y="74266"/>
            <a:ext cx="3777598" cy="426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0065096" y="1628569"/>
            <a:ext cx="198437" cy="4635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58838" y="576539"/>
            <a:ext cx="4102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pterygopalatina</a:t>
            </a: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390" r="17049" b="694"/>
          <a:stretch>
            <a:fillRect/>
          </a:stretch>
        </p:blipFill>
        <p:spPr bwMode="auto">
          <a:xfrm>
            <a:off x="6051412" y="3599243"/>
            <a:ext cx="2462213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1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Scan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2974" r="8598" b="1488"/>
          <a:stretch>
            <a:fillRect/>
          </a:stretch>
        </p:blipFill>
        <p:spPr bwMode="auto">
          <a:xfrm>
            <a:off x="1076740" y="1301889"/>
            <a:ext cx="28035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390" r="17049" b="694"/>
          <a:stretch>
            <a:fillRect/>
          </a:stretch>
        </p:blipFill>
        <p:spPr bwMode="auto">
          <a:xfrm>
            <a:off x="7783513" y="1134788"/>
            <a:ext cx="35194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925763" y="249467"/>
            <a:ext cx="5570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pterygopalatina</a:t>
            </a:r>
            <a:r>
              <a:rPr lang="cs-CZ" altLang="cs-CZ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komunikace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4327526" y="1301889"/>
            <a:ext cx="34559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foramen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rotundum</a:t>
            </a:r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fossa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cranii</a:t>
            </a:r>
            <a:r>
              <a:rPr lang="cs-CZ" altLang="cs-CZ" sz="2000" b="1" dirty="0">
                <a:cs typeface="Arial" panose="020B0604020202020204" pitchFamily="34" charset="0"/>
              </a:rPr>
              <a:t> media</a:t>
            </a:r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canalis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palatinus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major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cavum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oris</a:t>
            </a:r>
            <a:r>
              <a:rPr lang="cs-CZ" altLang="cs-CZ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fissura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orbitalis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inferior</a:t>
            </a:r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orbita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foramen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sphenopalatinum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cavum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nasi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osseum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canalis</a:t>
            </a:r>
            <a:r>
              <a:rPr lang="cs-CZ" altLang="cs-CZ" sz="2000" b="1" dirty="0">
                <a:solidFill>
                  <a:srgbClr val="99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990000"/>
                </a:solidFill>
                <a:cs typeface="Arial" panose="020B0604020202020204" pitchFamily="34" charset="0"/>
              </a:rPr>
              <a:t>pterygoideus</a:t>
            </a:r>
            <a:endParaRPr lang="cs-CZ" altLang="cs-CZ" sz="2000" b="1" dirty="0">
              <a:solidFill>
                <a:srgbClr val="99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 b="1" dirty="0" err="1">
                <a:cs typeface="Arial" panose="020B0604020202020204" pitchFamily="34" charset="0"/>
              </a:rPr>
              <a:t>basis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cranii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externa</a:t>
            </a:r>
            <a:endParaRPr lang="cs-CZ" altLang="cs-CZ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799</Words>
  <Application>Microsoft Office PowerPoint</Application>
  <PresentationFormat>Širokoúhlá obrazovka</PresentationFormat>
  <Paragraphs>262</Paragraphs>
  <Slides>23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Motiv Office</vt:lpstr>
      <vt:lpstr>Fotografie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20</cp:revision>
  <dcterms:created xsi:type="dcterms:W3CDTF">2022-12-05T15:53:05Z</dcterms:created>
  <dcterms:modified xsi:type="dcterms:W3CDTF">2023-12-08T09:32:49Z</dcterms:modified>
</cp:coreProperties>
</file>