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8" r:id="rId3"/>
    <p:sldId id="259" r:id="rId4"/>
    <p:sldId id="260" r:id="rId5"/>
    <p:sldId id="267" r:id="rId6"/>
    <p:sldId id="334" r:id="rId7"/>
    <p:sldId id="270" r:id="rId8"/>
    <p:sldId id="340" r:id="rId9"/>
    <p:sldId id="271" r:id="rId10"/>
    <p:sldId id="272" r:id="rId11"/>
    <p:sldId id="273" r:id="rId12"/>
    <p:sldId id="296" r:id="rId13"/>
    <p:sldId id="336" r:id="rId14"/>
    <p:sldId id="337" r:id="rId15"/>
    <p:sldId id="280" r:id="rId16"/>
    <p:sldId id="298" r:id="rId17"/>
    <p:sldId id="299" r:id="rId18"/>
    <p:sldId id="300" r:id="rId19"/>
    <p:sldId id="301" r:id="rId20"/>
    <p:sldId id="304" r:id="rId21"/>
    <p:sldId id="303" r:id="rId22"/>
    <p:sldId id="306" r:id="rId23"/>
    <p:sldId id="332" r:id="rId24"/>
    <p:sldId id="333" r:id="rId25"/>
    <p:sldId id="305" r:id="rId26"/>
    <p:sldId id="329" r:id="rId27"/>
    <p:sldId id="308" r:id="rId28"/>
    <p:sldId id="330" r:id="rId29"/>
    <p:sldId id="309" r:id="rId30"/>
    <p:sldId id="310" r:id="rId31"/>
    <p:sldId id="288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328" r:id="rId47"/>
    <p:sldId id="326" r:id="rId48"/>
    <p:sldId id="338" r:id="rId49"/>
    <p:sldId id="339" r:id="rId50"/>
    <p:sldId id="325" r:id="rId5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4" autoAdjust="0"/>
    <p:restoredTop sz="94660"/>
  </p:normalViewPr>
  <p:slideViewPr>
    <p:cSldViewPr snapToGrid="0">
      <p:cViewPr varScale="1">
        <p:scale>
          <a:sx n="57" d="100"/>
          <a:sy n="57" d="100"/>
        </p:scale>
        <p:origin x="53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F13A-56F7-4D18-9AE4-6397F3195390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2DB60-EF2C-44C6-AF45-8312B05F50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19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F13A-56F7-4D18-9AE4-6397F3195390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2DB60-EF2C-44C6-AF45-8312B05F50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0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F13A-56F7-4D18-9AE4-6397F3195390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2DB60-EF2C-44C6-AF45-8312B05F50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1463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F13A-56F7-4D18-9AE4-6397F3195390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2DB60-EF2C-44C6-AF45-8312B05F50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1185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F13A-56F7-4D18-9AE4-6397F3195390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2DB60-EF2C-44C6-AF45-8312B05F50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479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F13A-56F7-4D18-9AE4-6397F3195390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2DB60-EF2C-44C6-AF45-8312B05F50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706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F13A-56F7-4D18-9AE4-6397F3195390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2DB60-EF2C-44C6-AF45-8312B05F50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4931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F13A-56F7-4D18-9AE4-6397F3195390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2DB60-EF2C-44C6-AF45-8312B05F50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4653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F13A-56F7-4D18-9AE4-6397F3195390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2DB60-EF2C-44C6-AF45-8312B05F50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898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F13A-56F7-4D18-9AE4-6397F3195390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2DB60-EF2C-44C6-AF45-8312B05F50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0250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F13A-56F7-4D18-9AE4-6397F3195390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2DB60-EF2C-44C6-AF45-8312B05F50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1923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FF13A-56F7-4D18-9AE4-6397F3195390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2DB60-EF2C-44C6-AF45-8312B05F50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637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ortopedie-ambulance.cz/download/fck/image/RTG%20Metha.jpg" TargetMode="Externa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5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801904" y="2349500"/>
            <a:ext cx="635641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sz="3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Spoje kostí dolní končetiny</a:t>
            </a:r>
          </a:p>
          <a:p>
            <a:pPr algn="ctr" eaLnBrk="1" hangingPunct="1">
              <a:defRPr/>
            </a:pPr>
            <a:r>
              <a:rPr lang="cs-CZ" sz="28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</a:t>
            </a:r>
            <a:r>
              <a:rPr lang="cs-CZ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juncturae</a:t>
            </a:r>
            <a:r>
              <a:rPr lang="cs-CZ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ossium</a:t>
            </a:r>
            <a:r>
              <a:rPr lang="cs-CZ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extremitatis</a:t>
            </a:r>
            <a:r>
              <a:rPr lang="cs-CZ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inferioris</a:t>
            </a:r>
            <a:r>
              <a:rPr lang="cs-CZ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)</a:t>
            </a:r>
            <a:endParaRPr lang="cs-CZ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429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374" y="1121930"/>
            <a:ext cx="2771775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42" y="1108437"/>
            <a:ext cx="2843213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2" descr="pánev 1_0001_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 t="6857" r="1183" b="3810"/>
          <a:stretch>
            <a:fillRect/>
          </a:stretch>
        </p:blipFill>
        <p:spPr bwMode="auto">
          <a:xfrm>
            <a:off x="1310879" y="3388519"/>
            <a:ext cx="2268538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3" descr="pánev 1_0001_NEW_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900" y="3326607"/>
            <a:ext cx="1990725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4" descr="pánev 2_NE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4005264"/>
            <a:ext cx="345757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8"/>
          <p:cNvSpPr>
            <a:spLocks noChangeArrowheads="1"/>
          </p:cNvSpPr>
          <p:nvPr/>
        </p:nvSpPr>
        <p:spPr bwMode="auto">
          <a:xfrm>
            <a:off x="3714027" y="829542"/>
            <a:ext cx="51010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990033"/>
                </a:solidFill>
                <a:cs typeface="Arial" panose="020B0604020202020204" pitchFamily="34" charset="0"/>
              </a:rPr>
              <a:t>Pohlavní rozdíly na pánvi</a:t>
            </a:r>
          </a:p>
        </p:txBody>
      </p:sp>
      <p:sp>
        <p:nvSpPr>
          <p:cNvPr id="8200" name="Text Box 15"/>
          <p:cNvSpPr txBox="1">
            <a:spLocks noChangeArrowheads="1"/>
          </p:cNvSpPr>
          <p:nvPr/>
        </p:nvSpPr>
        <p:spPr bwMode="auto">
          <a:xfrm>
            <a:off x="4295776" y="1986688"/>
            <a:ext cx="414087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cs-CZ" altLang="cs-CZ" sz="1800" b="1" dirty="0">
                <a:cs typeface="Arial" panose="020B0604020202020204" pitchFamily="34" charset="0"/>
              </a:rPr>
              <a:t>výška </a:t>
            </a:r>
            <a:r>
              <a:rPr lang="cs-CZ" altLang="cs-CZ" sz="1800" b="1" i="1" dirty="0" err="1">
                <a:cs typeface="Arial" panose="020B0604020202020204" pitchFamily="34" charset="0"/>
              </a:rPr>
              <a:t>symphysis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pubica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</a:pPr>
            <a:r>
              <a:rPr lang="cs-CZ" altLang="cs-CZ" sz="1800" b="1" dirty="0">
                <a:cs typeface="Arial" panose="020B0604020202020204" pitchFamily="34" charset="0"/>
              </a:rPr>
              <a:t>tvar vchodu pánevního</a:t>
            </a:r>
          </a:p>
          <a:p>
            <a:pPr marL="285750" indent="-285750">
              <a:spcBef>
                <a:spcPct val="0"/>
              </a:spcBef>
            </a:pPr>
            <a:r>
              <a:rPr lang="cs-CZ" altLang="cs-CZ" sz="1800" b="1" dirty="0">
                <a:cs typeface="Arial" panose="020B0604020202020204" pitchFamily="34" charset="0"/>
              </a:rPr>
              <a:t>tvar </a:t>
            </a:r>
            <a:r>
              <a:rPr lang="cs-CZ" altLang="cs-CZ" sz="1800" b="1" i="1" dirty="0">
                <a:cs typeface="Arial" panose="020B0604020202020204" pitchFamily="34" charset="0"/>
              </a:rPr>
              <a:t>os </a:t>
            </a:r>
            <a:r>
              <a:rPr lang="cs-CZ" altLang="cs-CZ" sz="1800" b="1" i="1" dirty="0" err="1">
                <a:cs typeface="Arial" panose="020B0604020202020204" pitchFamily="34" charset="0"/>
              </a:rPr>
              <a:t>sacrum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</a:pPr>
            <a:r>
              <a:rPr lang="cs-CZ" altLang="cs-CZ" sz="1800" b="1" i="1" dirty="0" err="1">
                <a:cs typeface="Arial" panose="020B0604020202020204" pitchFamily="34" charset="0"/>
              </a:rPr>
              <a:t>arcus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pubis</a:t>
            </a:r>
            <a:r>
              <a:rPr lang="cs-CZ" altLang="cs-CZ" sz="1800" b="1" i="1" dirty="0">
                <a:cs typeface="Arial" panose="020B0604020202020204" pitchFamily="34" charset="0"/>
              </a:rPr>
              <a:t> et </a:t>
            </a:r>
            <a:r>
              <a:rPr lang="cs-CZ" altLang="cs-CZ" sz="1800" b="1" i="1" dirty="0" err="1">
                <a:cs typeface="Arial" panose="020B0604020202020204" pitchFamily="34" charset="0"/>
              </a:rPr>
              <a:t>angulus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pubis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</a:pPr>
            <a:r>
              <a:rPr lang="cs-CZ" altLang="cs-CZ" sz="1800" b="1" dirty="0">
                <a:cs typeface="Arial" panose="020B0604020202020204" pitchFamily="34" charset="0"/>
              </a:rPr>
              <a:t>délka </a:t>
            </a:r>
            <a:r>
              <a:rPr lang="cs-CZ" altLang="cs-CZ" sz="1800" b="1" i="1" dirty="0" err="1">
                <a:cs typeface="Arial" panose="020B0604020202020204" pitchFamily="34" charset="0"/>
              </a:rPr>
              <a:t>ramus</a:t>
            </a:r>
            <a:r>
              <a:rPr lang="cs-CZ" altLang="cs-CZ" sz="1800" b="1" i="1" dirty="0">
                <a:cs typeface="Arial" panose="020B0604020202020204" pitchFamily="34" charset="0"/>
              </a:rPr>
              <a:t> superior </a:t>
            </a:r>
            <a:r>
              <a:rPr lang="cs-CZ" altLang="cs-CZ" sz="1800" b="1" i="1" dirty="0" err="1">
                <a:cs typeface="Arial" panose="020B0604020202020204" pitchFamily="34" charset="0"/>
              </a:rPr>
              <a:t>ossis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pubis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</a:pPr>
            <a:r>
              <a:rPr lang="cs-CZ" altLang="cs-CZ" sz="1800" b="1" dirty="0">
                <a:cs typeface="Arial" panose="020B0604020202020204" pitchFamily="34" charset="0"/>
              </a:rPr>
              <a:t>tvar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incisura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ischiadica</a:t>
            </a:r>
            <a:r>
              <a:rPr lang="cs-CZ" altLang="cs-CZ" sz="1800" b="1" i="1" dirty="0">
                <a:cs typeface="Arial" panose="020B0604020202020204" pitchFamily="34" charset="0"/>
              </a:rPr>
              <a:t> major</a:t>
            </a:r>
          </a:p>
        </p:txBody>
      </p:sp>
      <p:sp>
        <p:nvSpPr>
          <p:cNvPr id="72720" name="Text Box 16"/>
          <p:cNvSpPr txBox="1">
            <a:spLocks noChangeArrowheads="1"/>
          </p:cNvSpPr>
          <p:nvPr/>
        </p:nvSpPr>
        <p:spPr bwMode="auto">
          <a:xfrm>
            <a:off x="2267348" y="559375"/>
            <a:ext cx="355600" cy="3667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♂</a:t>
            </a:r>
          </a:p>
        </p:txBody>
      </p:sp>
      <p:sp>
        <p:nvSpPr>
          <p:cNvPr id="8202" name="Text Box 17"/>
          <p:cNvSpPr txBox="1">
            <a:spLocks noChangeArrowheads="1"/>
          </p:cNvSpPr>
          <p:nvPr/>
        </p:nvSpPr>
        <p:spPr bwMode="auto">
          <a:xfrm>
            <a:off x="9870461" y="559375"/>
            <a:ext cx="35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♀</a:t>
            </a:r>
          </a:p>
        </p:txBody>
      </p:sp>
    </p:spTree>
    <p:extLst>
      <p:ext uri="{BB962C8B-B14F-4D97-AF65-F5344CB8AC3E}">
        <p14:creationId xmlns:p14="http://schemas.microsoft.com/office/powerpoint/2010/main" val="1641872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4943475" y="0"/>
            <a:ext cx="219784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Roviny na pánvi</a:t>
            </a:r>
          </a:p>
          <a:p>
            <a:pPr eaLnBrk="1" hangingPunct="1">
              <a:spcBef>
                <a:spcPct val="50000"/>
              </a:spcBef>
              <a:defRPr/>
            </a:pPr>
            <a:endParaRPr lang="cs-CZ" sz="2400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cs-CZ" sz="2400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9219" name="Picture 7" descr="pánev 3_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" r="47610" b="74088"/>
          <a:stretch>
            <a:fillRect/>
          </a:stretch>
        </p:blipFill>
        <p:spPr bwMode="auto">
          <a:xfrm>
            <a:off x="6443042" y="1182785"/>
            <a:ext cx="2203184" cy="121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9"/>
          <p:cNvSpPr txBox="1">
            <a:spLocks noChangeArrowheads="1"/>
          </p:cNvSpPr>
          <p:nvPr/>
        </p:nvSpPr>
        <p:spPr bwMode="auto">
          <a:xfrm>
            <a:off x="1462166" y="502231"/>
            <a:ext cx="73104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apertura pelvis superior (</a:t>
            </a:r>
            <a:r>
              <a:rPr lang="cs-CZ" altLang="cs-CZ" sz="2000" b="1" dirty="0" err="1">
                <a:solidFill>
                  <a:srgbClr val="990033"/>
                </a:solidFill>
                <a:cs typeface="Arial" panose="020B0604020202020204" pitchFamily="34" charset="0"/>
              </a:rPr>
              <a:t>aditus</a:t>
            </a: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 pelvis) </a:t>
            </a:r>
            <a:r>
              <a:rPr lang="cs-CZ" altLang="cs-CZ" sz="2000" b="1" dirty="0">
                <a:cs typeface="Arial" panose="020B0604020202020204" pitchFamily="34" charset="0"/>
              </a:rPr>
              <a:t>-</a:t>
            </a: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vchod pánevní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cs typeface="Arial" panose="020B0604020202020204" pitchFamily="34" charset="0"/>
              </a:rPr>
              <a:t>                                   (</a:t>
            </a:r>
            <a:r>
              <a:rPr lang="cs-CZ" altLang="cs-CZ" sz="1200" b="1" dirty="0" err="1">
                <a:cs typeface="Arial" panose="020B0604020202020204" pitchFamily="34" charset="0"/>
              </a:rPr>
              <a:t>promontorium</a:t>
            </a:r>
            <a:r>
              <a:rPr lang="cs-CZ" altLang="cs-CZ" sz="1200" b="1" dirty="0">
                <a:cs typeface="Arial" panose="020B0604020202020204" pitchFamily="34" charset="0"/>
              </a:rPr>
              <a:t>, linea </a:t>
            </a:r>
            <a:r>
              <a:rPr lang="cs-CZ" altLang="cs-CZ" sz="1200" b="1" dirty="0" err="1">
                <a:cs typeface="Arial" panose="020B0604020202020204" pitchFamily="34" charset="0"/>
              </a:rPr>
              <a:t>terminalis</a:t>
            </a:r>
            <a:r>
              <a:rPr lang="cs-CZ" altLang="cs-CZ" sz="1200" b="1" dirty="0">
                <a:cs typeface="Arial" panose="020B0604020202020204" pitchFamily="34" charset="0"/>
              </a:rPr>
              <a:t>, horní okraj symfýzy)</a:t>
            </a:r>
            <a:r>
              <a:rPr lang="cs-CZ" altLang="cs-CZ" sz="1200" b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9221" name="Text Box 10"/>
          <p:cNvSpPr txBox="1">
            <a:spLocks noChangeArrowheads="1"/>
          </p:cNvSpPr>
          <p:nvPr/>
        </p:nvSpPr>
        <p:spPr bwMode="auto">
          <a:xfrm>
            <a:off x="3413157" y="2448563"/>
            <a:ext cx="662463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990033"/>
                </a:solidFill>
              </a:rPr>
              <a:t>amplitudo pelvis </a:t>
            </a:r>
            <a:r>
              <a:rPr lang="cs-CZ" altLang="cs-CZ" sz="1800" b="1" dirty="0"/>
              <a:t>-</a:t>
            </a:r>
            <a:r>
              <a:rPr lang="cs-CZ" altLang="cs-CZ" sz="1800" b="1" dirty="0">
                <a:solidFill>
                  <a:srgbClr val="990033"/>
                </a:solidFill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šíře pánevní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cs typeface="Arial" panose="020B0604020202020204" pitchFamily="34" charset="0"/>
              </a:rPr>
              <a:t>(obratle S</a:t>
            </a:r>
            <a:r>
              <a:rPr lang="cs-CZ" altLang="cs-CZ" sz="1200" b="1" baseline="-25000" dirty="0">
                <a:cs typeface="Arial" panose="020B0604020202020204" pitchFamily="34" charset="0"/>
              </a:rPr>
              <a:t>2</a:t>
            </a:r>
            <a:r>
              <a:rPr lang="cs-CZ" altLang="cs-CZ" sz="1200" b="1" dirty="0">
                <a:cs typeface="Arial" panose="020B0604020202020204" pitchFamily="34" charset="0"/>
              </a:rPr>
              <a:t> – S</a:t>
            </a:r>
            <a:r>
              <a:rPr lang="cs-CZ" altLang="cs-CZ" sz="1200" b="1" baseline="-25000" dirty="0">
                <a:cs typeface="Arial" panose="020B0604020202020204" pitchFamily="34" charset="0"/>
              </a:rPr>
              <a:t>3</a:t>
            </a:r>
            <a:r>
              <a:rPr lang="cs-CZ" altLang="cs-CZ" sz="1200" b="1" dirty="0">
                <a:cs typeface="Arial" panose="020B0604020202020204" pitchFamily="34" charset="0"/>
              </a:rPr>
              <a:t>, střed acetabula, střed symfýzy)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</p:txBody>
      </p:sp>
      <p:pic>
        <p:nvPicPr>
          <p:cNvPr id="9222" name="Picture 11" descr="pánev 3_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3" r="48184" b="37283"/>
          <a:stretch>
            <a:fillRect/>
          </a:stretch>
        </p:blipFill>
        <p:spPr bwMode="auto">
          <a:xfrm>
            <a:off x="1890614" y="3269330"/>
            <a:ext cx="1794146" cy="125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Oval 13"/>
          <p:cNvSpPr>
            <a:spLocks noChangeArrowheads="1"/>
          </p:cNvSpPr>
          <p:nvPr/>
        </p:nvSpPr>
        <p:spPr bwMode="auto">
          <a:xfrm>
            <a:off x="7141321" y="1586774"/>
            <a:ext cx="880049" cy="536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9224" name="Picture 14" descr="pánev 3_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" r="47610" b="74088"/>
          <a:stretch>
            <a:fillRect/>
          </a:stretch>
        </p:blipFill>
        <p:spPr bwMode="auto">
          <a:xfrm>
            <a:off x="1890614" y="1383115"/>
            <a:ext cx="2153494" cy="118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8" descr="pánev 3_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3" r="48184" b="37283"/>
          <a:stretch>
            <a:fillRect/>
          </a:stretch>
        </p:blipFill>
        <p:spPr bwMode="auto">
          <a:xfrm>
            <a:off x="6508908" y="3110874"/>
            <a:ext cx="1956082" cy="136977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Oval 19"/>
          <p:cNvSpPr>
            <a:spLocks noChangeArrowheads="1"/>
          </p:cNvSpPr>
          <p:nvPr/>
        </p:nvSpPr>
        <p:spPr bwMode="auto">
          <a:xfrm rot="1906332">
            <a:off x="7133238" y="3816222"/>
            <a:ext cx="707420" cy="38213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Obdélník 1"/>
          <p:cNvSpPr/>
          <p:nvPr/>
        </p:nvSpPr>
        <p:spPr>
          <a:xfrm>
            <a:off x="1462166" y="454864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 err="1">
                <a:solidFill>
                  <a:srgbClr val="990033"/>
                </a:solidFill>
                <a:cs typeface="Arial" panose="020B0604020202020204" pitchFamily="34" charset="0"/>
              </a:rPr>
              <a:t>angustia</a:t>
            </a: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 pelvis </a:t>
            </a:r>
            <a:r>
              <a:rPr lang="cs-CZ" altLang="cs-CZ" sz="2000" b="1" dirty="0">
                <a:cs typeface="Arial" panose="020B0604020202020204" pitchFamily="34" charset="0"/>
              </a:rPr>
              <a:t>- úžina pánevní</a:t>
            </a:r>
          </a:p>
          <a:p>
            <a:pPr>
              <a:spcBef>
                <a:spcPct val="0"/>
              </a:spcBef>
            </a:pPr>
            <a:r>
              <a:rPr lang="cs-CZ" altLang="cs-CZ" sz="1200" b="1" dirty="0">
                <a:cs typeface="Arial" panose="020B0604020202020204" pitchFamily="34" charset="0"/>
              </a:rPr>
              <a:t>(dolní okraj symfýzy, spina </a:t>
            </a:r>
            <a:r>
              <a:rPr lang="cs-CZ" altLang="cs-CZ" sz="1200" b="1" dirty="0" err="1">
                <a:cs typeface="Arial" panose="020B0604020202020204" pitchFamily="34" charset="0"/>
              </a:rPr>
              <a:t>ischiadica</a:t>
            </a:r>
            <a:r>
              <a:rPr lang="cs-CZ" altLang="cs-CZ" sz="1200" b="1" dirty="0">
                <a:cs typeface="Arial" panose="020B0604020202020204" pitchFamily="34" charset="0"/>
              </a:rPr>
              <a:t>, apex </a:t>
            </a:r>
            <a:r>
              <a:rPr lang="cs-CZ" altLang="cs-CZ" sz="1200" b="1" dirty="0" err="1">
                <a:cs typeface="Arial" panose="020B0604020202020204" pitchFamily="34" charset="0"/>
              </a:rPr>
              <a:t>ossis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cs typeface="Arial" panose="020B0604020202020204" pitchFamily="34" charset="0"/>
              </a:rPr>
              <a:t>sacri</a:t>
            </a:r>
            <a:r>
              <a:rPr lang="cs-CZ" altLang="cs-CZ" sz="12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3" name="Picture 9" descr="pánev 3_N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" t="69786" r="49332" b="4781"/>
          <a:stretch>
            <a:fillRect/>
          </a:stretch>
        </p:blipFill>
        <p:spPr bwMode="auto">
          <a:xfrm>
            <a:off x="1743175" y="5201419"/>
            <a:ext cx="2089023" cy="1272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975378" y="456575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apertura pelvis </a:t>
            </a:r>
            <a:r>
              <a:rPr lang="cs-CZ" altLang="cs-CZ" sz="2000" b="1" dirty="0" err="1">
                <a:solidFill>
                  <a:srgbClr val="990033"/>
                </a:solidFill>
                <a:cs typeface="Arial" panose="020B0604020202020204" pitchFamily="34" charset="0"/>
              </a:rPr>
              <a:t>inferior</a:t>
            </a: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 (exitus pelvis) </a:t>
            </a:r>
          </a:p>
          <a:p>
            <a:pPr>
              <a:spcBef>
                <a:spcPct val="0"/>
              </a:spcBef>
            </a:pPr>
            <a:r>
              <a:rPr lang="cs-CZ" altLang="cs-CZ" sz="2000" b="1" dirty="0">
                <a:cs typeface="Arial" panose="020B0604020202020204" pitchFamily="34" charset="0"/>
              </a:rPr>
              <a:t>východ pánevní </a:t>
            </a:r>
            <a:r>
              <a:rPr lang="cs-CZ" altLang="cs-CZ" sz="1200" b="1" dirty="0">
                <a:cs typeface="Arial" panose="020B0604020202020204" pitchFamily="34" charset="0"/>
              </a:rPr>
              <a:t>(dolní okraj symfýzy, tuber </a:t>
            </a:r>
            <a:r>
              <a:rPr lang="cs-CZ" altLang="cs-CZ" sz="1200" b="1" dirty="0" err="1">
                <a:cs typeface="Arial" panose="020B0604020202020204" pitchFamily="34" charset="0"/>
              </a:rPr>
              <a:t>ischiadicum</a:t>
            </a:r>
            <a:r>
              <a:rPr lang="cs-CZ" altLang="cs-CZ" sz="1200" b="1" dirty="0">
                <a:cs typeface="Arial" panose="020B0604020202020204" pitchFamily="34" charset="0"/>
              </a:rPr>
              <a:t>, dolní konec os </a:t>
            </a:r>
            <a:r>
              <a:rPr lang="cs-CZ" altLang="cs-CZ" sz="1200" b="1" dirty="0" err="1">
                <a:cs typeface="Arial" panose="020B0604020202020204" pitchFamily="34" charset="0"/>
              </a:rPr>
              <a:t>coccygis</a:t>
            </a:r>
            <a:r>
              <a:rPr lang="cs-CZ" altLang="cs-CZ" sz="1200" b="1" dirty="0"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endParaRPr lang="cs-CZ" altLang="cs-CZ" sz="2000" b="1" dirty="0">
              <a:cs typeface="Arial" panose="020B0604020202020204" pitchFamily="34" charset="0"/>
            </a:endParaRPr>
          </a:p>
        </p:txBody>
      </p:sp>
      <p:pic>
        <p:nvPicPr>
          <p:cNvPr id="15" name="Picture 3" descr="pánev 3_NE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9" t="957" b="72653"/>
          <a:stretch>
            <a:fillRect/>
          </a:stretch>
        </p:blipFill>
        <p:spPr bwMode="auto">
          <a:xfrm>
            <a:off x="6527882" y="5174451"/>
            <a:ext cx="2118344" cy="135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pánev 3_NE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9" t="36327" b="19119"/>
          <a:stretch>
            <a:fillRect/>
          </a:stretch>
        </p:blipFill>
        <p:spPr bwMode="auto">
          <a:xfrm>
            <a:off x="8798288" y="1150647"/>
            <a:ext cx="3163964" cy="341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396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2" y="4278199"/>
            <a:ext cx="2931780" cy="224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3697288" y="1176338"/>
            <a:ext cx="5068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6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Articulatio</a:t>
            </a:r>
            <a:r>
              <a:rPr lang="cs-CZ" sz="3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coxae</a:t>
            </a:r>
            <a:r>
              <a:rPr lang="cs-CZ" sz="3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(kyčelní kloub)</a:t>
            </a: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1703388" y="115889"/>
            <a:ext cx="8964612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Spoje kostí volné dolní končetiny</a:t>
            </a:r>
          </a:p>
          <a:p>
            <a:pPr algn="ctr" eaLnBrk="1" hangingPunct="1">
              <a:defRPr/>
            </a:pPr>
            <a:r>
              <a:rPr lang="cs-CZ" sz="2000" b="1" i="1" dirty="0">
                <a:cs typeface="Arial" panose="020B0604020202020204" pitchFamily="34" charset="0"/>
              </a:rPr>
              <a:t>(</a:t>
            </a:r>
            <a:r>
              <a:rPr lang="cs-CZ" sz="2000" b="1" i="1" dirty="0" err="1">
                <a:cs typeface="Arial" panose="020B0604020202020204" pitchFamily="34" charset="0"/>
              </a:rPr>
              <a:t>juncturae</a:t>
            </a:r>
            <a:r>
              <a:rPr lang="cs-CZ" sz="2000" b="1" i="1" dirty="0"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cs typeface="Arial" panose="020B0604020202020204" pitchFamily="34" charset="0"/>
              </a:rPr>
              <a:t>ossium</a:t>
            </a:r>
            <a:r>
              <a:rPr lang="cs-CZ" sz="2000" b="1" i="1" dirty="0"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cs typeface="Arial" panose="020B0604020202020204" pitchFamily="34" charset="0"/>
              </a:rPr>
              <a:t>extremitatis</a:t>
            </a:r>
            <a:r>
              <a:rPr lang="cs-CZ" sz="2000" b="1" i="1" dirty="0"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cs typeface="Arial" panose="020B0604020202020204" pitchFamily="34" charset="0"/>
              </a:rPr>
              <a:t>inferioris</a:t>
            </a:r>
            <a:r>
              <a:rPr lang="cs-CZ" sz="2000" b="1" i="1" dirty="0"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cs typeface="Arial" panose="020B0604020202020204" pitchFamily="34" charset="0"/>
              </a:rPr>
              <a:t>liberae</a:t>
            </a:r>
            <a:r>
              <a:rPr lang="cs-CZ" sz="2000" b="1" i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229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900" y="4383422"/>
            <a:ext cx="1850505" cy="220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12125" y="1654537"/>
            <a:ext cx="1141068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Kloubní plošky: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Kloubní pouzdro:</a:t>
            </a:r>
            <a:r>
              <a:rPr lang="cs-CZ" altLang="cs-CZ" sz="2000" b="1" dirty="0">
                <a:cs typeface="Arial" panose="020B0604020202020204" pitchFamily="34" charset="0"/>
              </a:rPr>
              <a:t> !!!!!!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Pomocná zařízení: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>
                <a:cs typeface="Arial" panose="020B0604020202020204" pitchFamily="34" charset="0"/>
              </a:rPr>
              <a:t>labrum </a:t>
            </a:r>
            <a:r>
              <a:rPr lang="cs-CZ" altLang="cs-CZ" sz="2000" b="1" i="1" dirty="0" err="1">
                <a:cs typeface="Arial" panose="020B0604020202020204" pitchFamily="34" charset="0"/>
              </a:rPr>
              <a:t>acetabulare</a:t>
            </a:r>
            <a:r>
              <a:rPr lang="cs-CZ" altLang="cs-CZ" sz="2000" b="1" i="1" dirty="0">
                <a:cs typeface="Arial" panose="020B0604020202020204" pitchFamily="34" charset="0"/>
              </a:rPr>
              <a:t>, lig. </a:t>
            </a:r>
            <a:r>
              <a:rPr lang="cs-CZ" altLang="cs-CZ" sz="2000" b="1" i="1" dirty="0" err="1">
                <a:cs typeface="Arial" panose="020B0604020202020204" pitchFamily="34" charset="0"/>
              </a:rPr>
              <a:t>transversum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acetabuli</a:t>
            </a:r>
            <a:r>
              <a:rPr lang="cs-CZ" altLang="cs-CZ" sz="2000" b="1" i="1" dirty="0">
                <a:cs typeface="Arial" panose="020B0604020202020204" pitchFamily="34" charset="0"/>
              </a:rPr>
              <a:t>, </a:t>
            </a:r>
            <a:r>
              <a:rPr lang="cs-CZ" altLang="cs-CZ" sz="2000" b="1" i="1" dirty="0" err="1">
                <a:cs typeface="Arial" panose="020B0604020202020204" pitchFamily="34" charset="0"/>
              </a:rPr>
              <a:t>pulvinar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acetabuli</a:t>
            </a:r>
            <a:r>
              <a:rPr lang="cs-CZ" altLang="cs-CZ" sz="2000" b="1" i="1" dirty="0">
                <a:cs typeface="Arial" panose="020B060402020202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 lig. </a:t>
            </a:r>
            <a:r>
              <a:rPr lang="cs-CZ" altLang="cs-CZ" sz="2000" b="1" i="1" dirty="0" err="1">
                <a:cs typeface="Arial" panose="020B0604020202020204" pitchFamily="34" charset="0"/>
              </a:rPr>
              <a:t>capitis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femoris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lig. </a:t>
            </a:r>
            <a:r>
              <a:rPr lang="cs-CZ" altLang="cs-CZ" sz="2000" b="1" i="1" dirty="0" err="1">
                <a:cs typeface="Arial" panose="020B0604020202020204" pitchFamily="34" charset="0"/>
              </a:rPr>
              <a:t>iliofemorale</a:t>
            </a:r>
            <a:r>
              <a:rPr lang="cs-CZ" altLang="cs-CZ" sz="2000" b="1" i="1" dirty="0">
                <a:cs typeface="Arial" panose="020B0604020202020204" pitchFamily="34" charset="0"/>
              </a:rPr>
              <a:t>, lig. </a:t>
            </a:r>
            <a:r>
              <a:rPr lang="cs-CZ" altLang="cs-CZ" sz="2000" b="1" i="1" dirty="0" err="1">
                <a:cs typeface="Arial" panose="020B0604020202020204" pitchFamily="34" charset="0"/>
              </a:rPr>
              <a:t>pubofemorale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1200" b="1" dirty="0">
                <a:cs typeface="Arial" panose="020B0604020202020204" pitchFamily="34" charset="0"/>
              </a:rPr>
              <a:t>(omezení abdukce a supinace)</a:t>
            </a:r>
            <a:r>
              <a:rPr lang="cs-CZ" altLang="cs-CZ" sz="2000" b="1" dirty="0">
                <a:cs typeface="Arial" panose="020B0604020202020204" pitchFamily="34" charset="0"/>
              </a:rPr>
              <a:t>, </a:t>
            </a:r>
            <a:r>
              <a:rPr lang="cs-CZ" altLang="cs-CZ" sz="2000" b="1" i="1" dirty="0">
                <a:cs typeface="Arial" panose="020B0604020202020204" pitchFamily="34" charset="0"/>
              </a:rPr>
              <a:t>lig. </a:t>
            </a:r>
            <a:r>
              <a:rPr lang="cs-CZ" altLang="cs-CZ" sz="2000" b="1" i="1" dirty="0" err="1">
                <a:cs typeface="Arial" panose="020B0604020202020204" pitchFamily="34" charset="0"/>
              </a:rPr>
              <a:t>ischiofemorale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1200" b="1" dirty="0">
                <a:cs typeface="Arial" panose="020B0604020202020204" pitchFamily="34" charset="0"/>
              </a:rPr>
              <a:t>(omezení addukce a pronace)</a:t>
            </a:r>
            <a:r>
              <a:rPr lang="cs-CZ" altLang="cs-CZ" sz="2000" b="1" i="1" dirty="0">
                <a:cs typeface="Arial" panose="020B0604020202020204" pitchFamily="34" charset="0"/>
              </a:rPr>
              <a:t>, </a:t>
            </a:r>
            <a:r>
              <a:rPr lang="cs-CZ" altLang="cs-CZ" sz="1600" b="1" i="1" dirty="0">
                <a:cs typeface="Arial" panose="020B0604020202020204" pitchFamily="34" charset="0"/>
              </a:rPr>
              <a:t>(</a:t>
            </a:r>
            <a:r>
              <a:rPr lang="cs-CZ" altLang="cs-CZ" sz="1600" b="1" i="1" dirty="0" err="1">
                <a:cs typeface="Arial" panose="020B0604020202020204" pitchFamily="34" charset="0"/>
              </a:rPr>
              <a:t>zona</a:t>
            </a:r>
            <a:r>
              <a:rPr lang="cs-CZ" altLang="cs-CZ" sz="1600" b="1" i="1" dirty="0">
                <a:cs typeface="Arial" panose="020B0604020202020204" pitchFamily="34" charset="0"/>
              </a:rPr>
              <a:t> </a:t>
            </a:r>
            <a:r>
              <a:rPr lang="cs-CZ" altLang="cs-CZ" sz="1600" b="1" i="1" dirty="0" err="1">
                <a:cs typeface="Arial" panose="020B0604020202020204" pitchFamily="34" charset="0"/>
              </a:rPr>
              <a:t>orbicularis</a:t>
            </a:r>
            <a:r>
              <a:rPr lang="cs-CZ" altLang="cs-CZ" sz="1600" b="1" i="1" dirty="0">
                <a:cs typeface="Arial" panose="020B0604020202020204" pitchFamily="34" charset="0"/>
              </a:rPr>
              <a:t>), </a:t>
            </a:r>
            <a:r>
              <a:rPr lang="cs-CZ" altLang="cs-CZ" sz="2000" b="1" i="1" dirty="0" err="1">
                <a:cs typeface="Arial" panose="020B0604020202020204" pitchFamily="34" charset="0"/>
              </a:rPr>
              <a:t>bursa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iliopectinea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Typ kloubu:</a:t>
            </a:r>
            <a:r>
              <a:rPr lang="cs-CZ" altLang="cs-CZ" sz="2000" b="1" dirty="0">
                <a:cs typeface="Arial" panose="020B0604020202020204" pitchFamily="34" charset="0"/>
              </a:rPr>
              <a:t> kulový omezený </a:t>
            </a:r>
            <a:r>
              <a:rPr lang="cs-CZ" altLang="cs-CZ" sz="1800" b="1" i="1" dirty="0">
                <a:cs typeface="Arial" panose="020B0604020202020204" pitchFamily="34" charset="0"/>
              </a:rPr>
              <a:t>(art. </a:t>
            </a:r>
            <a:r>
              <a:rPr lang="cs-CZ" altLang="cs-CZ" sz="1800" b="1" i="1" dirty="0" err="1">
                <a:cs typeface="Arial" panose="020B0604020202020204" pitchFamily="34" charset="0"/>
              </a:rPr>
              <a:t>spheroidea</a:t>
            </a:r>
            <a:r>
              <a:rPr lang="cs-CZ" altLang="cs-CZ" sz="1800" b="1" i="1" dirty="0">
                <a:cs typeface="Arial" panose="020B0604020202020204" pitchFamily="34" charset="0"/>
              </a:rPr>
              <a:t> –</a:t>
            </a:r>
            <a:r>
              <a:rPr lang="cs-CZ" altLang="cs-CZ" sz="1400" b="1" i="1" dirty="0">
                <a:cs typeface="Arial" panose="020B0604020202020204" pitchFamily="34" charset="0"/>
              </a:rPr>
              <a:t> </a:t>
            </a:r>
            <a:r>
              <a:rPr lang="cs-CZ" altLang="cs-CZ" sz="1400" b="1" i="1" dirty="0" err="1">
                <a:cs typeface="Arial" panose="020B0604020202020204" pitchFamily="34" charset="0"/>
              </a:rPr>
              <a:t>enarthrosis</a:t>
            </a:r>
            <a:r>
              <a:rPr lang="cs-CZ" altLang="cs-CZ" sz="1800" b="1" i="1" dirty="0">
                <a:cs typeface="Arial" panose="020B0604020202020204" pitchFamily="34" charset="0"/>
              </a:rPr>
              <a:t>)</a:t>
            </a:r>
            <a:endParaRPr lang="cs-CZ" altLang="cs-CZ" sz="2000" b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Pohyby: </a:t>
            </a:r>
            <a:r>
              <a:rPr lang="cs-CZ" altLang="cs-CZ" sz="2000" b="1" dirty="0">
                <a:cs typeface="Arial" panose="020B0604020202020204" pitchFamily="34" charset="0"/>
              </a:rPr>
              <a:t>flexe, extenze, abdukce, addukce, supinace, pronace</a:t>
            </a:r>
          </a:p>
          <a:p>
            <a:pPr>
              <a:spcBef>
                <a:spcPct val="0"/>
              </a:spcBef>
              <a:buNone/>
            </a:pPr>
            <a:endParaRPr lang="cs-CZ" altLang="cs-CZ" sz="2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i="1" dirty="0">
              <a:cs typeface="Arial" panose="020B060402020202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165" y="4347208"/>
            <a:ext cx="1832470" cy="227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700" y="4278199"/>
            <a:ext cx="1856170" cy="247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8"/>
          <a:stretch/>
        </p:blipFill>
        <p:spPr>
          <a:xfrm>
            <a:off x="9688178" y="3347028"/>
            <a:ext cx="1812767" cy="2431857"/>
          </a:xfrm>
          <a:prstGeom prst="rect">
            <a:avLst/>
          </a:prstGeom>
        </p:spPr>
      </p:pic>
      <p:pic>
        <p:nvPicPr>
          <p:cNvPr id="1028" name="Picture 4" descr="Výsledek obrázku pro bursa iliopectine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791" y="5580487"/>
            <a:ext cx="2093209" cy="12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948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AB83E4B-5F51-4AD6-962D-D5A31499E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319C0185-EA25-4493-9113-0CDF93C6F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3" t="18835" r="20292" b="13809"/>
          <a:stretch/>
        </p:blipFill>
        <p:spPr>
          <a:xfrm rot="16200000">
            <a:off x="4284726" y="1113666"/>
            <a:ext cx="3240359" cy="5566769"/>
          </a:xfrm>
        </p:spPr>
      </p:pic>
    </p:spTree>
    <p:extLst>
      <p:ext uri="{BB962C8B-B14F-4D97-AF65-F5344CB8AC3E}">
        <p14:creationId xmlns:p14="http://schemas.microsoft.com/office/powerpoint/2010/main" val="437787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2B5F7B-2F78-4A4B-98A6-83520EA77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coxae</a:t>
            </a:r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(kyčelní kloub)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C4DAD30D-0F8B-4875-88B4-D259E80AE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672" y="1340768"/>
            <a:ext cx="3211761" cy="5256584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8EFED0D8-581A-4C05-B981-721336322615}"/>
              </a:ext>
            </a:extLst>
          </p:cNvPr>
          <p:cNvSpPr/>
          <p:nvPr/>
        </p:nvSpPr>
        <p:spPr>
          <a:xfrm>
            <a:off x="2207568" y="2060849"/>
            <a:ext cx="48965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Flexe </a:t>
            </a:r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(přednožení, 120</a:t>
            </a:r>
            <a:r>
              <a:rPr lang="cs-CZ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°) </a:t>
            </a:r>
            <a:endParaRPr lang="cs-CZ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Extenze </a:t>
            </a:r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(zanožení, 13</a:t>
            </a:r>
            <a:r>
              <a:rPr lang="cs-CZ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°)</a:t>
            </a:r>
            <a:endParaRPr lang="cs-CZ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Abdukce</a:t>
            </a:r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(unožení, 40</a:t>
            </a:r>
            <a:r>
              <a:rPr lang="cs-CZ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°) </a:t>
            </a:r>
            <a:endParaRPr lang="cs-CZ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Addukce </a:t>
            </a:r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(přinožení, 10</a:t>
            </a:r>
            <a:r>
              <a:rPr lang="cs-CZ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°) </a:t>
            </a:r>
            <a:endParaRPr lang="cs-CZ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Vnější rotace</a:t>
            </a:r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(supinace, do 15</a:t>
            </a:r>
            <a:r>
              <a:rPr lang="cs-CZ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°) </a:t>
            </a:r>
            <a:endParaRPr lang="cs-CZ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Vnitřní rotace</a:t>
            </a:r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(pronace, do 35</a:t>
            </a:r>
            <a:r>
              <a:rPr lang="cs-CZ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°) </a:t>
            </a:r>
            <a:endParaRPr lang="cs-CZ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644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7201" r="62100" b="61560"/>
          <a:stretch>
            <a:fillRect/>
          </a:stretch>
        </p:blipFill>
        <p:spPr bwMode="auto">
          <a:xfrm>
            <a:off x="8813909" y="4853981"/>
            <a:ext cx="3378091" cy="200401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8353811" y="4392316"/>
            <a:ext cx="38611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Fraktura krčku stehenní kosti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8591" y="2503954"/>
            <a:ext cx="5380752" cy="269037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632841" y="336221"/>
            <a:ext cx="6112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C00000"/>
                </a:solidFill>
              </a:rPr>
              <a:t>Vrozené vady kyčelního kloubu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992" y="1927584"/>
            <a:ext cx="6808075" cy="22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78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tep-kycel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71" y="1028700"/>
            <a:ext cx="2132012" cy="23939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5" descr="tep-kycel-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1028700"/>
            <a:ext cx="2159000" cy="24003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6" descr="tep-kycel-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93" y="1028700"/>
            <a:ext cx="2425700" cy="24098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7" descr="tep-kycel-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619" y="3789364"/>
            <a:ext cx="1905000" cy="28575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11" descr="RTG TEP kyčl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073" y="3767139"/>
            <a:ext cx="2165350" cy="28797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3" name="Text Box 12"/>
          <p:cNvSpPr txBox="1">
            <a:spLocks noChangeArrowheads="1"/>
          </p:cNvSpPr>
          <p:nvPr/>
        </p:nvSpPr>
        <p:spPr bwMode="auto">
          <a:xfrm>
            <a:off x="894803" y="114298"/>
            <a:ext cx="75025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990033"/>
                </a:solidFill>
                <a:cs typeface="Arial" panose="020B0604020202020204" pitchFamily="34" charset="0"/>
              </a:rPr>
              <a:t>Totální endoprotéza kyčelního kloubu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610" y="-17626"/>
            <a:ext cx="2426390" cy="165724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E2FA5154-61F5-465C-954F-2A16AE4BEB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161" y="3834171"/>
            <a:ext cx="2812693" cy="281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15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3366154" y="495969"/>
            <a:ext cx="47650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Articulatio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genus </a:t>
            </a:r>
            <a:r>
              <a:rPr lang="cs-CZ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(kolenní kloub)</a:t>
            </a:r>
          </a:p>
        </p:txBody>
      </p:sp>
      <p:pic>
        <p:nvPicPr>
          <p:cNvPr id="1536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026" y="3429000"/>
            <a:ext cx="22145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" r="2625" b="3543"/>
          <a:stretch>
            <a:fillRect/>
          </a:stretch>
        </p:blipFill>
        <p:spPr bwMode="auto">
          <a:xfrm>
            <a:off x="8466139" y="2492376"/>
            <a:ext cx="2020887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9" y="3484564"/>
            <a:ext cx="2738437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2"/>
          <p:cNvSpPr txBox="1">
            <a:spLocks noChangeArrowheads="1"/>
          </p:cNvSpPr>
          <p:nvPr/>
        </p:nvSpPr>
        <p:spPr bwMode="auto">
          <a:xfrm>
            <a:off x="1563689" y="1212851"/>
            <a:ext cx="892333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990033"/>
                </a:solidFill>
                <a:cs typeface="Arial" panose="020B0604020202020204" pitchFamily="34" charset="0"/>
              </a:rPr>
              <a:t>Articulatio</a:t>
            </a: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990033"/>
                </a:solidFill>
                <a:cs typeface="Arial" panose="020B0604020202020204" pitchFamily="34" charset="0"/>
              </a:rPr>
              <a:t>composita</a:t>
            </a: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: </a:t>
            </a:r>
            <a:r>
              <a:rPr lang="cs-CZ" altLang="cs-CZ" sz="2000" b="1" i="1" dirty="0">
                <a:cs typeface="Arial" panose="020B0604020202020204" pitchFamily="34" charset="0"/>
              </a:rPr>
              <a:t>femur, </a:t>
            </a:r>
            <a:r>
              <a:rPr lang="cs-CZ" altLang="cs-CZ" sz="2000" b="1" i="1" dirty="0" err="1">
                <a:cs typeface="Arial" panose="020B0604020202020204" pitchFamily="34" charset="0"/>
              </a:rPr>
              <a:t>tibia</a:t>
            </a:r>
            <a:r>
              <a:rPr lang="cs-CZ" altLang="cs-CZ" sz="2000" b="1" i="1" dirty="0">
                <a:cs typeface="Arial" panose="020B0604020202020204" pitchFamily="34" charset="0"/>
              </a:rPr>
              <a:t>, </a:t>
            </a:r>
            <a:r>
              <a:rPr lang="cs-CZ" altLang="cs-CZ" sz="2000" b="1" i="1" dirty="0" err="1">
                <a:cs typeface="Arial" panose="020B0604020202020204" pitchFamily="34" charset="0"/>
              </a:rPr>
              <a:t>patella</a:t>
            </a:r>
            <a:endParaRPr lang="cs-CZ" altLang="cs-CZ" sz="2000" b="1" i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Kloubní plošky: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condyli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femoris</a:t>
            </a:r>
            <a:r>
              <a:rPr lang="cs-CZ" altLang="cs-CZ" sz="2000" b="1" i="1" dirty="0">
                <a:cs typeface="Arial" panose="020B0604020202020204" pitchFamily="34" charset="0"/>
              </a:rPr>
              <a:t>, facies </a:t>
            </a:r>
            <a:r>
              <a:rPr lang="cs-CZ" altLang="cs-CZ" sz="2000" b="1" i="1" dirty="0" err="1">
                <a:cs typeface="Arial" panose="020B0604020202020204" pitchFamily="34" charset="0"/>
              </a:rPr>
              <a:t>patellaris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femoris</a:t>
            </a:r>
            <a:r>
              <a:rPr lang="cs-CZ" altLang="cs-CZ" sz="2000" b="1" i="1" dirty="0">
                <a:cs typeface="Arial" panose="020B0604020202020204" pitchFamily="34" charset="0"/>
              </a:rPr>
              <a:t>, facies </a:t>
            </a:r>
            <a:r>
              <a:rPr lang="cs-CZ" altLang="cs-CZ" sz="2000" b="1" i="1" dirty="0" err="1">
                <a:cs typeface="Arial" panose="020B0604020202020204" pitchFamily="34" charset="0"/>
              </a:rPr>
              <a:t>articularis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patellae</a:t>
            </a:r>
            <a:r>
              <a:rPr lang="cs-CZ" altLang="cs-CZ" sz="2000" b="1" i="1" dirty="0">
                <a:cs typeface="Arial" panose="020B0604020202020204" pitchFamily="34" charset="0"/>
              </a:rPr>
              <a:t>,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facies </a:t>
            </a:r>
            <a:r>
              <a:rPr lang="cs-CZ" altLang="cs-CZ" sz="2000" b="1" i="1" dirty="0" err="1">
                <a:cs typeface="Arial" panose="020B0604020202020204" pitchFamily="34" charset="0"/>
              </a:rPr>
              <a:t>articularis</a:t>
            </a:r>
            <a:r>
              <a:rPr lang="cs-CZ" altLang="cs-CZ" sz="2000" b="1" i="1" dirty="0">
                <a:cs typeface="Arial" panose="020B0604020202020204" pitchFamily="34" charset="0"/>
              </a:rPr>
              <a:t> superior </a:t>
            </a:r>
            <a:r>
              <a:rPr lang="cs-CZ" altLang="cs-CZ" sz="2000" b="1" i="1" dirty="0" err="1">
                <a:cs typeface="Arial" panose="020B0604020202020204" pitchFamily="34" charset="0"/>
              </a:rPr>
              <a:t>medialis</a:t>
            </a:r>
            <a:r>
              <a:rPr lang="cs-CZ" altLang="cs-CZ" sz="2000" b="1" i="1" dirty="0">
                <a:cs typeface="Arial" panose="020B0604020202020204" pitchFamily="34" charset="0"/>
              </a:rPr>
              <a:t> et </a:t>
            </a:r>
            <a:r>
              <a:rPr lang="cs-CZ" altLang="cs-CZ" sz="2000" b="1" i="1" dirty="0" err="1">
                <a:cs typeface="Arial" panose="020B0604020202020204" pitchFamily="34" charset="0"/>
              </a:rPr>
              <a:t>lateralis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tibiae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Nerovnosti styčných plošek vyrovnává</a:t>
            </a: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solidFill>
                  <a:srgbClr val="990033"/>
                </a:solidFill>
                <a:cs typeface="Arial" panose="020B0604020202020204" pitchFamily="34" charset="0"/>
              </a:rPr>
              <a:t>meniscus</a:t>
            </a:r>
            <a:r>
              <a:rPr lang="cs-CZ" altLang="cs-CZ" sz="2000" b="1" i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990033"/>
                </a:solidFill>
                <a:cs typeface="Arial" panose="020B0604020202020204" pitchFamily="34" charset="0"/>
              </a:rPr>
              <a:t>medialis</a:t>
            </a:r>
            <a:r>
              <a:rPr lang="cs-CZ" altLang="cs-CZ" sz="2000" b="1" i="1" dirty="0">
                <a:solidFill>
                  <a:srgbClr val="990033"/>
                </a:solidFill>
                <a:cs typeface="Arial" panose="020B0604020202020204" pitchFamily="34" charset="0"/>
              </a:rPr>
              <a:t> et </a:t>
            </a:r>
            <a:r>
              <a:rPr lang="cs-CZ" altLang="cs-CZ" sz="2000" b="1" i="1" dirty="0" err="1">
                <a:solidFill>
                  <a:srgbClr val="990033"/>
                </a:solidFill>
                <a:cs typeface="Arial" panose="020B0604020202020204" pitchFamily="34" charset="0"/>
              </a:rPr>
              <a:t>lateralis</a:t>
            </a:r>
            <a:endParaRPr lang="cs-CZ" altLang="cs-CZ" sz="2000" b="1" i="1" dirty="0">
              <a:solidFill>
                <a:srgbClr val="990033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758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877" y="2192012"/>
            <a:ext cx="2538524" cy="481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Scan0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t="12650" r="17293" b="48224"/>
          <a:stretch>
            <a:fillRect/>
          </a:stretch>
        </p:blipFill>
        <p:spPr bwMode="auto">
          <a:xfrm>
            <a:off x="3657766" y="4669220"/>
            <a:ext cx="3049587" cy="21336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5" descr="Scan0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0" t="59331" r="63698"/>
          <a:stretch>
            <a:fillRect/>
          </a:stretch>
        </p:blipFill>
        <p:spPr bwMode="auto">
          <a:xfrm>
            <a:off x="962443" y="2305531"/>
            <a:ext cx="220980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Rectangle 7"/>
          <p:cNvSpPr>
            <a:spLocks noChangeArrowheads="1"/>
          </p:cNvSpPr>
          <p:nvPr/>
        </p:nvSpPr>
        <p:spPr bwMode="auto">
          <a:xfrm>
            <a:off x="1993952" y="243634"/>
            <a:ext cx="55894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Kloubní pouzdro </a:t>
            </a:r>
            <a:r>
              <a:rPr lang="cs-CZ" sz="2400" b="1" i="1" u="sng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</a:t>
            </a:r>
            <a:r>
              <a:rPr lang="cs-CZ" sz="2400" b="1" i="1" u="sng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capsula</a:t>
            </a:r>
            <a:r>
              <a:rPr lang="cs-CZ" sz="2400" b="1" i="1" u="sng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i="1" u="sng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articularis</a:t>
            </a:r>
            <a:r>
              <a:rPr lang="cs-CZ" sz="2400" b="1" i="1" u="sng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)</a:t>
            </a:r>
          </a:p>
        </p:txBody>
      </p:sp>
      <p:sp>
        <p:nvSpPr>
          <p:cNvPr id="16390" name="Text Box 2"/>
          <p:cNvSpPr txBox="1">
            <a:spLocks noChangeArrowheads="1"/>
          </p:cNvSpPr>
          <p:nvPr/>
        </p:nvSpPr>
        <p:spPr bwMode="auto">
          <a:xfrm>
            <a:off x="526099" y="833734"/>
            <a:ext cx="8560357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Úpon: okraj styčných ploch, na femuru asi 1cm </a:t>
            </a:r>
            <a:r>
              <a:rPr lang="cs-CZ" altLang="cs-CZ" sz="2000" b="1" dirty="0" err="1">
                <a:cs typeface="Arial" panose="020B0604020202020204" pitchFamily="34" charset="0"/>
              </a:rPr>
              <a:t>proximálněji</a:t>
            </a: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cs typeface="Arial" panose="020B0604020202020204" pitchFamily="34" charset="0"/>
              </a:rPr>
              <a:t>Capsula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fibrosa</a:t>
            </a:r>
            <a:r>
              <a:rPr lang="cs-CZ" altLang="cs-CZ" sz="2000" b="1" dirty="0">
                <a:cs typeface="Arial" panose="020B0604020202020204" pitchFamily="34" charset="0"/>
              </a:rPr>
              <a:t> (obaluje celý kloub)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cs typeface="Arial" panose="020B0604020202020204" pitchFamily="34" charset="0"/>
              </a:rPr>
              <a:t>Capsula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synovialis</a:t>
            </a:r>
            <a:r>
              <a:rPr lang="cs-CZ" altLang="cs-CZ" sz="2000" b="1" dirty="0">
                <a:cs typeface="Arial" panose="020B0604020202020204" pitchFamily="34" charset="0"/>
              </a:rPr>
              <a:t> - </a:t>
            </a:r>
            <a:r>
              <a:rPr lang="cs-CZ" altLang="cs-CZ" sz="2000" b="1" dirty="0" err="1">
                <a:cs typeface="Arial" panose="020B0604020202020204" pitchFamily="34" charset="0"/>
              </a:rPr>
              <a:t>plica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synovialis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patellaris</a:t>
            </a:r>
            <a:r>
              <a:rPr lang="cs-CZ" altLang="cs-CZ" sz="2000" b="1" dirty="0">
                <a:cs typeface="Arial" panose="020B0604020202020204" pitchFamily="34" charset="0"/>
              </a:rPr>
              <a:t>, </a:t>
            </a:r>
            <a:r>
              <a:rPr lang="cs-CZ" altLang="cs-CZ" sz="2000" b="1" dirty="0" err="1">
                <a:cs typeface="Arial" panose="020B0604020202020204" pitchFamily="34" charset="0"/>
              </a:rPr>
              <a:t>plicae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alares</a:t>
            </a: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                                    (u zkřížených vazů přítomna jen ze zevní strany)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u="sng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6391" name="Picture 8" descr="Scan00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0" t="67609" r="37097" b="2049"/>
          <a:stretch>
            <a:fillRect/>
          </a:stretch>
        </p:blipFill>
        <p:spPr bwMode="auto">
          <a:xfrm>
            <a:off x="3651416" y="2434172"/>
            <a:ext cx="3055937" cy="210661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0" t="21535" b="16943"/>
          <a:stretch>
            <a:fillRect/>
          </a:stretch>
        </p:blipFill>
        <p:spPr bwMode="auto">
          <a:xfrm>
            <a:off x="9425809" y="-170246"/>
            <a:ext cx="2766191" cy="247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298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3033783" y="275298"/>
            <a:ext cx="61244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40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Pomocná zařízení art. genus</a:t>
            </a:r>
          </a:p>
          <a:p>
            <a:pPr eaLnBrk="1" hangingPunct="1">
              <a:defRPr/>
            </a:pP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 1)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Meniscus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medialis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et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lateralis</a:t>
            </a:r>
            <a:endParaRPr lang="cs-CZ" sz="3200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745" y="2860621"/>
            <a:ext cx="4275137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643881" y="1537182"/>
            <a:ext cx="919194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990033"/>
                </a:solidFill>
                <a:cs typeface="Arial" panose="020B0604020202020204" pitchFamily="34" charset="0"/>
              </a:rPr>
              <a:t>Meniscus</a:t>
            </a: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990033"/>
                </a:solidFill>
                <a:cs typeface="Arial" panose="020B0604020202020204" pitchFamily="34" charset="0"/>
              </a:rPr>
              <a:t>medialis</a:t>
            </a:r>
            <a:r>
              <a:rPr lang="cs-CZ" altLang="cs-CZ" sz="2000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–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tvar</a:t>
            </a:r>
            <a:r>
              <a:rPr lang="cs-CZ" altLang="cs-CZ" sz="2000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„</a:t>
            </a:r>
            <a:r>
              <a:rPr lang="cs-CZ" altLang="cs-CZ" sz="2000" b="1" dirty="0">
                <a:cs typeface="Arial" panose="020B0604020202020204" pitchFamily="34" charset="0"/>
              </a:rPr>
              <a:t>C“, </a:t>
            </a:r>
            <a:r>
              <a:rPr lang="cs-CZ" altLang="cs-CZ" sz="2000" b="1" i="1" dirty="0">
                <a:cs typeface="Arial" panose="020B0604020202020204" pitchFamily="34" charset="0"/>
              </a:rPr>
              <a:t>area </a:t>
            </a:r>
            <a:r>
              <a:rPr lang="cs-CZ" altLang="cs-CZ" sz="2000" b="1" i="1" dirty="0" err="1">
                <a:cs typeface="Arial" panose="020B0604020202020204" pitchFamily="34" charset="0"/>
              </a:rPr>
              <a:t>intercondylaris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anterior</a:t>
            </a:r>
            <a:r>
              <a:rPr lang="cs-CZ" altLang="cs-CZ" sz="2000" b="1" i="1" dirty="0">
                <a:cs typeface="Arial" panose="020B0604020202020204" pitchFamily="34" charset="0"/>
              </a:rPr>
              <a:t> et </a:t>
            </a:r>
            <a:r>
              <a:rPr lang="cs-CZ" altLang="cs-CZ" sz="2000" b="1" i="1" dirty="0" err="1">
                <a:cs typeface="Arial" panose="020B0604020202020204" pitchFamily="34" charset="0"/>
              </a:rPr>
              <a:t>posterior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                                    (srůstá s </a:t>
            </a:r>
            <a:r>
              <a:rPr lang="cs-CZ" altLang="cs-CZ" sz="2000" b="1" i="1" dirty="0">
                <a:cs typeface="Arial" panose="020B0604020202020204" pitchFamily="34" charset="0"/>
              </a:rPr>
              <a:t>lig. </a:t>
            </a:r>
            <a:r>
              <a:rPr lang="cs-CZ" altLang="cs-CZ" sz="2000" b="1" i="1" dirty="0" err="1">
                <a:cs typeface="Arial" panose="020B0604020202020204" pitchFamily="34" charset="0"/>
              </a:rPr>
              <a:t>collaterale</a:t>
            </a:r>
            <a:r>
              <a:rPr lang="cs-CZ" altLang="cs-CZ" sz="2000" b="1" i="1" dirty="0">
                <a:cs typeface="Arial" panose="020B0604020202020204" pitchFamily="34" charset="0"/>
              </a:rPr>
              <a:t> med.)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990033"/>
                </a:solidFill>
                <a:cs typeface="Arial" panose="020B0604020202020204" pitchFamily="34" charset="0"/>
              </a:rPr>
              <a:t>Meniscus</a:t>
            </a: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990033"/>
                </a:solidFill>
                <a:cs typeface="Arial" panose="020B0604020202020204" pitchFamily="34" charset="0"/>
              </a:rPr>
              <a:t>lateralis</a:t>
            </a: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– tvar „O“, před a za </a:t>
            </a:r>
            <a:r>
              <a:rPr lang="cs-CZ" altLang="cs-CZ" sz="2000" b="1" i="1" dirty="0" err="1">
                <a:cs typeface="Arial" panose="020B0604020202020204" pitchFamily="34" charset="0"/>
              </a:rPr>
              <a:t>tuberculum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intercondylare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laterale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                                     </a:t>
            </a:r>
            <a:r>
              <a:rPr lang="cs-CZ" altLang="cs-CZ" sz="1200" b="1" dirty="0">
                <a:cs typeface="Arial" panose="020B0604020202020204" pitchFamily="34" charset="0"/>
              </a:rPr>
              <a:t>(lig. </a:t>
            </a:r>
            <a:r>
              <a:rPr lang="cs-CZ" altLang="cs-CZ" sz="1200" b="1" dirty="0" err="1">
                <a:cs typeface="Arial" panose="020B0604020202020204" pitchFamily="34" charset="0"/>
              </a:rPr>
              <a:t>transversum</a:t>
            </a:r>
            <a:r>
              <a:rPr lang="cs-CZ" altLang="cs-CZ" sz="1200" b="1" dirty="0">
                <a:cs typeface="Arial" panose="020B0604020202020204" pitchFamily="34" charset="0"/>
              </a:rPr>
              <a:t> genus)</a:t>
            </a:r>
            <a:endParaRPr lang="cs-CZ" altLang="cs-CZ" sz="1200" b="1" dirty="0">
              <a:solidFill>
                <a:srgbClr val="990033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355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620839" y="620713"/>
            <a:ext cx="7155805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200" b="1" dirty="0">
                <a:solidFill>
                  <a:srgbClr val="800000"/>
                </a:solidFill>
              </a:rPr>
              <a:t>          </a:t>
            </a:r>
            <a:r>
              <a:rPr lang="cs-CZ" altLang="cs-CZ" sz="3600" b="1" dirty="0">
                <a:solidFill>
                  <a:srgbClr val="800000"/>
                </a:solidFill>
              </a:rPr>
              <a:t>Kostra dolní končetiny</a:t>
            </a:r>
            <a:r>
              <a:rPr lang="cs-CZ" altLang="cs-CZ" b="1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defRPr/>
            </a:pPr>
            <a:endParaRPr lang="cs-CZ" altLang="cs-CZ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solidFill>
                  <a:srgbClr val="FF0000"/>
                </a:solidFill>
              </a:rPr>
              <a:t>orgán opory a lokomoce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altLang="cs-CZ" sz="24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/>
              <a:t>robustnější kosti a silnější svaly než horní končetina</a:t>
            </a:r>
          </a:p>
          <a:p>
            <a:pPr eaLnBrk="1" hangingPunct="1">
              <a:defRPr/>
            </a:pPr>
            <a:endParaRPr lang="cs-CZ" altLang="cs-CZ" sz="24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/>
              <a:t>omezený rozsah pohyblivosti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altLang="cs-CZ" sz="24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 err="1"/>
              <a:t>vertikalizace</a:t>
            </a:r>
            <a:r>
              <a:rPr lang="cs-CZ" altLang="cs-CZ" sz="2400" b="1" dirty="0"/>
              <a:t> postavy – těžiště u S</a:t>
            </a:r>
            <a:r>
              <a:rPr lang="cs-CZ" altLang="cs-CZ" sz="2400" b="1" baseline="-25000" dirty="0"/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altLang="cs-CZ" sz="2400" b="1" baseline="-25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/>
              <a:t>pánev tvoří s páteří funkční jednotku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altLang="cs-CZ" sz="24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/>
              <a:t>největší vývojové změny DK - na noze</a:t>
            </a:r>
            <a:endParaRPr lang="cs-CZ" altLang="cs-CZ" sz="2400" dirty="0"/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377825"/>
            <a:ext cx="1403350" cy="6146800"/>
          </a:xfrm>
          <a:prstGeom prst="rect">
            <a:avLst/>
          </a:prstGeom>
          <a:noFill/>
          <a:ln w="38100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456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583" y="3035329"/>
            <a:ext cx="3992354" cy="326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1562101" y="871538"/>
            <a:ext cx="1028900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2) Vnitřní vazy: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2a) Lig. </a:t>
            </a:r>
            <a:r>
              <a:rPr lang="cs-CZ" altLang="cs-CZ" sz="2000" b="1" dirty="0" err="1">
                <a:solidFill>
                  <a:srgbClr val="990033"/>
                </a:solidFill>
                <a:cs typeface="Arial" panose="020B0604020202020204" pitchFamily="34" charset="0"/>
              </a:rPr>
              <a:t>cruciatum</a:t>
            </a: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 genus </a:t>
            </a:r>
            <a:r>
              <a:rPr lang="cs-CZ" altLang="cs-CZ" sz="2000" b="1" dirty="0" err="1">
                <a:solidFill>
                  <a:srgbClr val="990033"/>
                </a:solidFill>
                <a:cs typeface="Arial" panose="020B0604020202020204" pitchFamily="34" charset="0"/>
              </a:rPr>
              <a:t>anterius</a:t>
            </a: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: </a:t>
            </a:r>
            <a:r>
              <a:rPr lang="cs-CZ" altLang="cs-CZ" sz="1600" b="1" i="1" dirty="0">
                <a:cs typeface="Arial" panose="020B0604020202020204" pitchFamily="34" charset="0"/>
              </a:rPr>
              <a:t>condylus lat. </a:t>
            </a:r>
            <a:r>
              <a:rPr lang="cs-CZ" altLang="cs-CZ" sz="1600" b="1" i="1" dirty="0" err="1">
                <a:cs typeface="Arial" panose="020B0604020202020204" pitchFamily="34" charset="0"/>
              </a:rPr>
              <a:t>femoris</a:t>
            </a:r>
            <a:r>
              <a:rPr lang="cs-CZ" altLang="cs-CZ" sz="1600" b="1" i="1" dirty="0">
                <a:cs typeface="Arial" panose="020B0604020202020204" pitchFamily="34" charset="0"/>
              </a:rPr>
              <a:t> – area </a:t>
            </a:r>
            <a:r>
              <a:rPr lang="cs-CZ" altLang="cs-CZ" sz="1600" b="1" i="1" dirty="0" err="1">
                <a:cs typeface="Arial" panose="020B0604020202020204" pitchFamily="34" charset="0"/>
              </a:rPr>
              <a:t>intercondylaris</a:t>
            </a:r>
            <a:r>
              <a:rPr lang="cs-CZ" altLang="cs-CZ" sz="1600" b="1" i="1" dirty="0">
                <a:cs typeface="Arial" panose="020B0604020202020204" pitchFamily="34" charset="0"/>
              </a:rPr>
              <a:t> ant. </a:t>
            </a:r>
            <a:r>
              <a:rPr lang="cs-CZ" altLang="cs-CZ" sz="1600" b="1" i="1" dirty="0" err="1">
                <a:cs typeface="Arial" panose="020B0604020202020204" pitchFamily="34" charset="0"/>
              </a:rPr>
              <a:t>tibiae</a:t>
            </a:r>
            <a:r>
              <a:rPr lang="cs-CZ" altLang="cs-CZ" sz="1600" b="1" i="1" dirty="0">
                <a:cs typeface="Arial" panose="020B0604020202020204" pitchFamily="34" charset="0"/>
              </a:rPr>
              <a:t> </a:t>
            </a:r>
            <a:r>
              <a:rPr lang="cs-CZ" altLang="cs-CZ" sz="1600" b="1" dirty="0">
                <a:cs typeface="Arial" panose="020B0604020202020204" pitchFamily="34" charset="0"/>
              </a:rPr>
              <a:t>(omezuje extenzi a mediální rotaci)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2b) Lig. </a:t>
            </a:r>
            <a:r>
              <a:rPr lang="cs-CZ" altLang="cs-CZ" sz="2000" b="1" dirty="0" err="1">
                <a:solidFill>
                  <a:srgbClr val="990033"/>
                </a:solidFill>
                <a:cs typeface="Arial" panose="020B0604020202020204" pitchFamily="34" charset="0"/>
              </a:rPr>
              <a:t>cruciatum</a:t>
            </a: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 genus </a:t>
            </a:r>
            <a:r>
              <a:rPr lang="cs-CZ" altLang="cs-CZ" sz="2000" b="1" dirty="0" err="1">
                <a:solidFill>
                  <a:srgbClr val="990033"/>
                </a:solidFill>
                <a:cs typeface="Arial" panose="020B0604020202020204" pitchFamily="34" charset="0"/>
              </a:rPr>
              <a:t>posterius</a:t>
            </a: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: </a:t>
            </a:r>
            <a:r>
              <a:rPr lang="cs-CZ" altLang="cs-CZ" sz="1600" b="1" i="1" dirty="0">
                <a:cs typeface="Arial" panose="020B0604020202020204" pitchFamily="34" charset="0"/>
              </a:rPr>
              <a:t>condylus med. </a:t>
            </a:r>
            <a:r>
              <a:rPr lang="cs-CZ" altLang="cs-CZ" sz="1600" b="1" i="1" dirty="0" err="1">
                <a:cs typeface="Arial" panose="020B0604020202020204" pitchFamily="34" charset="0"/>
              </a:rPr>
              <a:t>femoris</a:t>
            </a:r>
            <a:r>
              <a:rPr lang="cs-CZ" altLang="cs-CZ" sz="1600" b="1" i="1" dirty="0">
                <a:cs typeface="Arial" panose="020B0604020202020204" pitchFamily="34" charset="0"/>
              </a:rPr>
              <a:t> – area </a:t>
            </a:r>
            <a:r>
              <a:rPr lang="cs-CZ" altLang="cs-CZ" sz="1600" b="1" i="1" dirty="0" err="1">
                <a:cs typeface="Arial" panose="020B0604020202020204" pitchFamily="34" charset="0"/>
              </a:rPr>
              <a:t>intercondylaris</a:t>
            </a:r>
            <a:r>
              <a:rPr lang="cs-CZ" altLang="cs-CZ" sz="1600" b="1" i="1" dirty="0">
                <a:cs typeface="Arial" panose="020B0604020202020204" pitchFamily="34" charset="0"/>
              </a:rPr>
              <a:t> post. </a:t>
            </a:r>
            <a:r>
              <a:rPr lang="cs-CZ" altLang="cs-CZ" sz="1600" b="1" i="1" dirty="0" err="1">
                <a:cs typeface="Arial" panose="020B0604020202020204" pitchFamily="34" charset="0"/>
              </a:rPr>
              <a:t>tibiae</a:t>
            </a:r>
            <a:endParaRPr lang="cs-CZ" altLang="cs-CZ" sz="16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cs typeface="Arial" panose="020B0604020202020204" pitchFamily="34" charset="0"/>
              </a:rPr>
              <a:t>(omezuje extenzi a udržuje stabilitu kloubu)</a:t>
            </a: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8"/>
          <a:stretch>
            <a:fillRect/>
          </a:stretch>
        </p:blipFill>
        <p:spPr bwMode="auto">
          <a:xfrm>
            <a:off x="830180" y="2856491"/>
            <a:ext cx="3030279" cy="366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270394" y="358885"/>
            <a:ext cx="45342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Articulatio</a:t>
            </a:r>
            <a:r>
              <a:rPr lang="cs-CZ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genus – </a:t>
            </a:r>
            <a:r>
              <a:rPr lang="cs-CZ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ligamenta</a:t>
            </a:r>
            <a:endParaRPr lang="cs-CZ" sz="2800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1" r="46408"/>
          <a:stretch/>
        </p:blipFill>
        <p:spPr>
          <a:xfrm>
            <a:off x="8355030" y="2856491"/>
            <a:ext cx="2937342" cy="383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97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7" b="5920"/>
          <a:stretch>
            <a:fillRect/>
          </a:stretch>
        </p:blipFill>
        <p:spPr bwMode="auto">
          <a:xfrm>
            <a:off x="1593850" y="2611438"/>
            <a:ext cx="2520950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9" y="2549526"/>
            <a:ext cx="249237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11438"/>
            <a:ext cx="4135438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935414" y="250826"/>
            <a:ext cx="45943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Articulatio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genus </a:t>
            </a:r>
            <a:r>
              <a:rPr lang="cs-CZ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- </a:t>
            </a:r>
            <a:r>
              <a:rPr lang="cs-CZ" sz="24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ligamenta</a:t>
            </a:r>
            <a:endParaRPr lang="cs-CZ" sz="2400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1816268" y="835601"/>
            <a:ext cx="494982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3) Vnější vazy: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lig. </a:t>
            </a:r>
            <a:r>
              <a:rPr lang="cs-CZ" altLang="cs-CZ" sz="2000" b="1" i="1" dirty="0" err="1">
                <a:cs typeface="Arial" panose="020B0604020202020204" pitchFamily="34" charset="0"/>
              </a:rPr>
              <a:t>patellae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retinaculum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patellae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mediale</a:t>
            </a:r>
            <a:r>
              <a:rPr lang="cs-CZ" altLang="cs-CZ" sz="2000" b="1" i="1" dirty="0">
                <a:cs typeface="Arial" panose="020B0604020202020204" pitchFamily="34" charset="0"/>
              </a:rPr>
              <a:t> et </a:t>
            </a:r>
            <a:r>
              <a:rPr lang="cs-CZ" altLang="cs-CZ" sz="2000" b="1" i="1" dirty="0" err="1">
                <a:cs typeface="Arial" panose="020B0604020202020204" pitchFamily="34" charset="0"/>
              </a:rPr>
              <a:t>laterale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lig. </a:t>
            </a:r>
            <a:r>
              <a:rPr lang="cs-CZ" altLang="cs-CZ" sz="2000" b="1" i="1" dirty="0" err="1">
                <a:cs typeface="Arial" panose="020B0604020202020204" pitchFamily="34" charset="0"/>
              </a:rPr>
              <a:t>collaterale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mediale</a:t>
            </a:r>
            <a:r>
              <a:rPr lang="cs-CZ" altLang="cs-CZ" sz="2000" b="1" i="1" dirty="0">
                <a:cs typeface="Arial" panose="020B0604020202020204" pitchFamily="34" charset="0"/>
              </a:rPr>
              <a:t> et </a:t>
            </a:r>
            <a:r>
              <a:rPr lang="cs-CZ" altLang="cs-CZ" sz="2000" b="1" i="1" dirty="0" err="1">
                <a:cs typeface="Arial" panose="020B0604020202020204" pitchFamily="34" charset="0"/>
              </a:rPr>
              <a:t>laterale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lig. </a:t>
            </a:r>
            <a:r>
              <a:rPr lang="cs-CZ" altLang="cs-CZ" sz="2000" b="1" i="1" dirty="0" err="1">
                <a:cs typeface="Arial" panose="020B0604020202020204" pitchFamily="34" charset="0"/>
              </a:rPr>
              <a:t>popliteum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obliquum</a:t>
            </a:r>
            <a:endParaRPr lang="cs-CZ" altLang="cs-CZ" sz="2000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319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sejmout01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96" b="54160"/>
          <a:stretch>
            <a:fillRect/>
          </a:stretch>
        </p:blipFill>
        <p:spPr bwMode="auto">
          <a:xfrm>
            <a:off x="5337176" y="1050926"/>
            <a:ext cx="533082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3900918" y="620039"/>
            <a:ext cx="32003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Bursae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synoviales</a:t>
            </a:r>
            <a:endParaRPr lang="cs-CZ" sz="32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cs-CZ" dirty="0">
              <a:latin typeface="Arial" charset="0"/>
            </a:endParaRPr>
          </a:p>
        </p:txBody>
      </p:sp>
      <p:sp>
        <p:nvSpPr>
          <p:cNvPr id="21508" name="Obdélník 9"/>
          <p:cNvSpPr>
            <a:spLocks noChangeArrowheads="1"/>
          </p:cNvSpPr>
          <p:nvPr/>
        </p:nvSpPr>
        <p:spPr bwMode="auto">
          <a:xfrm>
            <a:off x="776109" y="1770934"/>
            <a:ext cx="5256212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Bursa </a:t>
            </a:r>
            <a:r>
              <a:rPr lang="cs-CZ" altLang="cs-CZ" sz="2000" b="1" i="1" dirty="0" err="1">
                <a:cs typeface="Arial" panose="020B0604020202020204" pitchFamily="34" charset="0"/>
              </a:rPr>
              <a:t>suprapatellaris</a:t>
            </a:r>
            <a:r>
              <a:rPr lang="cs-CZ" altLang="cs-CZ" sz="2000" b="1" i="1" dirty="0">
                <a:cs typeface="Arial" panose="020B0604020202020204" pitchFamily="34" charset="0"/>
              </a:rPr>
              <a:t> (mm. </a:t>
            </a:r>
            <a:r>
              <a:rPr lang="cs-CZ" altLang="cs-CZ" sz="2000" b="1" i="1" dirty="0" err="1">
                <a:cs typeface="Arial" panose="020B0604020202020204" pitchFamily="34" charset="0"/>
              </a:rPr>
              <a:t>articulares</a:t>
            </a:r>
            <a:r>
              <a:rPr lang="cs-CZ" altLang="cs-CZ" sz="2000" b="1" i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Bursa </a:t>
            </a:r>
            <a:r>
              <a:rPr lang="cs-CZ" altLang="cs-CZ" sz="2000" b="1" i="1" dirty="0" err="1">
                <a:cs typeface="Arial" panose="020B0604020202020204" pitchFamily="34" charset="0"/>
              </a:rPr>
              <a:t>praepatellaris</a:t>
            </a:r>
            <a:r>
              <a:rPr lang="cs-CZ" altLang="cs-CZ" sz="2000" b="1" i="1" dirty="0">
                <a:cs typeface="Arial" panose="020B0604020202020204" pitchFamily="34" charset="0"/>
              </a:rPr>
              <a:t> (</a:t>
            </a:r>
            <a:r>
              <a:rPr lang="cs-CZ" altLang="cs-CZ" sz="2000" b="1" i="1" dirty="0" err="1">
                <a:cs typeface="Arial" panose="020B0604020202020204" pitchFamily="34" charset="0"/>
              </a:rPr>
              <a:t>subcutanea</a:t>
            </a:r>
            <a:r>
              <a:rPr lang="cs-CZ" altLang="cs-CZ" sz="2000" b="1" i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Bursa </a:t>
            </a:r>
            <a:r>
              <a:rPr lang="cs-CZ" altLang="cs-CZ" sz="2000" b="1" i="1" dirty="0" err="1">
                <a:cs typeface="Arial" panose="020B0604020202020204" pitchFamily="34" charset="0"/>
              </a:rPr>
              <a:t>infrapatellaris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Bursae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mucosae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pod úpony svalů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(m. biceps </a:t>
            </a:r>
            <a:r>
              <a:rPr lang="cs-CZ" altLang="cs-CZ" sz="2000" b="1" i="1" dirty="0" err="1">
                <a:cs typeface="Arial" panose="020B0604020202020204" pitchFamily="34" charset="0"/>
              </a:rPr>
              <a:t>femoris</a:t>
            </a:r>
            <a:r>
              <a:rPr lang="cs-CZ" altLang="cs-CZ" sz="2000" b="1" i="1" dirty="0">
                <a:cs typeface="Arial" panose="020B0604020202020204" pitchFamily="34" charset="0"/>
              </a:rPr>
              <a:t>, m. </a:t>
            </a:r>
            <a:r>
              <a:rPr lang="cs-CZ" altLang="cs-CZ" sz="2000" b="1" i="1" dirty="0" err="1">
                <a:cs typeface="Arial" panose="020B0604020202020204" pitchFamily="34" charset="0"/>
              </a:rPr>
              <a:t>semitendinosus</a:t>
            </a:r>
            <a:r>
              <a:rPr lang="cs-CZ" altLang="cs-CZ" sz="2000" b="1" i="1" dirty="0">
                <a:cs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m. </a:t>
            </a:r>
            <a:r>
              <a:rPr lang="cs-CZ" altLang="cs-CZ" sz="2000" b="1" i="1" dirty="0" err="1">
                <a:cs typeface="Arial" panose="020B0604020202020204" pitchFamily="34" charset="0"/>
              </a:rPr>
              <a:t>semimembranosus</a:t>
            </a:r>
            <a:r>
              <a:rPr lang="cs-CZ" altLang="cs-CZ" sz="2000" b="1" i="1" dirty="0">
                <a:cs typeface="Arial" panose="020B0604020202020204" pitchFamily="34" charset="0"/>
              </a:rPr>
              <a:t>, m. </a:t>
            </a:r>
            <a:r>
              <a:rPr lang="cs-CZ" altLang="cs-CZ" sz="2000" b="1" i="1" dirty="0" err="1">
                <a:cs typeface="Arial" panose="020B0604020202020204" pitchFamily="34" charset="0"/>
              </a:rPr>
              <a:t>popliteus</a:t>
            </a:r>
            <a:r>
              <a:rPr lang="cs-CZ" altLang="cs-CZ" sz="2000" b="1" i="1" dirty="0">
                <a:cs typeface="Arial" panose="020B060402020202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m. </a:t>
            </a:r>
            <a:r>
              <a:rPr lang="cs-CZ" altLang="cs-CZ" sz="2000" b="1" i="1" dirty="0" err="1">
                <a:cs typeface="Arial" panose="020B0604020202020204" pitchFamily="34" charset="0"/>
              </a:rPr>
              <a:t>gastrocnemius</a:t>
            </a:r>
            <a:r>
              <a:rPr lang="cs-CZ" altLang="cs-CZ" sz="2000" b="1" i="1" dirty="0">
                <a:cs typeface="Arial" panose="020B060402020202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489474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1992314" y="1196976"/>
            <a:ext cx="8217314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Typ kloubu:</a:t>
            </a:r>
            <a:r>
              <a:rPr lang="cs-CZ" altLang="cs-CZ" sz="2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kladkový (</a:t>
            </a:r>
            <a:r>
              <a:rPr lang="cs-CZ" altLang="cs-CZ" sz="2000" b="1" dirty="0" err="1">
                <a:cs typeface="Arial" panose="020B0604020202020204" pitchFamily="34" charset="0"/>
              </a:rPr>
              <a:t>trochoginglymus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Pohyby:</a:t>
            </a:r>
            <a:r>
              <a:rPr lang="cs-CZ" altLang="cs-CZ" sz="2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2800" b="1" dirty="0">
                <a:cs typeface="Arial" panose="020B0604020202020204" pitchFamily="34" charset="0"/>
              </a:rPr>
              <a:t>flexe a extenze</a:t>
            </a:r>
            <a:r>
              <a:rPr lang="cs-CZ" altLang="cs-CZ" sz="2000" b="1" dirty="0">
                <a:cs typeface="Arial" panose="020B0604020202020204" pitchFamily="34" charset="0"/>
              </a:rPr>
              <a:t>, v mírné flexi i malé rotační pohyby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               </a:t>
            </a:r>
            <a:r>
              <a:rPr lang="cs-CZ" altLang="cs-CZ" sz="2000" b="1" dirty="0" err="1">
                <a:cs typeface="Arial" panose="020B0604020202020204" pitchFamily="34" charset="0"/>
              </a:rPr>
              <a:t>patella</a:t>
            </a:r>
            <a:r>
              <a:rPr lang="cs-CZ" altLang="cs-CZ" sz="2000" b="1" dirty="0">
                <a:cs typeface="Arial" panose="020B0604020202020204" pitchFamily="34" charset="0"/>
              </a:rPr>
              <a:t> se pohybuje proximálně  a distálně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Střední postavení kloubu:</a:t>
            </a:r>
            <a:r>
              <a:rPr lang="cs-CZ" altLang="cs-CZ" sz="2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mírná flexe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22531" name="Picture 9" descr="sejmout01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65138" r="47841" b="8142"/>
          <a:stretch>
            <a:fillRect/>
          </a:stretch>
        </p:blipFill>
        <p:spPr bwMode="auto">
          <a:xfrm>
            <a:off x="2927350" y="2598738"/>
            <a:ext cx="5329238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057029" y="433613"/>
            <a:ext cx="30698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Articulatio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genus</a:t>
            </a:r>
          </a:p>
        </p:txBody>
      </p:sp>
    </p:spTree>
    <p:extLst>
      <p:ext uri="{BB962C8B-B14F-4D97-AF65-F5344CB8AC3E}">
        <p14:creationId xmlns:p14="http://schemas.microsoft.com/office/powerpoint/2010/main" val="165543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73"/>
          <a:stretch/>
        </p:blipFill>
        <p:spPr>
          <a:xfrm>
            <a:off x="414820" y="780431"/>
            <a:ext cx="7704441" cy="490299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DF20CBAB-41F1-4256-AD9F-1E95B8AD46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77" b="52100"/>
          <a:stretch/>
        </p:blipFill>
        <p:spPr>
          <a:xfrm>
            <a:off x="8258640" y="3485242"/>
            <a:ext cx="3600400" cy="314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51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ejmout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3" r="19859" b="43146"/>
          <a:stretch>
            <a:fillRect/>
          </a:stretch>
        </p:blipFill>
        <p:spPr bwMode="auto">
          <a:xfrm>
            <a:off x="188209" y="646030"/>
            <a:ext cx="5077474" cy="552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sejmout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06" r="4611" b="13806"/>
          <a:stretch>
            <a:fillRect/>
          </a:stretch>
        </p:blipFill>
        <p:spPr bwMode="auto">
          <a:xfrm>
            <a:off x="5183828" y="2492758"/>
            <a:ext cx="6456937" cy="335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043508" y="510572"/>
            <a:ext cx="21814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Artroskopie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153" y="61255"/>
            <a:ext cx="2857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87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847" y="512379"/>
            <a:ext cx="3612826" cy="233771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648" y="670034"/>
            <a:ext cx="5324419" cy="520262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99" y="3003798"/>
            <a:ext cx="4823462" cy="286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63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04"/>
          <p:cNvPicPr>
            <a:picLocks noChangeAspect="1" noChangeArrowheads="1"/>
          </p:cNvPicPr>
          <p:nvPr/>
        </p:nvPicPr>
        <p:blipFill>
          <a:blip r:embed="rId2">
            <a:lum bright="-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8" t="2966" r="2942" b="7712"/>
          <a:stretch>
            <a:fillRect/>
          </a:stretch>
        </p:blipFill>
        <p:spPr bwMode="auto">
          <a:xfrm>
            <a:off x="5087938" y="1052514"/>
            <a:ext cx="5334000" cy="52927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6" descr="000979_50_0063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290" y="4257676"/>
            <a:ext cx="2783700" cy="1870499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3432176" y="260351"/>
            <a:ext cx="53876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Endoprotéza kolenního kloubu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70" y="4257676"/>
            <a:ext cx="2854944" cy="183798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" y="1052514"/>
            <a:ext cx="4868511" cy="273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95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344" y="1490056"/>
            <a:ext cx="4971288" cy="349289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3" y="1310591"/>
            <a:ext cx="4177758" cy="417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97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070811" y="1628775"/>
            <a:ext cx="777791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Kloubní plošky: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Kloubní pouzdro:</a:t>
            </a:r>
            <a:endParaRPr lang="cs-CZ" altLang="cs-CZ" sz="1800" b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Pomocná kloubní zařízení: </a:t>
            </a:r>
            <a:r>
              <a:rPr lang="cs-CZ" altLang="cs-CZ" sz="1800" b="1" i="1" dirty="0">
                <a:cs typeface="Arial" panose="020B0604020202020204" pitchFamily="34" charset="0"/>
              </a:rPr>
              <a:t>lig. </a:t>
            </a:r>
            <a:r>
              <a:rPr lang="cs-CZ" altLang="cs-CZ" sz="1800" b="1" i="1" dirty="0" err="1">
                <a:cs typeface="Arial" panose="020B0604020202020204" pitchFamily="34" charset="0"/>
              </a:rPr>
              <a:t>capitis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fibulae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 smtClean="0">
                <a:cs typeface="Arial" panose="020B0604020202020204" pitchFamily="34" charset="0"/>
              </a:rPr>
              <a:t>anterius</a:t>
            </a:r>
            <a:r>
              <a:rPr lang="cs-CZ" altLang="cs-CZ" sz="1800" b="1" i="1" dirty="0" smtClean="0">
                <a:cs typeface="Arial" panose="020B0604020202020204" pitchFamily="34" charset="0"/>
              </a:rPr>
              <a:t> et </a:t>
            </a:r>
            <a:r>
              <a:rPr lang="cs-CZ" altLang="cs-CZ" sz="1800" b="1" i="1" dirty="0" err="1" smtClean="0">
                <a:cs typeface="Arial" panose="020B0604020202020204" pitchFamily="34" charset="0"/>
              </a:rPr>
              <a:t>posterius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Typ kloubu: plochý </a:t>
            </a:r>
            <a:r>
              <a:rPr lang="cs-CZ" altLang="cs-CZ" sz="1800" b="1" i="1" dirty="0">
                <a:cs typeface="Arial" panose="020B0604020202020204" pitchFamily="34" charset="0"/>
              </a:rPr>
              <a:t>(art. plana)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Pohyby: </a:t>
            </a:r>
            <a:r>
              <a:rPr lang="cs-CZ" altLang="cs-CZ" sz="2000" b="1" dirty="0">
                <a:cs typeface="Arial" panose="020B0604020202020204" pitchFamily="34" charset="0"/>
              </a:rPr>
              <a:t>posuvné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706" y="182563"/>
            <a:ext cx="1735137" cy="667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813051" y="603251"/>
            <a:ext cx="42396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Articulatio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tibiofibularis</a:t>
            </a:r>
            <a:endParaRPr lang="cs-CZ" sz="32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24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110962" y="330581"/>
            <a:ext cx="7127875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800000"/>
                </a:solidFill>
              </a:rPr>
              <a:t>Skelet pánevního pletence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800000"/>
                </a:solidFill>
              </a:rPr>
              <a:t>                           </a:t>
            </a:r>
            <a:r>
              <a:rPr lang="cs-CZ" altLang="cs-CZ" sz="2000" b="1" i="1" dirty="0">
                <a:solidFill>
                  <a:srgbClr val="800000"/>
                </a:solidFill>
              </a:rPr>
              <a:t>Cingulum </a:t>
            </a:r>
            <a:r>
              <a:rPr lang="cs-CZ" altLang="cs-CZ" sz="2000" b="1" i="1" dirty="0" err="1">
                <a:solidFill>
                  <a:srgbClr val="800000"/>
                </a:solidFill>
              </a:rPr>
              <a:t>membri</a:t>
            </a:r>
            <a:r>
              <a:rPr lang="cs-CZ" altLang="cs-CZ" sz="2000" b="1" i="1" dirty="0">
                <a:solidFill>
                  <a:srgbClr val="80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800000"/>
                </a:solidFill>
              </a:rPr>
              <a:t>inferioris</a:t>
            </a:r>
            <a:endParaRPr lang="cs-CZ" altLang="cs-CZ" sz="2000" b="1" i="1" dirty="0">
              <a:solidFill>
                <a:srgbClr val="8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i="1" dirty="0">
              <a:solidFill>
                <a:srgbClr val="8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Kost pánevní – </a:t>
            </a:r>
            <a:r>
              <a:rPr lang="cs-CZ" altLang="cs-CZ" sz="2000" b="1" i="1" dirty="0"/>
              <a:t>os </a:t>
            </a:r>
            <a:r>
              <a:rPr lang="cs-CZ" altLang="cs-CZ" sz="2000" b="1" i="1" dirty="0" err="1"/>
              <a:t>coxae</a:t>
            </a:r>
            <a:r>
              <a:rPr lang="cs-CZ" altLang="cs-CZ" sz="20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                         kost kyčelní </a:t>
            </a:r>
            <a:r>
              <a:rPr lang="cs-CZ" altLang="cs-CZ" sz="2000" b="1" i="1" dirty="0"/>
              <a:t>- os </a:t>
            </a:r>
            <a:r>
              <a:rPr lang="cs-CZ" altLang="cs-CZ" sz="2000" b="1" i="1" dirty="0" err="1"/>
              <a:t>ilium</a:t>
            </a:r>
            <a:r>
              <a:rPr lang="cs-CZ" altLang="cs-CZ" sz="2000" b="1" i="1" dirty="0"/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/>
              <a:t>                          </a:t>
            </a:r>
            <a:r>
              <a:rPr lang="cs-CZ" altLang="cs-CZ" sz="2000" b="1" dirty="0"/>
              <a:t>kost sedací </a:t>
            </a:r>
            <a:r>
              <a:rPr lang="cs-CZ" altLang="cs-CZ" sz="2000" b="1" i="1" dirty="0"/>
              <a:t>- os </a:t>
            </a:r>
            <a:r>
              <a:rPr lang="cs-CZ" altLang="cs-CZ" sz="2000" b="1" i="1" dirty="0" err="1"/>
              <a:t>ischii</a:t>
            </a:r>
            <a:endParaRPr lang="cs-CZ" altLang="cs-CZ" sz="2000" b="1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/>
              <a:t>                          </a:t>
            </a:r>
            <a:r>
              <a:rPr lang="cs-CZ" altLang="cs-CZ" sz="2000" b="1" dirty="0"/>
              <a:t>kost stydká </a:t>
            </a:r>
            <a:r>
              <a:rPr lang="cs-CZ" altLang="cs-CZ" sz="2000" b="1" i="1" dirty="0"/>
              <a:t>- os </a:t>
            </a:r>
            <a:r>
              <a:rPr lang="cs-CZ" altLang="cs-CZ" sz="2000" b="1" i="1" dirty="0" err="1"/>
              <a:t>pubis</a:t>
            </a:r>
            <a:endParaRPr lang="cs-CZ" altLang="cs-CZ" sz="2000" b="1" i="1" dirty="0"/>
          </a:p>
        </p:txBody>
      </p:sp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188914"/>
            <a:ext cx="1479550" cy="6480175"/>
          </a:xfrm>
          <a:prstGeom prst="rect">
            <a:avLst/>
          </a:prstGeom>
          <a:noFill/>
          <a:ln w="38100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4850">
            <a:off x="3208266" y="3380436"/>
            <a:ext cx="3501651" cy="350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676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774825" y="3331369"/>
            <a:ext cx="64817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Spojení: </a:t>
            </a:r>
            <a:r>
              <a:rPr lang="cs-CZ" altLang="cs-CZ" sz="2000" b="1" dirty="0">
                <a:cs typeface="Arial" panose="020B0604020202020204" pitchFamily="34" charset="0"/>
              </a:rPr>
              <a:t>distální konec fibuly a fibuly pomocí</a:t>
            </a:r>
            <a:r>
              <a:rPr lang="cs-CZ" altLang="cs-CZ" sz="2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vazů,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spolu vytvářejí jamku pro trochlea </a:t>
            </a:r>
            <a:r>
              <a:rPr lang="cs-CZ" altLang="cs-CZ" sz="2000" b="1" dirty="0" err="1">
                <a:cs typeface="Arial" panose="020B0604020202020204" pitchFamily="34" charset="0"/>
              </a:rPr>
              <a:t>tali</a:t>
            </a: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Vazy: </a:t>
            </a:r>
            <a:r>
              <a:rPr lang="cs-CZ" altLang="cs-CZ" sz="2000" b="1" i="1" dirty="0">
                <a:cs typeface="Arial" panose="020B0604020202020204" pitchFamily="34" charset="0"/>
              </a:rPr>
              <a:t>lig. </a:t>
            </a:r>
            <a:r>
              <a:rPr lang="cs-CZ" altLang="cs-CZ" sz="2000" b="1" i="1" dirty="0" err="1">
                <a:cs typeface="Arial" panose="020B0604020202020204" pitchFamily="34" charset="0"/>
              </a:rPr>
              <a:t>tibiofibulare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anterius</a:t>
            </a:r>
            <a:r>
              <a:rPr lang="cs-CZ" altLang="cs-CZ" sz="2000" b="1" i="1" dirty="0">
                <a:cs typeface="Arial" panose="020B0604020202020204" pitchFamily="34" charset="0"/>
              </a:rPr>
              <a:t> et </a:t>
            </a:r>
            <a:r>
              <a:rPr lang="cs-CZ" altLang="cs-CZ" sz="2000" b="1" i="1" dirty="0" err="1">
                <a:cs typeface="Arial" panose="020B0604020202020204" pitchFamily="34" charset="0"/>
              </a:rPr>
              <a:t>posterius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Pohyby: </a:t>
            </a:r>
            <a:r>
              <a:rPr lang="cs-CZ" altLang="cs-CZ" sz="2000" b="1" dirty="0">
                <a:cs typeface="Arial" panose="020B0604020202020204" pitchFamily="34" charset="0"/>
              </a:rPr>
              <a:t>pružení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75" y="260350"/>
            <a:ext cx="1597025" cy="614203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Obdélník 5"/>
          <p:cNvSpPr>
            <a:spLocks noChangeArrowheads="1"/>
          </p:cNvSpPr>
          <p:nvPr/>
        </p:nvSpPr>
        <p:spPr bwMode="auto">
          <a:xfrm>
            <a:off x="1859046" y="727403"/>
            <a:ext cx="5651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>
                <a:solidFill>
                  <a:srgbClr val="990033"/>
                </a:solidFill>
                <a:cs typeface="Arial" panose="020B0604020202020204" pitchFamily="34" charset="0"/>
              </a:rPr>
              <a:t>Membrana</a:t>
            </a:r>
            <a:r>
              <a:rPr lang="cs-CZ" altLang="cs-CZ" b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990033"/>
                </a:solidFill>
                <a:cs typeface="Arial" panose="020B0604020202020204" pitchFamily="34" charset="0"/>
              </a:rPr>
              <a:t>interossea</a:t>
            </a:r>
            <a:r>
              <a:rPr lang="cs-CZ" altLang="cs-CZ" b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990033"/>
                </a:solidFill>
                <a:cs typeface="Arial" panose="020B0604020202020204" pitchFamily="34" charset="0"/>
              </a:rPr>
              <a:t>cruris</a:t>
            </a:r>
            <a:endParaRPr lang="cs-CZ" altLang="cs-CZ" b="1" dirty="0">
              <a:solidFill>
                <a:srgbClr val="990033"/>
              </a:solidFill>
              <a:cs typeface="Arial" panose="020B0604020202020204" pitchFamily="34" charset="0"/>
            </a:endParaRPr>
          </a:p>
        </p:txBody>
      </p:sp>
      <p:sp>
        <p:nvSpPr>
          <p:cNvPr id="26630" name="Obdélník 6"/>
          <p:cNvSpPr>
            <a:spLocks noChangeArrowheads="1"/>
          </p:cNvSpPr>
          <p:nvPr/>
        </p:nvSpPr>
        <p:spPr bwMode="auto">
          <a:xfrm>
            <a:off x="1831713" y="2605196"/>
            <a:ext cx="6058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990033"/>
                </a:solidFill>
                <a:cs typeface="Arial" panose="020B0604020202020204" pitchFamily="34" charset="0"/>
              </a:rPr>
              <a:t>Syndesmosis </a:t>
            </a:r>
            <a:r>
              <a:rPr lang="cs-CZ" altLang="cs-CZ" sz="3600" b="1" dirty="0" err="1">
                <a:solidFill>
                  <a:srgbClr val="990033"/>
                </a:solidFill>
                <a:cs typeface="Arial" panose="020B0604020202020204" pitchFamily="34" charset="0"/>
              </a:rPr>
              <a:t>tibiofibularis</a:t>
            </a:r>
            <a:endParaRPr lang="cs-CZ" altLang="cs-CZ" sz="3600" b="1" dirty="0">
              <a:solidFill>
                <a:srgbClr val="990033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922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1572965" y="273230"/>
            <a:ext cx="6394699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400" b="1" dirty="0">
              <a:solidFill>
                <a:srgbClr val="FF5050"/>
              </a:solidFill>
            </a:endParaRPr>
          </a:p>
          <a:p>
            <a:pPr eaLnBrk="1" hangingPunct="1"/>
            <a:endParaRPr lang="cs-CZ" altLang="cs-CZ" b="1" dirty="0">
              <a:solidFill>
                <a:srgbClr val="FF5050"/>
              </a:solidFill>
            </a:endParaRPr>
          </a:p>
          <a:p>
            <a:pPr eaLnBrk="1" hangingPunct="1"/>
            <a:r>
              <a:rPr lang="cs-CZ" altLang="cs-CZ" sz="3200" b="1" dirty="0" err="1">
                <a:solidFill>
                  <a:srgbClr val="800000"/>
                </a:solidFill>
              </a:rPr>
              <a:t>Ossa</a:t>
            </a:r>
            <a:r>
              <a:rPr lang="cs-CZ" altLang="cs-CZ" sz="3200" b="1" dirty="0">
                <a:solidFill>
                  <a:srgbClr val="800000"/>
                </a:solidFill>
              </a:rPr>
              <a:t> </a:t>
            </a:r>
            <a:r>
              <a:rPr lang="cs-CZ" altLang="cs-CZ" sz="3200" b="1" dirty="0" err="1">
                <a:solidFill>
                  <a:srgbClr val="800000"/>
                </a:solidFill>
              </a:rPr>
              <a:t>pedis</a:t>
            </a:r>
            <a:r>
              <a:rPr lang="cs-CZ" altLang="cs-CZ" sz="2400" b="1" dirty="0">
                <a:solidFill>
                  <a:srgbClr val="800000"/>
                </a:solidFill>
              </a:rPr>
              <a:t> – kosti nohy</a:t>
            </a:r>
          </a:p>
          <a:p>
            <a:pPr eaLnBrk="1" hangingPunct="1"/>
            <a:endParaRPr lang="cs-CZ" altLang="cs-CZ" b="1" dirty="0">
              <a:solidFill>
                <a:srgbClr val="800000"/>
              </a:solidFill>
            </a:endParaRPr>
          </a:p>
          <a:p>
            <a:pPr eaLnBrk="1" hangingPunct="1"/>
            <a:r>
              <a:rPr lang="cs-CZ" altLang="cs-CZ" sz="2000" b="1" dirty="0">
                <a:solidFill>
                  <a:srgbClr val="800000"/>
                </a:solidFill>
              </a:rPr>
              <a:t>I.   </a:t>
            </a:r>
            <a:r>
              <a:rPr lang="cs-CZ" altLang="cs-CZ" sz="2400" b="1" i="1" dirty="0" err="1">
                <a:solidFill>
                  <a:srgbClr val="800000"/>
                </a:solidFill>
              </a:rPr>
              <a:t>ossa</a:t>
            </a:r>
            <a:r>
              <a:rPr lang="cs-CZ" altLang="cs-CZ" sz="2400" b="1" i="1" dirty="0">
                <a:solidFill>
                  <a:srgbClr val="800000"/>
                </a:solidFill>
              </a:rPr>
              <a:t> </a:t>
            </a:r>
            <a:r>
              <a:rPr lang="cs-CZ" altLang="cs-CZ" sz="2400" b="1" i="1" dirty="0" err="1">
                <a:solidFill>
                  <a:srgbClr val="800000"/>
                </a:solidFill>
              </a:rPr>
              <a:t>tarsi</a:t>
            </a:r>
            <a:r>
              <a:rPr lang="cs-CZ" altLang="cs-CZ" sz="2400" b="1" i="1" dirty="0">
                <a:solidFill>
                  <a:srgbClr val="800000"/>
                </a:solidFill>
              </a:rPr>
              <a:t> </a:t>
            </a:r>
            <a:r>
              <a:rPr lang="cs-CZ" altLang="cs-CZ" sz="2400" b="1" dirty="0">
                <a:solidFill>
                  <a:srgbClr val="800000"/>
                </a:solidFill>
              </a:rPr>
              <a:t>(7) - </a:t>
            </a:r>
            <a:r>
              <a:rPr lang="cs-CZ" altLang="cs-CZ" b="1" dirty="0">
                <a:solidFill>
                  <a:srgbClr val="800000"/>
                </a:solidFill>
              </a:rPr>
              <a:t>kosti zánártní </a:t>
            </a:r>
            <a:endParaRPr lang="cs-CZ" altLang="cs-CZ" sz="2400" b="1" dirty="0">
              <a:solidFill>
                <a:srgbClr val="800000"/>
              </a:solidFill>
            </a:endParaRPr>
          </a:p>
          <a:p>
            <a:pPr eaLnBrk="1" hangingPunct="1"/>
            <a:r>
              <a:rPr lang="cs-CZ" altLang="cs-CZ" sz="2000" b="1" dirty="0">
                <a:solidFill>
                  <a:srgbClr val="800000"/>
                </a:solidFill>
              </a:rPr>
              <a:t>II.  </a:t>
            </a:r>
            <a:r>
              <a:rPr lang="cs-CZ" altLang="cs-CZ" sz="2400" b="1" i="1" dirty="0" err="1">
                <a:solidFill>
                  <a:srgbClr val="800000"/>
                </a:solidFill>
              </a:rPr>
              <a:t>ossa</a:t>
            </a:r>
            <a:r>
              <a:rPr lang="cs-CZ" altLang="cs-CZ" sz="2400" b="1" i="1" dirty="0">
                <a:solidFill>
                  <a:srgbClr val="800000"/>
                </a:solidFill>
              </a:rPr>
              <a:t> </a:t>
            </a:r>
            <a:r>
              <a:rPr lang="cs-CZ" altLang="cs-CZ" sz="2400" b="1" i="1" dirty="0" err="1">
                <a:solidFill>
                  <a:srgbClr val="800000"/>
                </a:solidFill>
              </a:rPr>
              <a:t>metatarsi</a:t>
            </a:r>
            <a:r>
              <a:rPr lang="cs-CZ" altLang="cs-CZ" sz="2400" b="1" i="1" dirty="0">
                <a:solidFill>
                  <a:srgbClr val="800000"/>
                </a:solidFill>
              </a:rPr>
              <a:t> </a:t>
            </a:r>
            <a:r>
              <a:rPr lang="cs-CZ" altLang="cs-CZ" sz="2400" b="1" dirty="0">
                <a:solidFill>
                  <a:srgbClr val="800000"/>
                </a:solidFill>
              </a:rPr>
              <a:t>(5) - </a:t>
            </a:r>
            <a:r>
              <a:rPr lang="cs-CZ" altLang="cs-CZ" b="1" dirty="0">
                <a:solidFill>
                  <a:srgbClr val="800000"/>
                </a:solidFill>
              </a:rPr>
              <a:t>kosti nártní </a:t>
            </a:r>
            <a:endParaRPr lang="cs-CZ" altLang="cs-CZ" sz="2400" b="1" dirty="0">
              <a:solidFill>
                <a:srgbClr val="800000"/>
              </a:solidFill>
            </a:endParaRPr>
          </a:p>
          <a:p>
            <a:pPr eaLnBrk="1" hangingPunct="1"/>
            <a:r>
              <a:rPr lang="cs-CZ" altLang="cs-CZ" sz="2000" b="1" dirty="0">
                <a:solidFill>
                  <a:srgbClr val="800000"/>
                </a:solidFill>
              </a:rPr>
              <a:t>III. </a:t>
            </a:r>
            <a:r>
              <a:rPr lang="cs-CZ" altLang="cs-CZ" sz="2400" b="1" i="1" dirty="0" err="1">
                <a:solidFill>
                  <a:srgbClr val="800000"/>
                </a:solidFill>
              </a:rPr>
              <a:t>ossa</a:t>
            </a:r>
            <a:r>
              <a:rPr lang="cs-CZ" altLang="cs-CZ" sz="2400" b="1" i="1" dirty="0">
                <a:solidFill>
                  <a:srgbClr val="800000"/>
                </a:solidFill>
              </a:rPr>
              <a:t> </a:t>
            </a:r>
            <a:r>
              <a:rPr lang="cs-CZ" altLang="cs-CZ" sz="2400" b="1" i="1" dirty="0" err="1">
                <a:solidFill>
                  <a:srgbClr val="800000"/>
                </a:solidFill>
              </a:rPr>
              <a:t>digitorum</a:t>
            </a:r>
            <a:r>
              <a:rPr lang="cs-CZ" altLang="cs-CZ" sz="2400" b="1" i="1" dirty="0">
                <a:solidFill>
                  <a:srgbClr val="800000"/>
                </a:solidFill>
              </a:rPr>
              <a:t> </a:t>
            </a:r>
            <a:r>
              <a:rPr lang="cs-CZ" altLang="cs-CZ" sz="2400" b="1" i="1" dirty="0" err="1">
                <a:solidFill>
                  <a:srgbClr val="800000"/>
                </a:solidFill>
              </a:rPr>
              <a:t>pedis</a:t>
            </a:r>
            <a:r>
              <a:rPr lang="cs-CZ" altLang="cs-CZ" sz="2400" b="1" i="1" dirty="0">
                <a:solidFill>
                  <a:srgbClr val="800000"/>
                </a:solidFill>
              </a:rPr>
              <a:t> </a:t>
            </a:r>
            <a:r>
              <a:rPr lang="cs-CZ" altLang="cs-CZ" sz="2400" b="1" dirty="0">
                <a:solidFill>
                  <a:srgbClr val="800000"/>
                </a:solidFill>
              </a:rPr>
              <a:t>(14) - </a:t>
            </a:r>
            <a:r>
              <a:rPr lang="cs-CZ" altLang="cs-CZ" b="1" dirty="0">
                <a:solidFill>
                  <a:srgbClr val="800000"/>
                </a:solidFill>
              </a:rPr>
              <a:t>kosti prstů nohy </a:t>
            </a:r>
            <a:endParaRPr lang="cs-CZ" altLang="cs-CZ" sz="2400" b="1" dirty="0">
              <a:solidFill>
                <a:srgbClr val="800000"/>
              </a:solidFill>
            </a:endParaRPr>
          </a:p>
          <a:p>
            <a:pPr eaLnBrk="1" hangingPunct="1"/>
            <a:endParaRPr lang="cs-CZ" altLang="cs-CZ" sz="2000" b="1" dirty="0">
              <a:solidFill>
                <a:srgbClr val="800000"/>
              </a:solidFill>
            </a:endParaRPr>
          </a:p>
          <a:p>
            <a:pPr eaLnBrk="1" hangingPunct="1"/>
            <a:r>
              <a:rPr lang="cs-CZ" altLang="cs-CZ" sz="2400" b="1" dirty="0" err="1">
                <a:solidFill>
                  <a:srgbClr val="800000"/>
                </a:solidFill>
              </a:rPr>
              <a:t>Ossa</a:t>
            </a:r>
            <a:r>
              <a:rPr lang="cs-CZ" altLang="cs-CZ" sz="2400" b="1" dirty="0">
                <a:solidFill>
                  <a:srgbClr val="800000"/>
                </a:solidFill>
              </a:rPr>
              <a:t> </a:t>
            </a:r>
            <a:r>
              <a:rPr lang="cs-CZ" altLang="cs-CZ" sz="2400" b="1" dirty="0" err="1">
                <a:solidFill>
                  <a:srgbClr val="800000"/>
                </a:solidFill>
              </a:rPr>
              <a:t>tarsi</a:t>
            </a:r>
            <a:r>
              <a:rPr lang="cs-CZ" altLang="cs-CZ" sz="2400" b="1" dirty="0">
                <a:solidFill>
                  <a:srgbClr val="800000"/>
                </a:solidFill>
              </a:rPr>
              <a:t> (kosti zánártní)</a:t>
            </a:r>
          </a:p>
          <a:p>
            <a:pPr eaLnBrk="1" hangingPunct="1"/>
            <a:r>
              <a:rPr lang="cs-CZ" altLang="cs-CZ" sz="2000" b="1" i="1" dirty="0" err="1"/>
              <a:t>Talus</a:t>
            </a:r>
            <a:r>
              <a:rPr lang="cs-CZ" altLang="cs-CZ" sz="2000" b="1" dirty="0"/>
              <a:t> - </a:t>
            </a:r>
            <a:r>
              <a:rPr lang="cs-CZ" altLang="cs-CZ" b="1" dirty="0"/>
              <a:t>kost hlezenní </a:t>
            </a:r>
            <a:endParaRPr lang="cs-CZ" altLang="cs-CZ" sz="2000" b="1" dirty="0"/>
          </a:p>
          <a:p>
            <a:pPr eaLnBrk="1" hangingPunct="1"/>
            <a:r>
              <a:rPr lang="cs-CZ" altLang="cs-CZ" sz="2000" b="1" i="1" dirty="0"/>
              <a:t>Calcaneus</a:t>
            </a:r>
            <a:r>
              <a:rPr lang="cs-CZ" altLang="cs-CZ" sz="2000" b="1" dirty="0"/>
              <a:t> - </a:t>
            </a:r>
            <a:r>
              <a:rPr lang="cs-CZ" altLang="cs-CZ" b="1" dirty="0"/>
              <a:t>kost patní </a:t>
            </a:r>
            <a:endParaRPr lang="cs-CZ" altLang="cs-CZ" sz="2000" b="1" dirty="0"/>
          </a:p>
          <a:p>
            <a:pPr eaLnBrk="1" hangingPunct="1"/>
            <a:r>
              <a:rPr lang="cs-CZ" altLang="cs-CZ" sz="2000" b="1" i="1" dirty="0"/>
              <a:t>Os </a:t>
            </a:r>
            <a:r>
              <a:rPr lang="cs-CZ" altLang="cs-CZ" sz="2000" b="1" i="1" dirty="0" err="1"/>
              <a:t>naviculare</a:t>
            </a:r>
            <a:r>
              <a:rPr lang="cs-CZ" altLang="cs-CZ" sz="2000" b="1" i="1" dirty="0"/>
              <a:t> </a:t>
            </a:r>
            <a:r>
              <a:rPr lang="cs-CZ" altLang="cs-CZ" sz="2000" b="1" dirty="0"/>
              <a:t>- </a:t>
            </a:r>
            <a:r>
              <a:rPr lang="cs-CZ" altLang="cs-CZ" b="1" dirty="0"/>
              <a:t>kost loďkovitá </a:t>
            </a:r>
            <a:endParaRPr lang="cs-CZ" altLang="cs-CZ" sz="2000" b="1" dirty="0"/>
          </a:p>
          <a:p>
            <a:pPr eaLnBrk="1" hangingPunct="1"/>
            <a:r>
              <a:rPr lang="cs-CZ" altLang="cs-CZ" sz="2000" b="1" i="1" dirty="0"/>
              <a:t>Os </a:t>
            </a:r>
            <a:r>
              <a:rPr lang="cs-CZ" altLang="cs-CZ" sz="2000" b="1" i="1" dirty="0" err="1"/>
              <a:t>cuboideum</a:t>
            </a:r>
            <a:r>
              <a:rPr lang="cs-CZ" altLang="cs-CZ" sz="2000" b="1" i="1" dirty="0"/>
              <a:t> </a:t>
            </a:r>
            <a:r>
              <a:rPr lang="cs-CZ" altLang="cs-CZ" sz="2000" b="1" dirty="0"/>
              <a:t>- </a:t>
            </a:r>
            <a:r>
              <a:rPr lang="cs-CZ" altLang="cs-CZ" b="1" dirty="0"/>
              <a:t>kost krychlová</a:t>
            </a:r>
            <a:endParaRPr lang="cs-CZ" altLang="cs-CZ" sz="2000" b="1" dirty="0"/>
          </a:p>
          <a:p>
            <a:pPr eaLnBrk="1" hangingPunct="1"/>
            <a:r>
              <a:rPr lang="cs-CZ" altLang="cs-CZ" sz="2000" b="1" i="1" dirty="0" err="1"/>
              <a:t>Ossa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cuneiformia</a:t>
            </a:r>
            <a:r>
              <a:rPr lang="cs-CZ" altLang="cs-CZ" sz="2000" b="1" i="1" dirty="0"/>
              <a:t> </a:t>
            </a:r>
            <a:r>
              <a:rPr lang="cs-CZ" altLang="cs-CZ" sz="2000" b="1" dirty="0"/>
              <a:t>- </a:t>
            </a:r>
            <a:r>
              <a:rPr lang="cs-CZ" altLang="cs-CZ" b="1" dirty="0"/>
              <a:t>kosti klínové</a:t>
            </a:r>
            <a:r>
              <a:rPr lang="cs-CZ" altLang="cs-CZ" dirty="0"/>
              <a:t> </a:t>
            </a:r>
            <a:endParaRPr lang="cs-CZ" altLang="cs-CZ" sz="2000" b="1" dirty="0"/>
          </a:p>
          <a:p>
            <a:pPr eaLnBrk="1" hangingPunct="1"/>
            <a:r>
              <a:rPr lang="cs-CZ" altLang="cs-CZ" sz="2000" b="1" i="1" dirty="0"/>
              <a:t>      (</a:t>
            </a:r>
            <a:r>
              <a:rPr lang="cs-CZ" altLang="cs-CZ" sz="2000" b="1" i="1" dirty="0" err="1"/>
              <a:t>mediale</a:t>
            </a:r>
            <a:r>
              <a:rPr lang="cs-CZ" altLang="cs-CZ" sz="2000" b="1" i="1" dirty="0"/>
              <a:t>, intermedium et </a:t>
            </a:r>
            <a:r>
              <a:rPr lang="cs-CZ" altLang="cs-CZ" sz="2000" b="1" i="1" dirty="0" err="1"/>
              <a:t>laterale</a:t>
            </a:r>
            <a:r>
              <a:rPr lang="cs-CZ" altLang="cs-CZ" sz="2000" b="1" i="1" dirty="0"/>
              <a:t>)</a:t>
            </a:r>
          </a:p>
          <a:p>
            <a:pPr eaLnBrk="1" hangingPunct="1"/>
            <a:endParaRPr lang="cs-CZ" altLang="cs-CZ" sz="2000" b="1" dirty="0"/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3822701"/>
            <a:ext cx="1427162" cy="2486025"/>
          </a:xfrm>
          <a:prstGeom prst="rect">
            <a:avLst/>
          </a:prstGeom>
          <a:noFill/>
          <a:ln w="38100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029" y="1684339"/>
            <a:ext cx="1927225" cy="4624387"/>
          </a:xfrm>
          <a:prstGeom prst="rect">
            <a:avLst/>
          </a:prstGeom>
          <a:noFill/>
          <a:ln w="38100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830" y="118242"/>
            <a:ext cx="1038826" cy="4545216"/>
          </a:xfrm>
          <a:prstGeom prst="rect">
            <a:avLst/>
          </a:prstGeom>
          <a:noFill/>
          <a:ln w="38100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038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Scan0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" t="13367" r="25377" b="43439"/>
          <a:stretch>
            <a:fillRect/>
          </a:stretch>
        </p:blipFill>
        <p:spPr bwMode="auto">
          <a:xfrm>
            <a:off x="1919288" y="836614"/>
            <a:ext cx="7974012" cy="58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581603" y="257831"/>
            <a:ext cx="3150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Articulationes</a:t>
            </a:r>
            <a:r>
              <a:rPr lang="cs-CZ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pedis</a:t>
            </a:r>
            <a:endParaRPr lang="cs-CZ" sz="2800" dirty="0"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464426" y="4508501"/>
            <a:ext cx="2447925" cy="2233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311900" y="5949950"/>
            <a:ext cx="1296988" cy="71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9492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48039" y="918977"/>
            <a:ext cx="10667999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Kloubní plošky</a:t>
            </a:r>
            <a:r>
              <a:rPr lang="cs-CZ" altLang="cs-CZ" sz="2000" b="1" i="1" dirty="0">
                <a:solidFill>
                  <a:srgbClr val="990033"/>
                </a:solidFill>
                <a:cs typeface="Arial" panose="020B0604020202020204" pitchFamily="34" charset="0"/>
              </a:rPr>
              <a:t>:</a:t>
            </a:r>
            <a:endParaRPr lang="cs-CZ" altLang="cs-CZ" sz="1800" b="1" i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Kloubní pouzdro: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Pomocná zařízení: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cs typeface="Arial" panose="020B0604020202020204" pitchFamily="34" charset="0"/>
              </a:rPr>
              <a:t>Lig. </a:t>
            </a:r>
            <a:r>
              <a:rPr lang="cs-CZ" altLang="cs-CZ" sz="1800" b="1" i="1" dirty="0" err="1">
                <a:cs typeface="Arial" panose="020B0604020202020204" pitchFamily="34" charset="0"/>
              </a:rPr>
              <a:t>collaterale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mediale</a:t>
            </a:r>
            <a:r>
              <a:rPr lang="cs-CZ" altLang="cs-CZ" sz="1800" b="1" i="1" dirty="0">
                <a:cs typeface="Arial" panose="020B0604020202020204" pitchFamily="34" charset="0"/>
              </a:rPr>
              <a:t>: (lig. </a:t>
            </a:r>
            <a:r>
              <a:rPr lang="cs-CZ" altLang="cs-CZ" sz="1800" b="1" i="1" dirty="0" err="1">
                <a:cs typeface="Arial" panose="020B0604020202020204" pitchFamily="34" charset="0"/>
              </a:rPr>
              <a:t>deltoideum</a:t>
            </a:r>
            <a:r>
              <a:rPr lang="cs-CZ" altLang="cs-CZ" sz="1800" b="1" i="1" dirty="0">
                <a:cs typeface="Arial" panose="020B0604020202020204" pitchFamily="34" charset="0"/>
              </a:rPr>
              <a:t>): </a:t>
            </a:r>
            <a:r>
              <a:rPr lang="cs-CZ" altLang="cs-CZ" sz="1800" b="1" i="1" dirty="0" err="1">
                <a:cs typeface="Arial" panose="020B0604020202020204" pitchFamily="34" charset="0"/>
              </a:rPr>
              <a:t>pars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tibionavicularis</a:t>
            </a:r>
            <a:r>
              <a:rPr lang="cs-CZ" altLang="cs-CZ" sz="1800" b="1" i="1" dirty="0">
                <a:cs typeface="Arial" panose="020B0604020202020204" pitchFamily="34" charset="0"/>
              </a:rPr>
              <a:t>,  </a:t>
            </a:r>
            <a:r>
              <a:rPr lang="cs-CZ" altLang="cs-CZ" sz="1800" b="1" i="1" dirty="0" err="1">
                <a:cs typeface="Arial" panose="020B0604020202020204" pitchFamily="34" charset="0"/>
              </a:rPr>
              <a:t>pars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tibiotalaris</a:t>
            </a:r>
            <a:r>
              <a:rPr lang="cs-CZ" altLang="cs-CZ" sz="1800" b="1" i="1" dirty="0">
                <a:cs typeface="Arial" panose="020B0604020202020204" pitchFamily="34" charset="0"/>
              </a:rPr>
              <a:t> ant. et post.,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cs typeface="Arial" panose="020B0604020202020204" pitchFamily="34" charset="0"/>
              </a:rPr>
              <a:t>                                          </a:t>
            </a:r>
            <a:r>
              <a:rPr lang="cs-CZ" altLang="cs-CZ" sz="1800" b="1" i="1" dirty="0" err="1">
                <a:cs typeface="Arial" panose="020B0604020202020204" pitchFamily="34" charset="0"/>
              </a:rPr>
              <a:t>pars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tibiocalcanea</a:t>
            </a:r>
            <a:r>
              <a:rPr lang="cs-CZ" altLang="cs-CZ" sz="1800" b="1" i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cs typeface="Arial" panose="020B0604020202020204" pitchFamily="34" charset="0"/>
              </a:rPr>
              <a:t>Lig. </a:t>
            </a:r>
            <a:r>
              <a:rPr lang="cs-CZ" altLang="cs-CZ" sz="1800" b="1" i="1" dirty="0" err="1">
                <a:cs typeface="Arial" panose="020B0604020202020204" pitchFamily="34" charset="0"/>
              </a:rPr>
              <a:t>collaterale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laterale</a:t>
            </a:r>
            <a:r>
              <a:rPr lang="cs-CZ" altLang="cs-CZ" sz="1800" b="1" i="1" dirty="0">
                <a:cs typeface="Arial" panose="020B0604020202020204" pitchFamily="34" charset="0"/>
              </a:rPr>
              <a:t>: lig. </a:t>
            </a:r>
            <a:r>
              <a:rPr lang="cs-CZ" altLang="cs-CZ" sz="1800" b="1" i="1" dirty="0" err="1">
                <a:cs typeface="Arial" panose="020B0604020202020204" pitchFamily="34" charset="0"/>
              </a:rPr>
              <a:t>talofibulare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anterius</a:t>
            </a:r>
            <a:r>
              <a:rPr lang="cs-CZ" altLang="cs-CZ" sz="1800" b="1" i="1" dirty="0">
                <a:cs typeface="Arial" panose="020B0604020202020204" pitchFamily="34" charset="0"/>
              </a:rPr>
              <a:t> et </a:t>
            </a:r>
            <a:r>
              <a:rPr lang="cs-CZ" altLang="cs-CZ" sz="1800" b="1" i="1" dirty="0" err="1">
                <a:cs typeface="Arial" panose="020B0604020202020204" pitchFamily="34" charset="0"/>
              </a:rPr>
              <a:t>posterius</a:t>
            </a:r>
            <a:r>
              <a:rPr lang="cs-CZ" altLang="cs-CZ" sz="1800" b="1" i="1" dirty="0">
                <a:cs typeface="Arial" panose="020B0604020202020204" pitchFamily="34" charset="0"/>
              </a:rPr>
              <a:t>, lig. </a:t>
            </a:r>
            <a:r>
              <a:rPr lang="cs-CZ" altLang="cs-CZ" sz="1800" b="1" i="1" dirty="0" err="1">
                <a:cs typeface="Arial" panose="020B0604020202020204" pitchFamily="34" charset="0"/>
              </a:rPr>
              <a:t>calcaneofibulare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Typ kloubu a pohyby: </a:t>
            </a:r>
            <a:r>
              <a:rPr lang="cs-CZ" altLang="cs-CZ" sz="1800" b="1" dirty="0">
                <a:cs typeface="Arial" panose="020B0604020202020204" pitchFamily="34" charset="0"/>
              </a:rPr>
              <a:t>kladkový kloub, plantární a dorzální flexe, viklavé pohyby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16" y="3855464"/>
            <a:ext cx="17272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00" y="3867380"/>
            <a:ext cx="3432175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559" y="4557863"/>
            <a:ext cx="3283781" cy="188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970854" y="432787"/>
            <a:ext cx="8255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Articulatio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talocruralis</a:t>
            </a:r>
            <a:r>
              <a:rPr lang="cs-CZ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(hlezenní kloub) = horní zánártní kloub</a:t>
            </a:r>
            <a:endParaRPr lang="cs-CZ" sz="32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192" y="2468867"/>
            <a:ext cx="2192032" cy="219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3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6"/>
          <p:cNvSpPr txBox="1">
            <a:spLocks noChangeArrowheads="1"/>
          </p:cNvSpPr>
          <p:nvPr/>
        </p:nvSpPr>
        <p:spPr bwMode="auto">
          <a:xfrm>
            <a:off x="7824788" y="5300663"/>
            <a:ext cx="1416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Přední oddíl</a:t>
            </a:r>
          </a:p>
        </p:txBody>
      </p:sp>
      <p:sp>
        <p:nvSpPr>
          <p:cNvPr id="29699" name="Rectangle 10"/>
          <p:cNvSpPr>
            <a:spLocks noChangeArrowheads="1"/>
          </p:cNvSpPr>
          <p:nvPr/>
        </p:nvSpPr>
        <p:spPr bwMode="auto">
          <a:xfrm>
            <a:off x="5664201" y="6642100"/>
            <a:ext cx="1008063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970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3933825"/>
            <a:ext cx="4646612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2052508" y="1078459"/>
            <a:ext cx="79977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A)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Articulatio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subtalaris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(zadní část dolního zánártního kloubu)</a:t>
            </a:r>
            <a:r>
              <a:rPr lang="cs-CZ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131" y="2299535"/>
            <a:ext cx="343217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2"/>
          <p:cNvSpPr txBox="1">
            <a:spLocks noChangeArrowheads="1"/>
          </p:cNvSpPr>
          <p:nvPr/>
        </p:nvSpPr>
        <p:spPr bwMode="auto">
          <a:xfrm>
            <a:off x="895221" y="1758886"/>
            <a:ext cx="100591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Kloubní plošky: </a:t>
            </a:r>
            <a:r>
              <a:rPr lang="cs-CZ" altLang="cs-CZ" sz="1800" b="1" i="1" dirty="0">
                <a:cs typeface="Arial" panose="020B0604020202020204" pitchFamily="34" charset="0"/>
              </a:rPr>
              <a:t>facies </a:t>
            </a:r>
            <a:r>
              <a:rPr lang="cs-CZ" altLang="cs-CZ" sz="1800" b="1" i="1" dirty="0" err="1">
                <a:cs typeface="Arial" panose="020B0604020202020204" pitchFamily="34" charset="0"/>
              </a:rPr>
              <a:t>articularis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calcanea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posterior</a:t>
            </a:r>
            <a:r>
              <a:rPr lang="cs-CZ" altLang="cs-CZ" sz="1800" b="1" i="1" dirty="0">
                <a:cs typeface="Arial" panose="020B0604020202020204" pitchFamily="34" charset="0"/>
              </a:rPr>
              <a:t> + facies </a:t>
            </a:r>
            <a:r>
              <a:rPr lang="cs-CZ" altLang="cs-CZ" sz="1800" b="1" i="1" dirty="0" err="1">
                <a:cs typeface="Arial" panose="020B0604020202020204" pitchFamily="34" charset="0"/>
              </a:rPr>
              <a:t>articularis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talaris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posterior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Kloubní pouzdro: </a:t>
            </a:r>
            <a:r>
              <a:rPr lang="cs-CZ" altLang="cs-CZ" sz="1800" b="1" dirty="0">
                <a:cs typeface="Arial" panose="020B0604020202020204" pitchFamily="34" charset="0"/>
              </a:rPr>
              <a:t>okraj kloubních ploch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Pomocná zařízení: </a:t>
            </a:r>
            <a:r>
              <a:rPr lang="cs-CZ" altLang="cs-CZ" sz="1800" b="1" i="1" dirty="0">
                <a:cs typeface="Arial" panose="020B0604020202020204" pitchFamily="34" charset="0"/>
              </a:rPr>
              <a:t>lig. </a:t>
            </a:r>
            <a:r>
              <a:rPr lang="cs-CZ" altLang="cs-CZ" sz="1800" b="1" i="1" dirty="0" err="1">
                <a:cs typeface="Arial" panose="020B0604020202020204" pitchFamily="34" charset="0"/>
              </a:rPr>
              <a:t>talocalcaneum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laterale</a:t>
            </a:r>
            <a:r>
              <a:rPr lang="cs-CZ" altLang="cs-CZ" sz="1800" b="1" i="1" dirty="0">
                <a:cs typeface="Arial" panose="020B0604020202020204" pitchFamily="34" charset="0"/>
              </a:rPr>
              <a:t> et </a:t>
            </a:r>
            <a:r>
              <a:rPr lang="cs-CZ" altLang="cs-CZ" sz="1800" b="1" i="1" dirty="0" err="1">
                <a:cs typeface="Arial" panose="020B0604020202020204" pitchFamily="34" charset="0"/>
              </a:rPr>
              <a:t>mediale</a:t>
            </a:r>
            <a:endParaRPr lang="cs-CZ" altLang="cs-CZ" sz="1800" b="1" i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Pohyby: </a:t>
            </a:r>
            <a:r>
              <a:rPr lang="cs-CZ" altLang="cs-CZ" sz="1800" b="1" dirty="0">
                <a:cs typeface="Arial" panose="020B0604020202020204" pitchFamily="34" charset="0"/>
              </a:rPr>
              <a:t>podél osy procházející </a:t>
            </a:r>
            <a:r>
              <a:rPr lang="cs-CZ" altLang="cs-CZ" sz="1800" b="1" i="1" dirty="0">
                <a:cs typeface="Arial" panose="020B0604020202020204" pitchFamily="34" charset="0"/>
              </a:rPr>
              <a:t>sinus </a:t>
            </a:r>
            <a:r>
              <a:rPr lang="cs-CZ" altLang="cs-CZ" sz="1800" b="1" i="1" dirty="0" err="1">
                <a:cs typeface="Arial" panose="020B0604020202020204" pitchFamily="34" charset="0"/>
              </a:rPr>
              <a:t>tarsi</a:t>
            </a:r>
            <a:r>
              <a:rPr lang="cs-CZ" altLang="cs-CZ" sz="1800" b="1" dirty="0">
                <a:cs typeface="Arial" panose="020B0604020202020204" pitchFamily="34" charset="0"/>
              </a:rPr>
              <a:t> –  pronace a supinace</a:t>
            </a:r>
          </a:p>
        </p:txBody>
      </p:sp>
      <p:pic>
        <p:nvPicPr>
          <p:cNvPr id="29704" name="Picture 8" descr="Scan0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18939" r="45052" b="50990"/>
          <a:stretch>
            <a:fillRect/>
          </a:stretch>
        </p:blipFill>
        <p:spPr bwMode="auto">
          <a:xfrm>
            <a:off x="1166179" y="3394910"/>
            <a:ext cx="4067175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682529" y="275835"/>
            <a:ext cx="5366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</a:rPr>
              <a:t>Articulationes</a:t>
            </a:r>
            <a:r>
              <a:rPr lang="cs-CZ" sz="3600" b="1" dirty="0">
                <a:solidFill>
                  <a:srgbClr val="C00000"/>
                </a:solidFill>
              </a:rPr>
              <a:t> </a:t>
            </a:r>
            <a:r>
              <a:rPr lang="cs-CZ" sz="3600" b="1" dirty="0" err="1">
                <a:solidFill>
                  <a:srgbClr val="C00000"/>
                </a:solidFill>
              </a:rPr>
              <a:t>intertarsales</a:t>
            </a:r>
            <a:endParaRPr lang="cs-CZ" sz="3600" b="1" dirty="0">
              <a:solidFill>
                <a:srgbClr val="C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7375"/>
            <a:ext cx="769430" cy="1068990"/>
          </a:xfrm>
          <a:prstGeom prst="rect">
            <a:avLst/>
          </a:prstGeom>
          <a:noFill/>
          <a:ln w="38100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5" y="5959366"/>
            <a:ext cx="1078945" cy="776999"/>
          </a:xfrm>
          <a:prstGeom prst="rect">
            <a:avLst/>
          </a:prstGeom>
          <a:noFill/>
          <a:ln w="38100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298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575050"/>
            <a:ext cx="1295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3586164"/>
            <a:ext cx="46497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3284538"/>
            <a:ext cx="171450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Line 6"/>
          <p:cNvSpPr>
            <a:spLocks noChangeShapeType="1"/>
          </p:cNvSpPr>
          <p:nvPr/>
        </p:nvSpPr>
        <p:spPr bwMode="auto">
          <a:xfrm>
            <a:off x="1991519" y="5267862"/>
            <a:ext cx="1008062" cy="792163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306549" y="63660"/>
            <a:ext cx="111937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B)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Articulatio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talocalcaneonavicularis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(</a:t>
            </a:r>
            <a:r>
              <a:rPr lang="cs-CZ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ventromediální</a:t>
            </a:r>
            <a:r>
              <a:rPr lang="cs-CZ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část dolního zánártního kloubu)</a:t>
            </a:r>
            <a:r>
              <a:rPr lang="cs-C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0727" name="Text Box 2"/>
          <p:cNvSpPr txBox="1">
            <a:spLocks noChangeArrowheads="1"/>
          </p:cNvSpPr>
          <p:nvPr/>
        </p:nvSpPr>
        <p:spPr bwMode="auto">
          <a:xfrm>
            <a:off x="1635126" y="690056"/>
            <a:ext cx="8964612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Kloubní plošky: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     </a:t>
            </a:r>
            <a:r>
              <a:rPr lang="cs-CZ" altLang="cs-CZ" sz="2000" b="1" i="1" dirty="0">
                <a:cs typeface="Arial" panose="020B0604020202020204" pitchFamily="34" charset="0"/>
              </a:rPr>
              <a:t>facies art. </a:t>
            </a:r>
            <a:r>
              <a:rPr lang="cs-CZ" altLang="cs-CZ" sz="2000" b="1" i="1" dirty="0" err="1">
                <a:cs typeface="Arial" panose="020B0604020202020204" pitchFamily="34" charset="0"/>
              </a:rPr>
              <a:t>calcanea</a:t>
            </a:r>
            <a:r>
              <a:rPr lang="cs-CZ" altLang="cs-CZ" sz="2000" b="1" i="1" dirty="0">
                <a:cs typeface="Arial" panose="020B0604020202020204" pitchFamily="34" charset="0"/>
              </a:rPr>
              <a:t> media + ant. </a:t>
            </a:r>
            <a:r>
              <a:rPr lang="cs-CZ" altLang="cs-CZ" sz="2000" b="1" i="1" dirty="0" err="1">
                <a:cs typeface="Arial" panose="020B0604020202020204" pitchFamily="34" charset="0"/>
              </a:rPr>
              <a:t>tali</a:t>
            </a:r>
            <a:r>
              <a:rPr lang="cs-CZ" altLang="cs-CZ" sz="2000" b="1" i="1" dirty="0">
                <a:cs typeface="Arial" panose="020B0604020202020204" pitchFamily="34" charset="0"/>
              </a:rPr>
              <a:t>, facies art. </a:t>
            </a:r>
            <a:r>
              <a:rPr lang="cs-CZ" altLang="cs-CZ" sz="2000" b="1" i="1" dirty="0" err="1">
                <a:cs typeface="Arial" panose="020B0604020202020204" pitchFamily="34" charset="0"/>
              </a:rPr>
              <a:t>talaris</a:t>
            </a:r>
            <a:r>
              <a:rPr lang="cs-CZ" altLang="cs-CZ" sz="2000" b="1" i="1" dirty="0">
                <a:cs typeface="Arial" panose="020B0604020202020204" pitchFamily="34" charset="0"/>
              </a:rPr>
              <a:t> media + ant. </a:t>
            </a:r>
            <a:r>
              <a:rPr lang="cs-CZ" altLang="cs-CZ" sz="2000" b="1" i="1" dirty="0" err="1">
                <a:cs typeface="Arial" panose="020B0604020202020204" pitchFamily="34" charset="0"/>
              </a:rPr>
              <a:t>calcanei</a:t>
            </a:r>
            <a:r>
              <a:rPr lang="cs-CZ" altLang="cs-CZ" sz="2000" b="1" i="1" dirty="0">
                <a:cs typeface="Arial" panose="020B0604020202020204" pitchFamily="34" charset="0"/>
              </a:rPr>
              <a:t>, </a:t>
            </a:r>
            <a:r>
              <a:rPr lang="cs-CZ" altLang="cs-CZ" sz="2000" b="1" i="1" dirty="0" err="1">
                <a:cs typeface="Arial" panose="020B0604020202020204" pitchFamily="34" charset="0"/>
              </a:rPr>
              <a:t>caput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tali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+ proximální kloubní ploška na os </a:t>
            </a:r>
            <a:r>
              <a:rPr lang="cs-CZ" altLang="cs-CZ" sz="2000" b="1" i="1" dirty="0" err="1">
                <a:cs typeface="Arial" panose="020B0604020202020204" pitchFamily="34" charset="0"/>
              </a:rPr>
              <a:t>naviculare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Pomocná zařízení: </a:t>
            </a:r>
            <a:r>
              <a:rPr lang="cs-CZ" altLang="cs-CZ" sz="2000" b="1" i="1" dirty="0">
                <a:cs typeface="Arial" panose="020B0604020202020204" pitchFamily="34" charset="0"/>
              </a:rPr>
              <a:t>lig. </a:t>
            </a:r>
            <a:r>
              <a:rPr lang="cs-CZ" altLang="cs-CZ" sz="2000" b="1" i="1" dirty="0" err="1">
                <a:cs typeface="Arial" panose="020B0604020202020204" pitchFamily="34" charset="0"/>
              </a:rPr>
              <a:t>calcaneonaviculare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plantare</a:t>
            </a:r>
            <a:r>
              <a:rPr lang="cs-CZ" altLang="cs-CZ" sz="2000" b="1" i="1" dirty="0">
                <a:cs typeface="Arial" panose="020B0604020202020204" pitchFamily="34" charset="0"/>
              </a:rPr>
              <a:t> (</a:t>
            </a:r>
            <a:r>
              <a:rPr lang="cs-CZ" altLang="cs-CZ" sz="2000" b="1" i="1" dirty="0" err="1">
                <a:cs typeface="Arial" panose="020B0604020202020204" pitchFamily="34" charset="0"/>
              </a:rPr>
              <a:t>fibrocartilago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navicularis</a:t>
            </a:r>
            <a:r>
              <a:rPr lang="cs-CZ" altLang="cs-CZ" sz="2000" b="1" i="1" dirty="0">
                <a:cs typeface="Arial" panose="020B0604020202020204" pitchFamily="34" charset="0"/>
              </a:rPr>
              <a:t>), lig.  </a:t>
            </a:r>
            <a:r>
              <a:rPr lang="cs-CZ" altLang="cs-CZ" sz="2000" b="1" i="1" dirty="0" err="1">
                <a:cs typeface="Arial" panose="020B0604020202020204" pitchFamily="34" charset="0"/>
              </a:rPr>
              <a:t>calcaneonaviculare</a:t>
            </a:r>
            <a:r>
              <a:rPr lang="cs-CZ" altLang="cs-CZ" sz="2000" b="1" i="1" dirty="0">
                <a:cs typeface="Arial" panose="020B0604020202020204" pitchFamily="34" charset="0"/>
              </a:rPr>
              <a:t> (dorsale) </a:t>
            </a:r>
            <a:r>
              <a:rPr lang="cs-CZ" altLang="cs-CZ" sz="2000" b="1" dirty="0">
                <a:cs typeface="Arial" panose="020B0604020202020204" pitchFamily="34" charset="0"/>
              </a:rPr>
              <a:t>= část </a:t>
            </a:r>
            <a:r>
              <a:rPr lang="cs-CZ" altLang="cs-CZ" sz="2000" b="1" i="1" dirty="0">
                <a:cs typeface="Arial" panose="020B0604020202020204" pitchFamily="34" charset="0"/>
              </a:rPr>
              <a:t>lig. </a:t>
            </a:r>
            <a:r>
              <a:rPr lang="cs-CZ" altLang="cs-CZ" sz="2000" b="1" i="1" dirty="0" err="1">
                <a:cs typeface="Arial" panose="020B0604020202020204" pitchFamily="34" charset="0"/>
              </a:rPr>
              <a:t>bifurcatum</a:t>
            </a:r>
            <a:r>
              <a:rPr lang="cs-CZ" altLang="cs-CZ" sz="2000" b="1" i="1" dirty="0">
                <a:cs typeface="Arial" panose="020B0604020202020204" pitchFamily="34" charset="0"/>
              </a:rPr>
              <a:t>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     lig. </a:t>
            </a:r>
            <a:r>
              <a:rPr lang="cs-CZ" altLang="cs-CZ" sz="2000" b="1" i="1" dirty="0" err="1">
                <a:cs typeface="Arial" panose="020B0604020202020204" pitchFamily="34" charset="0"/>
              </a:rPr>
              <a:t>talonaviculare</a:t>
            </a:r>
            <a:r>
              <a:rPr lang="cs-CZ" altLang="cs-CZ" sz="2000" b="1" i="1" dirty="0">
                <a:cs typeface="Arial" panose="020B0604020202020204" pitchFamily="34" charset="0"/>
              </a:rPr>
              <a:t>, lig. </a:t>
            </a:r>
            <a:r>
              <a:rPr lang="cs-CZ" altLang="cs-CZ" sz="2000" b="1" i="1" dirty="0" err="1">
                <a:cs typeface="Arial" panose="020B0604020202020204" pitchFamily="34" charset="0"/>
              </a:rPr>
              <a:t>talocalcaneum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interosseum</a:t>
            </a:r>
            <a:r>
              <a:rPr lang="cs-CZ" altLang="cs-CZ" sz="2000" b="1" dirty="0">
                <a:cs typeface="Arial" panose="020B0604020202020204" pitchFamily="34" charset="0"/>
              </a:rPr>
              <a:t> (uvnitř </a:t>
            </a:r>
            <a:r>
              <a:rPr lang="cs-CZ" altLang="cs-CZ" sz="2000" b="1" i="1" dirty="0">
                <a:cs typeface="Arial" panose="020B0604020202020204" pitchFamily="34" charset="0"/>
              </a:rPr>
              <a:t>sinus </a:t>
            </a:r>
            <a:r>
              <a:rPr lang="cs-CZ" altLang="cs-CZ" sz="2000" b="1" i="1" dirty="0" err="1">
                <a:cs typeface="Arial" panose="020B0604020202020204" pitchFamily="34" charset="0"/>
              </a:rPr>
              <a:t>tarsi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Pohyby: </a:t>
            </a:r>
            <a:r>
              <a:rPr lang="cs-CZ" altLang="cs-CZ" sz="2000" b="1" dirty="0">
                <a:cs typeface="Arial" panose="020B0604020202020204" pitchFamily="34" charset="0"/>
              </a:rPr>
              <a:t>podél osy procházející </a:t>
            </a:r>
            <a:r>
              <a:rPr lang="cs-CZ" altLang="cs-CZ" sz="2000" b="1" i="1" dirty="0">
                <a:cs typeface="Arial" panose="020B0604020202020204" pitchFamily="34" charset="0"/>
              </a:rPr>
              <a:t>sinus </a:t>
            </a:r>
            <a:r>
              <a:rPr lang="cs-CZ" altLang="cs-CZ" sz="2000" b="1" i="1" dirty="0" err="1">
                <a:cs typeface="Arial" panose="020B0604020202020204" pitchFamily="34" charset="0"/>
              </a:rPr>
              <a:t>tarsi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–  pronace a supinace</a:t>
            </a:r>
          </a:p>
        </p:txBody>
      </p:sp>
    </p:spTree>
    <p:extLst>
      <p:ext uri="{BB962C8B-B14F-4D97-AF65-F5344CB8AC3E}">
        <p14:creationId xmlns:p14="http://schemas.microsoft.com/office/powerpoint/2010/main" val="50976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472486" y="881801"/>
            <a:ext cx="943451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Kloubní plošky: </a:t>
            </a:r>
            <a:r>
              <a:rPr lang="cs-CZ" altLang="cs-CZ" sz="1800" b="1" i="1" dirty="0">
                <a:cs typeface="Arial" panose="020B0604020202020204" pitchFamily="34" charset="0"/>
              </a:rPr>
              <a:t>facies </a:t>
            </a:r>
            <a:r>
              <a:rPr lang="cs-CZ" altLang="cs-CZ" sz="1800" b="1" i="1" dirty="0" err="1">
                <a:cs typeface="Arial" panose="020B0604020202020204" pitchFamily="34" charset="0"/>
              </a:rPr>
              <a:t>artic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>
                <a:cs typeface="Arial" panose="020B0604020202020204" pitchFamily="34" charset="0"/>
              </a:rPr>
              <a:t>cuboidea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calcanei</a:t>
            </a:r>
            <a:r>
              <a:rPr lang="cs-CZ" altLang="cs-CZ" sz="1800" b="1" i="1" dirty="0">
                <a:cs typeface="Arial" panose="020B0604020202020204" pitchFamily="34" charset="0"/>
              </a:rPr>
              <a:t>, facies art. </a:t>
            </a:r>
            <a:r>
              <a:rPr lang="cs-CZ" altLang="cs-CZ" sz="1800" b="1" dirty="0">
                <a:cs typeface="Arial" panose="020B0604020202020204" pitchFamily="34" charset="0"/>
              </a:rPr>
              <a:t>na </a:t>
            </a:r>
            <a:r>
              <a:rPr lang="cs-CZ" altLang="cs-CZ" sz="1800" b="1" i="1" dirty="0">
                <a:cs typeface="Arial" panose="020B0604020202020204" pitchFamily="34" charset="0"/>
              </a:rPr>
              <a:t>os </a:t>
            </a:r>
            <a:r>
              <a:rPr lang="cs-CZ" altLang="cs-CZ" sz="1800" b="1" i="1" dirty="0" err="1">
                <a:cs typeface="Arial" panose="020B0604020202020204" pitchFamily="34" charset="0"/>
              </a:rPr>
              <a:t>cuboideum</a:t>
            </a:r>
            <a:r>
              <a:rPr lang="cs-CZ" altLang="cs-CZ" sz="1800" b="1" i="1" dirty="0">
                <a:cs typeface="Arial" panose="020B0604020202020204" pitchFamily="34" charset="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Pomocná zařízení: </a:t>
            </a:r>
            <a:r>
              <a:rPr lang="cs-CZ" altLang="cs-CZ" sz="2000" b="1" i="1" dirty="0">
                <a:cs typeface="Arial" panose="020B0604020202020204" pitchFamily="34" charset="0"/>
              </a:rPr>
              <a:t>lig. </a:t>
            </a:r>
            <a:r>
              <a:rPr lang="cs-CZ" altLang="cs-CZ" sz="2000" b="1" i="1" dirty="0" err="1">
                <a:cs typeface="Arial" panose="020B0604020202020204" pitchFamily="34" charset="0"/>
              </a:rPr>
              <a:t>calcaneocuboideum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plantare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                                 lig. </a:t>
            </a:r>
            <a:r>
              <a:rPr lang="cs-CZ" altLang="cs-CZ" sz="2000" b="1" i="1" dirty="0" err="1">
                <a:cs typeface="Arial" panose="020B0604020202020204" pitchFamily="34" charset="0"/>
              </a:rPr>
              <a:t>plantare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longum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                                 lig. </a:t>
            </a:r>
            <a:r>
              <a:rPr lang="cs-CZ" altLang="cs-CZ" sz="2000" b="1" i="1" dirty="0" err="1">
                <a:cs typeface="Arial" panose="020B0604020202020204" pitchFamily="34" charset="0"/>
              </a:rPr>
              <a:t>bifurcatum</a:t>
            </a:r>
            <a:r>
              <a:rPr lang="cs-CZ" altLang="cs-CZ" sz="2000" b="1" i="1" dirty="0">
                <a:cs typeface="Arial" panose="020B0604020202020204" pitchFamily="34" charset="0"/>
              </a:rPr>
              <a:t> = lig. </a:t>
            </a:r>
            <a:r>
              <a:rPr lang="cs-CZ" altLang="cs-CZ" sz="2000" b="1" i="1" dirty="0" err="1">
                <a:cs typeface="Arial" panose="020B0604020202020204" pitchFamily="34" charset="0"/>
              </a:rPr>
              <a:t>calcaneocuboideum</a:t>
            </a:r>
            <a:r>
              <a:rPr lang="cs-CZ" altLang="cs-CZ" sz="2000" b="1" i="1" dirty="0">
                <a:cs typeface="Arial" panose="020B0604020202020204" pitchFamily="34" charset="0"/>
              </a:rPr>
              <a:t> (dorsale)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Typ kloubu: </a:t>
            </a:r>
            <a:r>
              <a:rPr lang="cs-CZ" altLang="cs-CZ" sz="1800" b="1" dirty="0">
                <a:cs typeface="Arial" panose="020B0604020202020204" pitchFamily="34" charset="0"/>
              </a:rPr>
              <a:t>sedlový, funkční jednotka s </a:t>
            </a:r>
            <a:r>
              <a:rPr lang="cs-CZ" altLang="cs-CZ" sz="1800" b="1" i="1" dirty="0">
                <a:cs typeface="Arial" panose="020B0604020202020204" pitchFamily="34" charset="0"/>
              </a:rPr>
              <a:t>art. </a:t>
            </a:r>
            <a:r>
              <a:rPr lang="cs-CZ" altLang="cs-CZ" sz="1800" b="1" i="1" dirty="0" err="1">
                <a:cs typeface="Arial" panose="020B0604020202020204" pitchFamily="34" charset="0"/>
              </a:rPr>
              <a:t>subtalaris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a </a:t>
            </a:r>
            <a:r>
              <a:rPr lang="cs-CZ" altLang="cs-CZ" sz="1800" b="1" i="1" dirty="0" err="1">
                <a:cs typeface="Arial" panose="020B0604020202020204" pitchFamily="34" charset="0"/>
              </a:rPr>
              <a:t>talocalcaneonavicularis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Pohyby: </a:t>
            </a:r>
            <a:r>
              <a:rPr lang="cs-CZ" altLang="cs-CZ" sz="1800" b="1" dirty="0">
                <a:solidFill>
                  <a:srgbClr val="990033"/>
                </a:solidFill>
                <a:cs typeface="Arial" panose="020B0604020202020204" pitchFamily="34" charset="0"/>
              </a:rPr>
              <a:t>vnitřní rotace (pronace), vnější rotace (supinace)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990033"/>
              </a:solidFill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3060700"/>
            <a:ext cx="5545137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63" y="2708275"/>
            <a:ext cx="1979612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728122" y="183834"/>
            <a:ext cx="101788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C)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Articulatio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calcaneocuboidea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(</a:t>
            </a:r>
            <a:r>
              <a:rPr lang="cs-CZ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ventrolaterální</a:t>
            </a:r>
            <a:r>
              <a:rPr lang="cs-CZ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část dolního zánártního kloubu)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cs-CZ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303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511121" y="1026518"/>
            <a:ext cx="91440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Kloubní plošky: </a:t>
            </a:r>
            <a:r>
              <a:rPr lang="cs-CZ" altLang="cs-CZ" sz="1800" b="1" i="1" dirty="0" err="1">
                <a:cs typeface="Arial" panose="020B0604020202020204" pitchFamily="34" charset="0"/>
              </a:rPr>
              <a:t>caput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tali</a:t>
            </a:r>
            <a:r>
              <a:rPr lang="cs-CZ" altLang="cs-CZ" sz="1800" b="1" i="1" dirty="0">
                <a:cs typeface="Arial" panose="020B0604020202020204" pitchFamily="34" charset="0"/>
              </a:rPr>
              <a:t> + os </a:t>
            </a:r>
            <a:r>
              <a:rPr lang="cs-CZ" altLang="cs-CZ" sz="1800" b="1" i="1" dirty="0" err="1">
                <a:cs typeface="Arial" panose="020B0604020202020204" pitchFamily="34" charset="0"/>
              </a:rPr>
              <a:t>naviculare</a:t>
            </a:r>
            <a:r>
              <a:rPr lang="cs-CZ" altLang="cs-CZ" sz="1800" b="1" i="1" dirty="0">
                <a:cs typeface="Arial" panose="020B0604020202020204" pitchFamily="34" charset="0"/>
              </a:rPr>
              <a:t> a os </a:t>
            </a:r>
            <a:r>
              <a:rPr lang="cs-CZ" altLang="cs-CZ" sz="1800" b="1" i="1" dirty="0" err="1">
                <a:cs typeface="Arial" panose="020B0604020202020204" pitchFamily="34" charset="0"/>
              </a:rPr>
              <a:t>cuboideum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+ calcaneus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Pomocná zařízení: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err="1">
                <a:cs typeface="Arial" panose="020B0604020202020204" pitchFamily="34" charset="0"/>
              </a:rPr>
              <a:t>lig.bifurcatum</a:t>
            </a:r>
            <a:r>
              <a:rPr lang="cs-CZ" altLang="cs-CZ" sz="1800" b="1" i="1" dirty="0">
                <a:cs typeface="Arial" panose="020B0604020202020204" pitchFamily="34" charset="0"/>
              </a:rPr>
              <a:t> = lig. </a:t>
            </a:r>
            <a:r>
              <a:rPr lang="cs-CZ" altLang="cs-CZ" sz="1800" b="1" i="1" dirty="0" err="1">
                <a:cs typeface="Arial" panose="020B0604020202020204" pitchFamily="34" charset="0"/>
              </a:rPr>
              <a:t>calcaneocuboideum</a:t>
            </a:r>
            <a:r>
              <a:rPr lang="cs-CZ" altLang="cs-CZ" sz="1800" b="1" i="1" dirty="0">
                <a:cs typeface="Arial" panose="020B0604020202020204" pitchFamily="34" charset="0"/>
              </a:rPr>
              <a:t> dorsale  a lig. </a:t>
            </a:r>
            <a:r>
              <a:rPr lang="cs-CZ" altLang="cs-CZ" sz="1800" b="1" i="1" dirty="0" err="1">
                <a:cs typeface="Arial" panose="020B0604020202020204" pitchFamily="34" charset="0"/>
              </a:rPr>
              <a:t>calcaneonaviculare</a:t>
            </a:r>
            <a:r>
              <a:rPr lang="cs-CZ" altLang="cs-CZ" sz="1800" b="1" i="1" dirty="0">
                <a:cs typeface="Arial" panose="020B0604020202020204" pitchFamily="34" charset="0"/>
              </a:rPr>
              <a:t> dorsale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                           (exartikulace chodidla)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088679"/>
            <a:ext cx="1935162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2565401"/>
            <a:ext cx="6226175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588989" y="403227"/>
            <a:ext cx="78486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„</a:t>
            </a:r>
            <a:r>
              <a:rPr lang="cs-CZ" sz="24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Articulatio</a:t>
            </a:r>
            <a:r>
              <a:rPr lang="cs-CZ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tarsi</a:t>
            </a:r>
            <a:r>
              <a:rPr lang="cs-CZ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transversa</a:t>
            </a:r>
            <a:r>
              <a:rPr lang="cs-CZ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“ (</a:t>
            </a:r>
            <a:r>
              <a:rPr lang="cs-CZ" sz="24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Chopartův</a:t>
            </a:r>
            <a:r>
              <a:rPr lang="cs-CZ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kloub)</a:t>
            </a:r>
          </a:p>
        </p:txBody>
      </p:sp>
      <p:grpSp>
        <p:nvGrpSpPr>
          <p:cNvPr id="32774" name="Skupina 13"/>
          <p:cNvGrpSpPr>
            <a:grpSpLocks/>
          </p:cNvGrpSpPr>
          <p:nvPr/>
        </p:nvGrpSpPr>
        <p:grpSpPr bwMode="auto">
          <a:xfrm>
            <a:off x="2880140" y="5065087"/>
            <a:ext cx="504825" cy="504825"/>
            <a:chOff x="1835696" y="4653136"/>
            <a:chExt cx="504056" cy="504056"/>
          </a:xfrm>
        </p:grpSpPr>
        <p:cxnSp>
          <p:nvCxnSpPr>
            <p:cNvPr id="9" name="Přímá spojovací šipka 8"/>
            <p:cNvCxnSpPr/>
            <p:nvPr/>
          </p:nvCxnSpPr>
          <p:spPr>
            <a:xfrm flipH="1" flipV="1">
              <a:off x="1835696" y="4653136"/>
              <a:ext cx="432728" cy="50405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ovací šipka 9"/>
            <p:cNvCxnSpPr/>
            <p:nvPr/>
          </p:nvCxnSpPr>
          <p:spPr>
            <a:xfrm flipV="1">
              <a:off x="2268424" y="4653136"/>
              <a:ext cx="71328" cy="50405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46828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2678113" y="1154114"/>
            <a:ext cx="76327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Kloubní plošky: </a:t>
            </a:r>
            <a:r>
              <a:rPr lang="cs-CZ" altLang="cs-CZ" sz="1800" b="1" dirty="0">
                <a:cs typeface="Arial" panose="020B0604020202020204" pitchFamily="34" charset="0"/>
              </a:rPr>
              <a:t>spojení kostí klínových a </a:t>
            </a:r>
            <a:r>
              <a:rPr lang="cs-CZ" altLang="cs-CZ" sz="1800" b="1" i="1" dirty="0">
                <a:cs typeface="Arial" panose="020B0604020202020204" pitchFamily="34" charset="0"/>
              </a:rPr>
              <a:t>os </a:t>
            </a:r>
            <a:r>
              <a:rPr lang="cs-CZ" altLang="cs-CZ" sz="1800" b="1" i="1" dirty="0" err="1">
                <a:cs typeface="Arial" panose="020B0604020202020204" pitchFamily="34" charset="0"/>
              </a:rPr>
              <a:t>naviculare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Pomocná zařízení: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</a:t>
            </a:r>
            <a:r>
              <a:rPr lang="cs-CZ" altLang="cs-CZ" sz="1800" b="1" i="1" dirty="0" err="1">
                <a:cs typeface="Arial" panose="020B0604020202020204" pitchFamily="34" charset="0"/>
              </a:rPr>
              <a:t>ligg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>
                <a:cs typeface="Arial" panose="020B0604020202020204" pitchFamily="34" charset="0"/>
              </a:rPr>
              <a:t>cuneonavicularia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plantaria</a:t>
            </a:r>
            <a:r>
              <a:rPr lang="cs-CZ" altLang="cs-CZ" sz="1800" b="1" i="1" dirty="0">
                <a:cs typeface="Arial" panose="020B0604020202020204" pitchFamily="34" charset="0"/>
              </a:rPr>
              <a:t> et </a:t>
            </a:r>
            <a:r>
              <a:rPr lang="cs-CZ" altLang="cs-CZ" sz="1800" b="1" i="1" dirty="0" err="1">
                <a:cs typeface="Arial" panose="020B0604020202020204" pitchFamily="34" charset="0"/>
              </a:rPr>
              <a:t>dorsalia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cs typeface="Arial" panose="020B0604020202020204" pitchFamily="34" charset="0"/>
              </a:rPr>
              <a:t>  </a:t>
            </a:r>
            <a:r>
              <a:rPr lang="cs-CZ" altLang="cs-CZ" sz="1800" b="1" i="1" dirty="0" err="1">
                <a:cs typeface="Arial" panose="020B0604020202020204" pitchFamily="34" charset="0"/>
              </a:rPr>
              <a:t>ligg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intercuneiformia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dorsalia</a:t>
            </a:r>
            <a:r>
              <a:rPr lang="cs-CZ" altLang="cs-CZ" sz="1800" b="1" i="1" dirty="0">
                <a:cs typeface="Arial" panose="020B0604020202020204" pitchFamily="34" charset="0"/>
              </a:rPr>
              <a:t>, </a:t>
            </a:r>
            <a:r>
              <a:rPr lang="cs-CZ" altLang="cs-CZ" sz="1800" b="1" i="1" dirty="0" err="1">
                <a:cs typeface="Arial" panose="020B0604020202020204" pitchFamily="34" charset="0"/>
              </a:rPr>
              <a:t>plantaria</a:t>
            </a:r>
            <a:r>
              <a:rPr lang="cs-CZ" altLang="cs-CZ" sz="1800" b="1" i="1" dirty="0">
                <a:cs typeface="Arial" panose="020B0604020202020204" pitchFamily="34" charset="0"/>
              </a:rPr>
              <a:t> et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interossea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Typ kloubu: </a:t>
            </a:r>
            <a:r>
              <a:rPr lang="cs-CZ" altLang="cs-CZ" sz="1800" b="1" dirty="0" err="1">
                <a:cs typeface="Arial" panose="020B0604020202020204" pitchFamily="34" charset="0"/>
              </a:rPr>
              <a:t>amfiartróza</a:t>
            </a:r>
            <a:endParaRPr lang="cs-CZ" altLang="cs-CZ" sz="1800" b="1" dirty="0">
              <a:cs typeface="Arial" panose="020B0604020202020204" pitchFamily="34" charset="0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2852739"/>
            <a:ext cx="1554163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3213101"/>
            <a:ext cx="52355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488532" y="440751"/>
            <a:ext cx="54040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D)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Articulatio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cuneonavicularis</a:t>
            </a:r>
            <a:endParaRPr lang="cs-CZ" sz="3200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8654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800226" y="1012825"/>
            <a:ext cx="8893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Kloubní plošky: </a:t>
            </a:r>
            <a:r>
              <a:rPr lang="cs-CZ" altLang="cs-CZ" sz="1800" b="1" dirty="0">
                <a:cs typeface="Arial" panose="020B0604020202020204" pitchFamily="34" charset="0"/>
              </a:rPr>
              <a:t>spojení laterální kosti klínové a os </a:t>
            </a:r>
            <a:r>
              <a:rPr lang="cs-CZ" altLang="cs-CZ" sz="1800" b="1" dirty="0" err="1">
                <a:cs typeface="Arial" panose="020B0604020202020204" pitchFamily="34" charset="0"/>
              </a:rPr>
              <a:t>cuboideum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Pomocná zařízení:  </a:t>
            </a:r>
            <a:r>
              <a:rPr lang="cs-CZ" altLang="cs-CZ" sz="1800" b="1" dirty="0" err="1">
                <a:cs typeface="Arial" panose="020B0604020202020204" pitchFamily="34" charset="0"/>
              </a:rPr>
              <a:t>ligg</a:t>
            </a:r>
            <a:r>
              <a:rPr lang="cs-CZ" altLang="cs-CZ" sz="1800" b="1" dirty="0">
                <a:cs typeface="Arial" panose="020B0604020202020204" pitchFamily="34" charset="0"/>
              </a:rPr>
              <a:t>. </a:t>
            </a:r>
            <a:r>
              <a:rPr lang="cs-CZ" altLang="cs-CZ" sz="1800" b="1" dirty="0" err="1">
                <a:cs typeface="Arial" panose="020B0604020202020204" pitchFamily="34" charset="0"/>
              </a:rPr>
              <a:t>cuneocuboidea</a:t>
            </a:r>
            <a:r>
              <a:rPr lang="cs-CZ" altLang="cs-CZ" sz="1800" b="1" dirty="0">
                <a:cs typeface="Arial" panose="020B0604020202020204" pitchFamily="34" charset="0"/>
              </a:rPr>
              <a:t> (dorsale, </a:t>
            </a:r>
            <a:r>
              <a:rPr lang="cs-CZ" altLang="cs-CZ" sz="1800" b="1" dirty="0" err="1">
                <a:cs typeface="Arial" panose="020B0604020202020204" pitchFamily="34" charset="0"/>
              </a:rPr>
              <a:t>plantare</a:t>
            </a:r>
            <a:r>
              <a:rPr lang="cs-CZ" altLang="cs-CZ" sz="1800" b="1" dirty="0">
                <a:cs typeface="Arial" panose="020B0604020202020204" pitchFamily="34" charset="0"/>
              </a:rPr>
              <a:t> et </a:t>
            </a:r>
            <a:r>
              <a:rPr lang="cs-CZ" altLang="cs-CZ" sz="1800" b="1" dirty="0" err="1">
                <a:cs typeface="Arial" panose="020B0604020202020204" pitchFamily="34" charset="0"/>
              </a:rPr>
              <a:t>interosseum</a:t>
            </a:r>
            <a:r>
              <a:rPr lang="cs-CZ" altLang="cs-CZ" sz="1800" b="1" dirty="0">
                <a:cs typeface="Arial" panose="020B0604020202020204" pitchFamily="34" charset="0"/>
              </a:rPr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Typ kloubu: </a:t>
            </a:r>
            <a:r>
              <a:rPr lang="cs-CZ" altLang="cs-CZ" sz="1800" b="1" dirty="0" err="1">
                <a:cs typeface="Arial" panose="020B0604020202020204" pitchFamily="34" charset="0"/>
              </a:rPr>
              <a:t>amfiartróza</a:t>
            </a:r>
            <a:endParaRPr lang="cs-CZ" altLang="cs-CZ" sz="1800" b="1" dirty="0">
              <a:cs typeface="Arial" panose="020B0604020202020204" pitchFamily="34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4268789"/>
            <a:ext cx="3563938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0"/>
          <a:stretch>
            <a:fillRect/>
          </a:stretch>
        </p:blipFill>
        <p:spPr bwMode="auto">
          <a:xfrm>
            <a:off x="5259388" y="3644900"/>
            <a:ext cx="5408612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719514" y="550864"/>
            <a:ext cx="3863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E) </a:t>
            </a:r>
            <a:r>
              <a:rPr lang="cs-CZ" sz="24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Articulatio</a:t>
            </a:r>
            <a:r>
              <a:rPr lang="cs-CZ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cuneocuboidea</a:t>
            </a:r>
            <a:endParaRPr lang="cs-CZ" sz="2400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719514" y="2276476"/>
            <a:ext cx="4534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F) </a:t>
            </a:r>
            <a:r>
              <a:rPr lang="cs-CZ" sz="24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Articulationes</a:t>
            </a:r>
            <a:r>
              <a:rPr lang="cs-CZ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intercuneiformes</a:t>
            </a:r>
            <a:endParaRPr lang="cs-CZ" sz="24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4823" name="Obdélník 6"/>
          <p:cNvSpPr>
            <a:spLocks noChangeArrowheads="1"/>
          </p:cNvSpPr>
          <p:nvPr/>
        </p:nvSpPr>
        <p:spPr bwMode="auto">
          <a:xfrm>
            <a:off x="1798638" y="2757488"/>
            <a:ext cx="8280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Kloubní plošky: </a:t>
            </a:r>
            <a:r>
              <a:rPr lang="cs-CZ" altLang="cs-CZ" sz="1800" b="1" dirty="0">
                <a:cs typeface="Arial" panose="020B0604020202020204" pitchFamily="34" charset="0"/>
              </a:rPr>
              <a:t>spojení kostí klínových</a:t>
            </a: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Pomocná zařízení:  </a:t>
            </a:r>
            <a:r>
              <a:rPr lang="cs-CZ" altLang="cs-CZ" sz="1800" b="1" dirty="0" err="1">
                <a:cs typeface="Arial" panose="020B0604020202020204" pitchFamily="34" charset="0"/>
              </a:rPr>
              <a:t>ligg</a:t>
            </a:r>
            <a:r>
              <a:rPr lang="cs-CZ" altLang="cs-CZ" sz="1800" b="1" dirty="0">
                <a:cs typeface="Arial" panose="020B0604020202020204" pitchFamily="34" charset="0"/>
              </a:rPr>
              <a:t>. </a:t>
            </a:r>
            <a:r>
              <a:rPr lang="cs-CZ" altLang="cs-CZ" sz="1800" b="1" dirty="0" err="1">
                <a:cs typeface="Arial" panose="020B0604020202020204" pitchFamily="34" charset="0"/>
              </a:rPr>
              <a:t>intercuneiformia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cs typeface="Arial" panose="020B0604020202020204" pitchFamily="34" charset="0"/>
              </a:rPr>
              <a:t>dorsalia</a:t>
            </a:r>
            <a:r>
              <a:rPr lang="cs-CZ" altLang="cs-CZ" sz="1800" b="1" dirty="0">
                <a:cs typeface="Arial" panose="020B0604020202020204" pitchFamily="34" charset="0"/>
              </a:rPr>
              <a:t>, </a:t>
            </a:r>
            <a:r>
              <a:rPr lang="cs-CZ" altLang="cs-CZ" sz="1800" b="1" dirty="0" err="1">
                <a:cs typeface="Arial" panose="020B0604020202020204" pitchFamily="34" charset="0"/>
              </a:rPr>
              <a:t>plantaria</a:t>
            </a:r>
            <a:r>
              <a:rPr lang="cs-CZ" altLang="cs-CZ" sz="1800" b="1" dirty="0">
                <a:cs typeface="Arial" panose="020B0604020202020204" pitchFamily="34" charset="0"/>
              </a:rPr>
              <a:t>, </a:t>
            </a:r>
            <a:r>
              <a:rPr lang="cs-CZ" altLang="cs-CZ" sz="1800" b="1" dirty="0" err="1">
                <a:cs typeface="Arial" panose="020B0604020202020204" pitchFamily="34" charset="0"/>
              </a:rPr>
              <a:t>interossea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Typ kloubu: </a:t>
            </a:r>
            <a:r>
              <a:rPr lang="cs-CZ" altLang="cs-CZ" sz="1800" b="1" dirty="0" err="1">
                <a:cs typeface="Arial" panose="020B0604020202020204" pitchFamily="34" charset="0"/>
              </a:rPr>
              <a:t>amfiartróza</a:t>
            </a:r>
            <a:endParaRPr lang="cs-CZ" altLang="cs-CZ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688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135188" y="263525"/>
            <a:ext cx="5992812" cy="677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800000"/>
                </a:solidFill>
              </a:rPr>
              <a:t>Skelet volné dolní končetiny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800000"/>
                </a:solidFill>
              </a:rPr>
              <a:t>                       </a:t>
            </a:r>
            <a:r>
              <a:rPr lang="cs-CZ" altLang="cs-CZ" sz="1800" b="1" i="1">
                <a:solidFill>
                  <a:srgbClr val="800000"/>
                </a:solidFill>
              </a:rPr>
              <a:t>Ossa membri inferioris liberi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>
                <a:solidFill>
                  <a:srgbClr val="800000"/>
                </a:solidFill>
              </a:rPr>
              <a:t>Stehno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Stehenní kost – </a:t>
            </a:r>
            <a:r>
              <a:rPr lang="cs-CZ" altLang="cs-CZ" sz="2400" b="1" i="1"/>
              <a:t>femur</a:t>
            </a:r>
            <a:br>
              <a:rPr lang="cs-CZ" altLang="cs-CZ" sz="2400" b="1" i="1"/>
            </a:br>
            <a:r>
              <a:rPr lang="cs-CZ" altLang="cs-CZ" sz="2400" b="1"/>
              <a:t>Čéška – </a:t>
            </a:r>
            <a:r>
              <a:rPr lang="cs-CZ" altLang="cs-CZ" sz="2400" b="1" i="1"/>
              <a:t>patella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i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>
                <a:solidFill>
                  <a:srgbClr val="800000"/>
                </a:solidFill>
              </a:rPr>
              <a:t>Bérec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Holenní kost – </a:t>
            </a:r>
            <a:r>
              <a:rPr lang="cs-CZ" altLang="cs-CZ" sz="2400" b="1" i="1"/>
              <a:t>tibia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Lýtková kost – </a:t>
            </a:r>
            <a:r>
              <a:rPr lang="cs-CZ" altLang="cs-CZ" sz="2400" b="1" i="1"/>
              <a:t>fibula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i="1" u="sng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>
                <a:solidFill>
                  <a:srgbClr val="800000"/>
                </a:solidFill>
              </a:rPr>
              <a:t>Kostra nohy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Zánártní kosti – </a:t>
            </a:r>
            <a:r>
              <a:rPr lang="cs-CZ" altLang="cs-CZ" sz="2400" b="1" i="1"/>
              <a:t>ossa tarsi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Nártní kosti – </a:t>
            </a:r>
            <a:r>
              <a:rPr lang="cs-CZ" altLang="cs-CZ" sz="2400" b="1" i="1"/>
              <a:t>ossa metatarsi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Kosti prstů nohy </a:t>
            </a:r>
            <a:r>
              <a:rPr lang="cs-CZ" altLang="cs-CZ" sz="2400" b="1" i="1"/>
              <a:t>(ossa digitorum pedis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i="1"/>
              <a:t>                                              – phalanges)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i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188914"/>
            <a:ext cx="1479550" cy="6480175"/>
          </a:xfrm>
          <a:prstGeom prst="rect">
            <a:avLst/>
          </a:prstGeom>
          <a:noFill/>
          <a:ln w="38100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718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57407" y="1100683"/>
            <a:ext cx="8748712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Kloubní plošky: </a:t>
            </a:r>
            <a:r>
              <a:rPr lang="cs-CZ" altLang="cs-CZ" sz="1800" b="1" dirty="0">
                <a:cs typeface="Arial" panose="020B0604020202020204" pitchFamily="34" charset="0"/>
              </a:rPr>
              <a:t>báze </a:t>
            </a:r>
            <a:r>
              <a:rPr lang="cs-CZ" altLang="cs-CZ" sz="1800" b="1" dirty="0" err="1">
                <a:cs typeface="Arial" panose="020B0604020202020204" pitchFamily="34" charset="0"/>
              </a:rPr>
              <a:t>metatarzů</a:t>
            </a:r>
            <a:r>
              <a:rPr lang="cs-CZ" altLang="cs-CZ" sz="1800" b="1" dirty="0">
                <a:cs typeface="Arial" panose="020B0604020202020204" pitchFamily="34" charset="0"/>
              </a:rPr>
              <a:t>,  </a:t>
            </a:r>
            <a:r>
              <a:rPr lang="cs-CZ" altLang="cs-CZ" sz="1800" b="1" i="1" dirty="0" err="1">
                <a:cs typeface="Arial" panose="020B0604020202020204" pitchFamily="34" charset="0"/>
              </a:rPr>
              <a:t>ossa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cuneiformia</a:t>
            </a:r>
            <a:r>
              <a:rPr lang="cs-CZ" altLang="cs-CZ" sz="1800" b="1" i="1" dirty="0">
                <a:cs typeface="Arial" panose="020B0604020202020204" pitchFamily="34" charset="0"/>
              </a:rPr>
              <a:t>, os </a:t>
            </a:r>
            <a:r>
              <a:rPr lang="cs-CZ" altLang="cs-CZ" sz="1800" b="1" i="1" dirty="0" err="1">
                <a:cs typeface="Arial" panose="020B0604020202020204" pitchFamily="34" charset="0"/>
              </a:rPr>
              <a:t>cuboideum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Pomocná zařízení: </a:t>
            </a:r>
            <a:r>
              <a:rPr lang="cs-CZ" altLang="cs-CZ" sz="1800" b="1" i="1" dirty="0" err="1">
                <a:cs typeface="Arial" panose="020B0604020202020204" pitchFamily="34" charset="0"/>
              </a:rPr>
              <a:t>ligg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>
                <a:cs typeface="Arial" panose="020B0604020202020204" pitchFamily="34" charset="0"/>
              </a:rPr>
              <a:t>tarsometatarsea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dorsalia</a:t>
            </a:r>
            <a:r>
              <a:rPr lang="cs-CZ" altLang="cs-CZ" sz="1800" b="1" i="1" dirty="0">
                <a:cs typeface="Arial" panose="020B0604020202020204" pitchFamily="34" charset="0"/>
              </a:rPr>
              <a:t>, </a:t>
            </a:r>
            <a:r>
              <a:rPr lang="cs-CZ" altLang="cs-CZ" sz="1800" b="1" i="1" dirty="0" err="1">
                <a:cs typeface="Arial" panose="020B0604020202020204" pitchFamily="34" charset="0"/>
              </a:rPr>
              <a:t>plantaria</a:t>
            </a:r>
            <a:r>
              <a:rPr lang="cs-CZ" altLang="cs-CZ" sz="1800" b="1" i="1" dirty="0">
                <a:cs typeface="Arial" panose="020B0604020202020204" pitchFamily="34" charset="0"/>
              </a:rPr>
              <a:t> et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interossea</a:t>
            </a:r>
            <a:endParaRPr lang="cs-CZ" altLang="cs-CZ" sz="2000" b="1" i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Typ kloubu: </a:t>
            </a:r>
            <a:r>
              <a:rPr lang="cs-CZ" altLang="cs-CZ" sz="1800" b="1" dirty="0" err="1">
                <a:cs typeface="Arial" panose="020B0604020202020204" pitchFamily="34" charset="0"/>
              </a:rPr>
              <a:t>amfiartróza</a:t>
            </a:r>
            <a:r>
              <a:rPr lang="cs-CZ" altLang="cs-CZ" sz="1800" b="1" dirty="0">
                <a:cs typeface="Arial" panose="020B0604020202020204" pitchFamily="34" charset="0"/>
              </a:rPr>
              <a:t> (exartikulace prstů)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Spojení s </a:t>
            </a:r>
            <a:r>
              <a:rPr lang="cs-CZ" altLang="cs-CZ" sz="2000" b="1" dirty="0" err="1">
                <a:solidFill>
                  <a:srgbClr val="990033"/>
                </a:solidFill>
                <a:cs typeface="Arial" panose="020B0604020202020204" pitchFamily="34" charset="0"/>
              </a:rPr>
              <a:t>artt</a:t>
            </a: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. </a:t>
            </a:r>
            <a:r>
              <a:rPr lang="cs-CZ" altLang="cs-CZ" sz="2000" b="1" dirty="0" err="1">
                <a:solidFill>
                  <a:srgbClr val="990033"/>
                </a:solidFill>
                <a:cs typeface="Arial" panose="020B0604020202020204" pitchFamily="34" charset="0"/>
              </a:rPr>
              <a:t>intermetatarseae</a:t>
            </a: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cs typeface="Arial" panose="020B0604020202020204" pitchFamily="34" charset="0"/>
              </a:rPr>
              <a:t>(</a:t>
            </a:r>
            <a:r>
              <a:rPr lang="cs-CZ" altLang="cs-CZ" sz="1800" b="1" i="1" dirty="0" err="1">
                <a:cs typeface="Arial" panose="020B0604020202020204" pitchFamily="34" charset="0"/>
              </a:rPr>
              <a:t>ligg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>
                <a:cs typeface="Arial" panose="020B0604020202020204" pitchFamily="34" charset="0"/>
              </a:rPr>
              <a:t>metatarsea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dorsalia</a:t>
            </a:r>
            <a:r>
              <a:rPr lang="cs-CZ" altLang="cs-CZ" sz="1800" b="1" i="1" dirty="0">
                <a:cs typeface="Arial" panose="020B0604020202020204" pitchFamily="34" charset="0"/>
              </a:rPr>
              <a:t>, </a:t>
            </a:r>
            <a:r>
              <a:rPr lang="cs-CZ" altLang="cs-CZ" sz="1800" b="1" i="1" dirty="0" err="1">
                <a:cs typeface="Arial" panose="020B0604020202020204" pitchFamily="34" charset="0"/>
              </a:rPr>
              <a:t>plantaria</a:t>
            </a:r>
            <a:r>
              <a:rPr lang="cs-CZ" altLang="cs-CZ" sz="1800" b="1" i="1" dirty="0">
                <a:cs typeface="Arial" panose="020B0604020202020204" pitchFamily="34" charset="0"/>
              </a:rPr>
              <a:t> et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interossea</a:t>
            </a:r>
            <a:r>
              <a:rPr lang="cs-CZ" altLang="cs-CZ" sz="1800" b="1" i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624" y="384026"/>
            <a:ext cx="2658679" cy="61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432" y="3234367"/>
            <a:ext cx="577691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57407" y="376069"/>
            <a:ext cx="8208962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Articulationes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tarsometatarsales</a:t>
            </a:r>
            <a:r>
              <a:rPr lang="cs-CZ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(</a:t>
            </a:r>
            <a:r>
              <a:rPr lang="cs-CZ" sz="24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Lisfrankův</a:t>
            </a:r>
            <a:r>
              <a:rPr lang="cs-CZ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kloub)</a:t>
            </a:r>
          </a:p>
        </p:txBody>
      </p:sp>
    </p:spTree>
    <p:extLst>
      <p:ext uri="{BB962C8B-B14F-4D97-AF65-F5344CB8AC3E}">
        <p14:creationId xmlns:p14="http://schemas.microsoft.com/office/powerpoint/2010/main" val="13860770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206" y="1639614"/>
            <a:ext cx="2303529" cy="528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9" y="3363366"/>
            <a:ext cx="55118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494381" y="370596"/>
            <a:ext cx="63700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Articulationes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metatarsophalangeae</a:t>
            </a:r>
            <a:endParaRPr lang="cs-CZ" sz="32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6869" name="Text Box 2"/>
          <p:cNvSpPr txBox="1">
            <a:spLocks noChangeArrowheads="1"/>
          </p:cNvSpPr>
          <p:nvPr/>
        </p:nvSpPr>
        <p:spPr bwMode="auto">
          <a:xfrm>
            <a:off x="609601" y="1169380"/>
            <a:ext cx="7834196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Kloubní plošky: </a:t>
            </a:r>
            <a:r>
              <a:rPr lang="cs-CZ" altLang="cs-CZ" sz="1800" b="1" dirty="0">
                <a:cs typeface="Arial" panose="020B0604020202020204" pitchFamily="34" charset="0"/>
              </a:rPr>
              <a:t>hlavičky metatarsů, báze proximálních článků prstů</a:t>
            </a: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Pomocná zařízení: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err="1">
                <a:cs typeface="Arial" panose="020B0604020202020204" pitchFamily="34" charset="0"/>
              </a:rPr>
              <a:t>fibrocartilagines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plantares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err="1">
                <a:cs typeface="Arial" panose="020B0604020202020204" pitchFamily="34" charset="0"/>
              </a:rPr>
              <a:t>ligg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>
                <a:cs typeface="Arial" panose="020B0604020202020204" pitchFamily="34" charset="0"/>
              </a:rPr>
              <a:t>collateralia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cs typeface="Arial" panose="020B0604020202020204" pitchFamily="34" charset="0"/>
              </a:rPr>
              <a:t>lig. </a:t>
            </a:r>
            <a:r>
              <a:rPr lang="cs-CZ" altLang="cs-CZ" sz="1800" b="1" i="1" dirty="0" err="1">
                <a:cs typeface="Arial" panose="020B0604020202020204" pitchFamily="34" charset="0"/>
              </a:rPr>
              <a:t>metatarseum</a:t>
            </a:r>
            <a:r>
              <a:rPr lang="cs-CZ" altLang="cs-CZ" sz="1800" b="1" i="1" dirty="0">
                <a:cs typeface="Arial" panose="020B0604020202020204" pitchFamily="34" charset="0"/>
              </a:rPr>
              <a:t>  </a:t>
            </a:r>
            <a:r>
              <a:rPr lang="cs-CZ" altLang="cs-CZ" sz="1800" b="1" i="1" dirty="0" err="1">
                <a:cs typeface="Arial" panose="020B0604020202020204" pitchFamily="34" charset="0"/>
              </a:rPr>
              <a:t>transversum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profundum</a:t>
            </a:r>
            <a:endParaRPr lang="cs-CZ" altLang="cs-CZ" sz="1800" b="1" i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Pohyby: </a:t>
            </a:r>
            <a:r>
              <a:rPr lang="cs-CZ" altLang="cs-CZ" sz="1800" b="1" dirty="0">
                <a:cs typeface="Arial" panose="020B0604020202020204" pitchFamily="34" charset="0"/>
              </a:rPr>
              <a:t>flexe, extenze, abdukce a addukce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796" y="22683"/>
            <a:ext cx="1865376" cy="18653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624" y="1865376"/>
            <a:ext cx="1865376" cy="186537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9" r="43802"/>
          <a:stretch/>
        </p:blipFill>
        <p:spPr>
          <a:xfrm>
            <a:off x="9287329" y="2302554"/>
            <a:ext cx="1048302" cy="15790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312" y="4423962"/>
            <a:ext cx="2312674" cy="1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131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330" y="411163"/>
            <a:ext cx="2808288" cy="644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08" y="3284045"/>
            <a:ext cx="58689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598089" y="481300"/>
            <a:ext cx="57012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Articulationes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interphalangeales</a:t>
            </a:r>
            <a:endParaRPr lang="cs-CZ" sz="32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7893" name="Text Box 2"/>
          <p:cNvSpPr txBox="1">
            <a:spLocks noChangeArrowheads="1"/>
          </p:cNvSpPr>
          <p:nvPr/>
        </p:nvSpPr>
        <p:spPr bwMode="auto">
          <a:xfrm>
            <a:off x="693001" y="1177786"/>
            <a:ext cx="384913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Kloubní plošky: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Pomocná zařízení: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fibrocartilagines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plantares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ligg</a:t>
            </a:r>
            <a:r>
              <a:rPr lang="cs-CZ" altLang="cs-CZ" sz="2000" b="1" i="1" dirty="0">
                <a:cs typeface="Arial" panose="020B0604020202020204" pitchFamily="34" charset="0"/>
              </a:rPr>
              <a:t>. </a:t>
            </a:r>
            <a:r>
              <a:rPr lang="cs-CZ" altLang="cs-CZ" sz="2000" b="1" i="1" dirty="0" err="1">
                <a:cs typeface="Arial" panose="020B0604020202020204" pitchFamily="34" charset="0"/>
              </a:rPr>
              <a:t>collateralia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Pohyby: </a:t>
            </a:r>
            <a:r>
              <a:rPr lang="cs-CZ" altLang="cs-CZ" sz="2000" b="1" dirty="0">
                <a:cs typeface="Arial" panose="020B0604020202020204" pitchFamily="34" charset="0"/>
              </a:rPr>
              <a:t>flexe, extenze</a:t>
            </a:r>
          </a:p>
        </p:txBody>
      </p:sp>
      <p:pic>
        <p:nvPicPr>
          <p:cNvPr id="6" name="Zástupný symbol pro obsah 4">
            <a:extLst>
              <a:ext uri="{FF2B5EF4-FFF2-40B4-BE49-F238E27FC236}">
                <a16:creationId xmlns:a16="http://schemas.microsoft.com/office/drawing/2014/main" xmlns="" id="{16EDB90C-8B5D-4258-8413-9047D07BBC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1" y="3909849"/>
            <a:ext cx="1954696" cy="28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761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2" descr="IMG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1" r="8614" b="4688"/>
          <a:stretch>
            <a:fillRect/>
          </a:stretch>
        </p:blipFill>
        <p:spPr bwMode="auto">
          <a:xfrm>
            <a:off x="4563516" y="1099316"/>
            <a:ext cx="5954712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795464" y="260351"/>
            <a:ext cx="61261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990033"/>
                </a:solidFill>
                <a:latin typeface="Arial" charset="0"/>
              </a:rPr>
              <a:t> </a:t>
            </a:r>
            <a:r>
              <a:rPr lang="cs-CZ" sz="4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Klenba nožní</a:t>
            </a:r>
            <a:endParaRPr lang="cs-CZ" sz="24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8916" name="Text Box 14"/>
          <p:cNvSpPr txBox="1">
            <a:spLocks noChangeArrowheads="1"/>
          </p:cNvSpPr>
          <p:nvPr/>
        </p:nvSpPr>
        <p:spPr bwMode="auto">
          <a:xfrm>
            <a:off x="1156961" y="1194903"/>
            <a:ext cx="46666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Noha klenuta </a:t>
            </a:r>
            <a:r>
              <a:rPr lang="cs-CZ" altLang="cs-CZ" sz="2000" b="1" u="sng" dirty="0">
                <a:cs typeface="Arial" panose="020B0604020202020204" pitchFamily="34" charset="0"/>
              </a:rPr>
              <a:t>podélně i příčně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Podélná klenba - </a:t>
            </a:r>
            <a:r>
              <a:rPr lang="cs-CZ" altLang="cs-CZ" sz="2000" b="1" dirty="0">
                <a:cs typeface="Arial" panose="020B0604020202020204" pitchFamily="34" charset="0"/>
              </a:rPr>
              <a:t>mediální  a laterální</a:t>
            </a:r>
          </a:p>
        </p:txBody>
      </p:sp>
      <p:pic>
        <p:nvPicPr>
          <p:cNvPr id="38917" name="Picture 5" descr="img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8" r="5804" b="2002"/>
          <a:stretch>
            <a:fillRect/>
          </a:stretch>
        </p:blipFill>
        <p:spPr bwMode="auto">
          <a:xfrm>
            <a:off x="5375276" y="3933825"/>
            <a:ext cx="309721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4" descr="img0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9"/>
          <a:stretch>
            <a:fillRect/>
          </a:stretch>
        </p:blipFill>
        <p:spPr bwMode="auto">
          <a:xfrm>
            <a:off x="8543925" y="3068638"/>
            <a:ext cx="16319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ovéPole 7"/>
          <p:cNvSpPr txBox="1">
            <a:spLocks noChangeArrowheads="1"/>
          </p:cNvSpPr>
          <p:nvPr/>
        </p:nvSpPr>
        <p:spPr bwMode="auto">
          <a:xfrm>
            <a:off x="1847850" y="3078164"/>
            <a:ext cx="44592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990033"/>
                </a:solidFill>
                <a:cs typeface="Arial" panose="020B0604020202020204" pitchFamily="34" charset="0"/>
              </a:rPr>
              <a:t>Význam: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cs typeface="Arial" panose="020B0604020202020204" pitchFamily="34" charset="0"/>
              </a:rPr>
              <a:t>pružná elastická chůze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cs typeface="Arial" panose="020B0604020202020204" pitchFamily="34" charset="0"/>
              </a:rPr>
              <a:t>správné odvíjení nohy od podložky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cs typeface="Arial" panose="020B0604020202020204" pitchFamily="34" charset="0"/>
              </a:rPr>
              <a:t>ochrana cév a nervů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393" y="-1"/>
            <a:ext cx="2267607" cy="226760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7311"/>
            <a:ext cx="2461034" cy="164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68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Scan0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/>
          <a:stretch>
            <a:fillRect/>
          </a:stretch>
        </p:blipFill>
        <p:spPr bwMode="auto">
          <a:xfrm>
            <a:off x="4367214" y="3644900"/>
            <a:ext cx="5716587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7"/>
          <p:cNvSpPr txBox="1">
            <a:spLocks noChangeArrowheads="1"/>
          </p:cNvSpPr>
          <p:nvPr/>
        </p:nvSpPr>
        <p:spPr bwMode="auto">
          <a:xfrm>
            <a:off x="3884572" y="443673"/>
            <a:ext cx="52113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990033"/>
                </a:solidFill>
                <a:latin typeface="Arial" charset="0"/>
              </a:rPr>
              <a:t> </a:t>
            </a:r>
            <a:r>
              <a:rPr lang="cs-CZ" sz="3600" b="1" dirty="0">
                <a:solidFill>
                  <a:srgbClr val="990033"/>
                </a:solidFill>
                <a:latin typeface="Arial" charset="0"/>
              </a:rPr>
              <a:t>Podélná klenba nožní</a:t>
            </a:r>
            <a:endParaRPr lang="cs-CZ" sz="36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9940" name="Picture 4" descr="Scan0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0" r="41475" b="28581"/>
          <a:stretch>
            <a:fillRect/>
          </a:stretch>
        </p:blipFill>
        <p:spPr bwMode="auto">
          <a:xfrm>
            <a:off x="3982392" y="1263651"/>
            <a:ext cx="2087563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4" descr="Scan0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r="61903"/>
          <a:stretch>
            <a:fillRect/>
          </a:stretch>
        </p:blipFill>
        <p:spPr bwMode="auto">
          <a:xfrm>
            <a:off x="514351" y="1101893"/>
            <a:ext cx="361315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TextovéPole 13"/>
          <p:cNvSpPr txBox="1">
            <a:spLocks noChangeArrowheads="1"/>
          </p:cNvSpPr>
          <p:nvPr/>
        </p:nvSpPr>
        <p:spPr bwMode="auto">
          <a:xfrm>
            <a:off x="6128837" y="1962244"/>
            <a:ext cx="5934074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skelet nohy (</a:t>
            </a:r>
            <a:r>
              <a:rPr lang="cs-CZ" alt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mediální a laterální paprsek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aponeurosis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plantaris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plantární vazy  </a:t>
            </a:r>
            <a:r>
              <a:rPr lang="cs-CZ" altLang="cs-CZ" sz="1800" b="1" i="1" dirty="0">
                <a:cs typeface="Arial" panose="020B0604020202020204" pitchFamily="34" charset="0"/>
              </a:rPr>
              <a:t>(lig. </a:t>
            </a:r>
            <a:r>
              <a:rPr lang="cs-CZ" altLang="cs-CZ" sz="1800" b="1" i="1" dirty="0" err="1">
                <a:cs typeface="Arial" panose="020B0604020202020204" pitchFamily="34" charset="0"/>
              </a:rPr>
              <a:t>plantare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longum</a:t>
            </a:r>
            <a:r>
              <a:rPr lang="cs-CZ" altLang="cs-CZ" sz="1800" b="1" i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svaly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(</a:t>
            </a:r>
            <a:r>
              <a:rPr lang="cs-CZ" altLang="cs-CZ" sz="1800" b="1" i="1" dirty="0">
                <a:cs typeface="Arial" panose="020B0604020202020204" pitchFamily="34" charset="0"/>
              </a:rPr>
              <a:t>m. </a:t>
            </a:r>
            <a:r>
              <a:rPr lang="cs-CZ" altLang="cs-CZ" sz="1800" b="1" i="1" dirty="0" err="1">
                <a:cs typeface="Arial" panose="020B0604020202020204" pitchFamily="34" charset="0"/>
              </a:rPr>
              <a:t>tibialis</a:t>
            </a:r>
            <a:r>
              <a:rPr lang="cs-CZ" altLang="cs-CZ" sz="1800" b="1" i="1" dirty="0">
                <a:cs typeface="Arial" panose="020B0604020202020204" pitchFamily="34" charset="0"/>
              </a:rPr>
              <a:t> post., </a:t>
            </a:r>
            <a:r>
              <a:rPr lang="cs-CZ" altLang="cs-CZ" sz="1800" b="1" dirty="0">
                <a:cs typeface="Arial" panose="020B0604020202020204" pitchFamily="34" charset="0"/>
              </a:rPr>
              <a:t>flexory prstů)</a:t>
            </a:r>
          </a:p>
        </p:txBody>
      </p:sp>
      <p:pic>
        <p:nvPicPr>
          <p:cNvPr id="10" name="Picture 12" descr="IMG_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1" r="8614" b="4688"/>
          <a:stretch>
            <a:fillRect/>
          </a:stretch>
        </p:blipFill>
        <p:spPr bwMode="auto">
          <a:xfrm>
            <a:off x="9515976" y="805808"/>
            <a:ext cx="214369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7914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Scan0016"/>
          <p:cNvPicPr>
            <a:picLocks noChangeAspect="1" noChangeArrowheads="1"/>
          </p:cNvPicPr>
          <p:nvPr/>
        </p:nvPicPr>
        <p:blipFill>
          <a:blip r:embed="rId2"/>
          <a:srcRect l="67902" t="53944" b="1998"/>
          <a:stretch>
            <a:fillRect/>
          </a:stretch>
        </p:blipFill>
        <p:spPr bwMode="auto">
          <a:xfrm>
            <a:off x="2138207" y="1385450"/>
            <a:ext cx="2511524" cy="239179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3764967" y="207176"/>
            <a:ext cx="39149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6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Příčná klenba nožní</a:t>
            </a: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7393033" y="5574705"/>
            <a:ext cx="27847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m. </a:t>
            </a:r>
            <a:r>
              <a:rPr lang="cs-CZ" altLang="cs-CZ" sz="2000" b="1" i="1" dirty="0" err="1">
                <a:cs typeface="Arial" panose="020B0604020202020204" pitchFamily="34" charset="0"/>
              </a:rPr>
              <a:t>fibularis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longus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m. </a:t>
            </a:r>
            <a:r>
              <a:rPr lang="cs-CZ" altLang="cs-CZ" sz="2000" b="1" i="1" dirty="0" err="1">
                <a:cs typeface="Arial" panose="020B0604020202020204" pitchFamily="34" charset="0"/>
              </a:rPr>
              <a:t>tibialis</a:t>
            </a:r>
            <a:r>
              <a:rPr lang="cs-CZ" altLang="cs-CZ" sz="2000" b="1" i="1" dirty="0">
                <a:cs typeface="Arial" panose="020B0604020202020204" pitchFamily="34" charset="0"/>
              </a:rPr>
              <a:t> ant. a post.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příčné vazy</a:t>
            </a:r>
          </a:p>
        </p:txBody>
      </p:sp>
      <p:pic>
        <p:nvPicPr>
          <p:cNvPr id="5" name="Picture 4" descr="Scan0016"/>
          <p:cNvPicPr>
            <a:picLocks noChangeAspect="1" noChangeArrowheads="1"/>
          </p:cNvPicPr>
          <p:nvPr/>
        </p:nvPicPr>
        <p:blipFill>
          <a:blip r:embed="rId2"/>
          <a:srcRect r="49887"/>
          <a:stretch>
            <a:fillRect/>
          </a:stretch>
        </p:blipFill>
        <p:spPr bwMode="auto">
          <a:xfrm>
            <a:off x="6939676" y="874267"/>
            <a:ext cx="3367337" cy="4664075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6" name="Picture 4" descr="Scan0016"/>
          <p:cNvPicPr>
            <a:picLocks noChangeAspect="1" noChangeArrowheads="1"/>
          </p:cNvPicPr>
          <p:nvPr/>
        </p:nvPicPr>
        <p:blipFill>
          <a:blip r:embed="rId2"/>
          <a:srcRect l="71367" t="23975" r="-1386" b="46951"/>
          <a:stretch>
            <a:fillRect/>
          </a:stretch>
        </p:blipFill>
        <p:spPr bwMode="auto">
          <a:xfrm>
            <a:off x="2138207" y="4413825"/>
            <a:ext cx="2879725" cy="193675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40967" name="Obdélník 7"/>
          <p:cNvSpPr>
            <a:spLocks noChangeArrowheads="1"/>
          </p:cNvSpPr>
          <p:nvPr/>
        </p:nvSpPr>
        <p:spPr bwMode="auto">
          <a:xfrm>
            <a:off x="946430" y="882214"/>
            <a:ext cx="5032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990033"/>
                </a:solidFill>
                <a:cs typeface="Arial" panose="020B0604020202020204" pitchFamily="34" charset="0"/>
              </a:rPr>
              <a:t>Příčná klenba </a:t>
            </a:r>
            <a:r>
              <a:rPr lang="cs-CZ" altLang="cs-CZ" sz="1800" b="1" dirty="0">
                <a:cs typeface="Arial" panose="020B0604020202020204" pitchFamily="34" charset="0"/>
              </a:rPr>
              <a:t>proximální </a:t>
            </a:r>
            <a:r>
              <a:rPr lang="cs-CZ" altLang="cs-CZ" sz="1800" b="1" i="1" dirty="0">
                <a:cs typeface="Arial" panose="020B0604020202020204" pitchFamily="34" charset="0"/>
              </a:rPr>
              <a:t>(</a:t>
            </a:r>
            <a:r>
              <a:rPr lang="cs-CZ" altLang="cs-CZ" sz="1800" b="1" i="1" dirty="0" err="1">
                <a:cs typeface="Arial" panose="020B0604020202020204" pitchFamily="34" charset="0"/>
              </a:rPr>
              <a:t>ossa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cuneiformia</a:t>
            </a:r>
            <a:r>
              <a:rPr lang="cs-CZ" altLang="cs-CZ" sz="1800" b="1" i="1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40968" name="Obdélník 9"/>
          <p:cNvSpPr>
            <a:spLocks noChangeArrowheads="1"/>
          </p:cNvSpPr>
          <p:nvPr/>
        </p:nvSpPr>
        <p:spPr bwMode="auto">
          <a:xfrm>
            <a:off x="1122924" y="3910589"/>
            <a:ext cx="4852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990033"/>
                </a:solidFill>
                <a:cs typeface="Arial" panose="020B0604020202020204" pitchFamily="34" charset="0"/>
              </a:rPr>
              <a:t>Příčná klenba </a:t>
            </a:r>
            <a:r>
              <a:rPr lang="cs-CZ" altLang="cs-CZ" sz="1800" b="1" dirty="0">
                <a:cs typeface="Arial" panose="020B0604020202020204" pitchFamily="34" charset="0"/>
              </a:rPr>
              <a:t>distální (hlavičky metatarsů)</a:t>
            </a:r>
          </a:p>
        </p:txBody>
      </p:sp>
    </p:spTree>
    <p:extLst>
      <p:ext uri="{BB962C8B-B14F-4D97-AF65-F5344CB8AC3E}">
        <p14:creationId xmlns:p14="http://schemas.microsoft.com/office/powerpoint/2010/main" val="40914208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lig. plantare long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52" y="733331"/>
            <a:ext cx="11303569" cy="46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B2636FD3-7B3F-4100-B800-CBD62F7F53C3}"/>
              </a:ext>
            </a:extLst>
          </p:cNvPr>
          <p:cNvSpPr txBox="1"/>
          <p:nvPr/>
        </p:nvSpPr>
        <p:spPr>
          <a:xfrm>
            <a:off x="10624904" y="6211669"/>
            <a:ext cx="1567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Calcar</a:t>
            </a:r>
            <a:r>
              <a:rPr lang="cs-CZ" dirty="0"/>
              <a:t> </a:t>
            </a:r>
            <a:r>
              <a:rPr lang="cs-CZ" dirty="0" err="1"/>
              <a:t>calcanei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00050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26629" y="2111761"/>
            <a:ext cx="107539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/>
              <a:t>Inverze nohy </a:t>
            </a:r>
            <a:r>
              <a:rPr lang="cs-CZ" sz="3600" dirty="0"/>
              <a:t>=  plantární flexe, addukce a supinace nohy</a:t>
            </a:r>
          </a:p>
          <a:p>
            <a:r>
              <a:rPr lang="cs-CZ" sz="3600" b="1" dirty="0"/>
              <a:t>Everze</a:t>
            </a:r>
            <a:r>
              <a:rPr lang="cs-CZ" sz="3600" dirty="0"/>
              <a:t> = dorsální flexe, abdukce a pronace nohy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37676" t="45290" r="40076" b="42069"/>
          <a:stretch/>
        </p:blipFill>
        <p:spPr>
          <a:xfrm>
            <a:off x="2695341" y="3809057"/>
            <a:ext cx="6531061" cy="208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234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skenovat0015">
            <a:extLst>
              <a:ext uri="{FF2B5EF4-FFF2-40B4-BE49-F238E27FC236}">
                <a16:creationId xmlns:a16="http://schemas.microsoft.com/office/drawing/2014/main" xmlns="" id="{8FC3F72F-6476-472A-9B7F-7CFEC0618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857250"/>
            <a:ext cx="44767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1" name="Text Box 5">
            <a:extLst>
              <a:ext uri="{FF2B5EF4-FFF2-40B4-BE49-F238E27FC236}">
                <a16:creationId xmlns:a16="http://schemas.microsoft.com/office/drawing/2014/main" xmlns="" id="{549D7492-3C9B-43B1-B4CD-E01F8A6F8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019" y="998937"/>
            <a:ext cx="3315716" cy="10156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3000"/>
              <a:t>PLANTÁRNÍ FLEXE – </a:t>
            </a:r>
          </a:p>
          <a:p>
            <a:pPr algn="ctr"/>
            <a:r>
              <a:rPr lang="cs-CZ" altLang="cs-CZ" sz="3000"/>
              <a:t>PROPNUTÍ ŠPIČEK</a:t>
            </a:r>
          </a:p>
        </p:txBody>
      </p:sp>
      <p:sp>
        <p:nvSpPr>
          <p:cNvPr id="96262" name="Text Box 6">
            <a:extLst>
              <a:ext uri="{FF2B5EF4-FFF2-40B4-BE49-F238E27FC236}">
                <a16:creationId xmlns:a16="http://schemas.microsoft.com/office/drawing/2014/main" xmlns="" id="{3C73E4D9-FC22-4B6C-87AC-CCE915C89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505" y="4832747"/>
            <a:ext cx="191690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/>
              <a:t>m. triceps surae</a:t>
            </a:r>
          </a:p>
        </p:txBody>
      </p:sp>
    </p:spTree>
    <p:extLst>
      <p:ext uri="{BB962C8B-B14F-4D97-AF65-F5344CB8AC3E}">
        <p14:creationId xmlns:p14="http://schemas.microsoft.com/office/powerpoint/2010/main" val="381138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skenovat0016">
            <a:extLst>
              <a:ext uri="{FF2B5EF4-FFF2-40B4-BE49-F238E27FC236}">
                <a16:creationId xmlns:a16="http://schemas.microsoft.com/office/drawing/2014/main" xmlns="" id="{7576091C-40F8-43E2-8C37-918393838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6" y="857250"/>
            <a:ext cx="41433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5" name="Text Box 5">
            <a:extLst>
              <a:ext uri="{FF2B5EF4-FFF2-40B4-BE49-F238E27FC236}">
                <a16:creationId xmlns:a16="http://schemas.microsoft.com/office/drawing/2014/main" xmlns="" id="{FB10267B-B50D-4732-8637-2F5EE0A6F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0430" y="1269206"/>
            <a:ext cx="4151970" cy="55399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3000"/>
              <a:t>DORZÁLNÍ FLEXE - FAJFKY</a:t>
            </a:r>
          </a:p>
        </p:txBody>
      </p:sp>
      <p:sp>
        <p:nvSpPr>
          <p:cNvPr id="97286" name="Text Box 6">
            <a:extLst>
              <a:ext uri="{FF2B5EF4-FFF2-40B4-BE49-F238E27FC236}">
                <a16:creationId xmlns:a16="http://schemas.microsoft.com/office/drawing/2014/main" xmlns="" id="{AC48AD04-DE6D-43A8-8533-85B266D8D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8199" y="5426870"/>
            <a:ext cx="191690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/>
              <a:t>m. tibialis anterior</a:t>
            </a:r>
          </a:p>
        </p:txBody>
      </p:sp>
    </p:spTree>
    <p:extLst>
      <p:ext uri="{BB962C8B-B14F-4D97-AF65-F5344CB8AC3E}">
        <p14:creationId xmlns:p14="http://schemas.microsoft.com/office/powerpoint/2010/main" val="114550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609850" y="158751"/>
            <a:ext cx="7056438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defRPr/>
            </a:pPr>
            <a:r>
              <a:rPr lang="cs-CZ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Spoje kostí pletence dolní končetiny</a:t>
            </a:r>
          </a:p>
          <a:p>
            <a:pPr marL="457200" indent="-457200">
              <a:defRPr/>
            </a:pPr>
            <a:r>
              <a:rPr lang="cs-CZ" sz="2000" b="1" dirty="0">
                <a:cs typeface="Arial" panose="020B0604020202020204" pitchFamily="34" charset="0"/>
              </a:rPr>
              <a:t>(</a:t>
            </a:r>
            <a:r>
              <a:rPr lang="cs-CZ" sz="2000" b="1" dirty="0" err="1">
                <a:cs typeface="Arial" panose="020B0604020202020204" pitchFamily="34" charset="0"/>
              </a:rPr>
              <a:t>juncturae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cs-CZ" sz="2000" b="1" dirty="0" err="1">
                <a:cs typeface="Arial" panose="020B0604020202020204" pitchFamily="34" charset="0"/>
              </a:rPr>
              <a:t>ossium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cs-CZ" sz="2000" b="1" dirty="0" err="1">
                <a:cs typeface="Arial" panose="020B0604020202020204" pitchFamily="34" charset="0"/>
              </a:rPr>
              <a:t>cinguli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cs-CZ" sz="2000" b="1" dirty="0" err="1">
                <a:cs typeface="Arial" panose="020B0604020202020204" pitchFamily="34" charset="0"/>
              </a:rPr>
              <a:t>extremitatis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cs-CZ" sz="2000" b="1" dirty="0" err="1">
                <a:cs typeface="Arial" panose="020B0604020202020204" pitchFamily="34" charset="0"/>
              </a:rPr>
              <a:t>inferioris</a:t>
            </a:r>
            <a:r>
              <a:rPr lang="cs-CZ" sz="2000" b="1" dirty="0">
                <a:cs typeface="Arial" panose="020B0604020202020204" pitchFamily="34" charset="0"/>
              </a:rPr>
              <a:t>)</a:t>
            </a:r>
            <a:r>
              <a:rPr lang="cs-CZ" sz="2000" b="1" dirty="0">
                <a:solidFill>
                  <a:schemeClr val="bg1"/>
                </a:solidFill>
                <a:cs typeface="Arial" panose="020B0604020202020204" pitchFamily="34" charset="0"/>
              </a:rPr>
              <a:t>) </a:t>
            </a:r>
          </a:p>
          <a:p>
            <a:pPr marL="457200" indent="-457200">
              <a:defRPr/>
            </a:pPr>
            <a:endParaRPr lang="cs-CZ" sz="20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238" y="158751"/>
            <a:ext cx="1500187" cy="657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84" y="3121909"/>
            <a:ext cx="36703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684" y="3192553"/>
            <a:ext cx="3311525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899746" y="1341438"/>
            <a:ext cx="819806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1) </a:t>
            </a:r>
            <a:r>
              <a:rPr lang="cs-CZ" sz="2400" b="1" i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Articulatio</a:t>
            </a:r>
            <a:r>
              <a:rPr lang="cs-CZ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i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sacroiliaca</a:t>
            </a:r>
            <a:r>
              <a:rPr lang="cs-CZ" sz="2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(křížokyčelní kloub)</a:t>
            </a:r>
            <a:endParaRPr lang="cs-CZ" b="1" i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2) </a:t>
            </a:r>
            <a:r>
              <a:rPr lang="cs-CZ" sz="2400" b="1" i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Ligamenta</a:t>
            </a:r>
            <a:r>
              <a:rPr lang="cs-CZ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pánve</a:t>
            </a:r>
          </a:p>
          <a:p>
            <a:pPr>
              <a:defRPr/>
            </a:pPr>
            <a:r>
              <a:rPr lang="cs-CZ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3) </a:t>
            </a:r>
            <a:r>
              <a:rPr lang="cs-CZ" sz="2400" b="1" i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Symphysis</a:t>
            </a:r>
            <a:r>
              <a:rPr lang="cs-CZ" sz="2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i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pubica</a:t>
            </a:r>
            <a:r>
              <a:rPr lang="cs-CZ" sz="2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(spona stydká) </a:t>
            </a:r>
            <a:r>
              <a:rPr lang="cs-CZ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u ženy asi 4.5 cm, u muže 5 cm, lig. </a:t>
            </a:r>
            <a:r>
              <a:rPr lang="cs-CZ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pubicum</a:t>
            </a:r>
            <a:r>
              <a:rPr lang="cs-CZ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superius</a:t>
            </a:r>
            <a:r>
              <a:rPr lang="cs-CZ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, lig. </a:t>
            </a:r>
            <a:r>
              <a:rPr lang="cs-CZ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arcuatum</a:t>
            </a:r>
            <a:r>
              <a:rPr lang="cs-CZ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pubis</a:t>
            </a:r>
            <a:endParaRPr lang="cs-CZ" i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cs-CZ" b="1" i="1" dirty="0">
              <a:cs typeface="Arial" panose="020B060402020202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="" xmlns:a16="http://schemas.microsoft.com/office/drawing/2014/main" id="{297D0281-D7AB-423A-8C6D-3B5EFA4A0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645" y="3500503"/>
            <a:ext cx="3262925" cy="163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658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919289" y="620713"/>
            <a:ext cx="8313737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Pro přednášku byly použity obrázky z publikací: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u="sng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/>
              <a:t>Moore, K. L. (1992):</a:t>
            </a:r>
            <a:r>
              <a:rPr lang="cs-CZ" altLang="cs-CZ" sz="1800"/>
              <a:t> Clinical oriented anatomy. Third edition.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Williams</a:t>
            </a:r>
            <a:r>
              <a:rPr lang="en-US" altLang="cs-CZ" sz="1800">
                <a:cs typeface="Arial" panose="020B0604020202020204" pitchFamily="34" charset="0"/>
              </a:rPr>
              <a:t>&amp;</a:t>
            </a:r>
            <a:r>
              <a:rPr lang="cs-CZ" altLang="cs-CZ" sz="1800">
                <a:cs typeface="Arial" panose="020B0604020202020204" pitchFamily="34" charset="0"/>
              </a:rPr>
              <a:t>Wilkins, A Waverly Company.</a:t>
            </a:r>
            <a:endParaRPr lang="en-US" altLang="cs-CZ" sz="180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/>
              <a:t>Gilroy, A. M. et all. (2009):</a:t>
            </a:r>
            <a:r>
              <a:rPr lang="cs-CZ" altLang="cs-CZ" sz="1800"/>
              <a:t> Atlas of Anatomy. Thieme New York, Stuttgart.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/>
              <a:t>Putz, R. (2008):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Atlas of Human Anatomy Sobotta. Elsevier Books.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u="sng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/>
              <a:t>Platzer, W.,</a:t>
            </a:r>
            <a:r>
              <a:rPr lang="cs-CZ" altLang="cs-CZ" sz="1800" b="1"/>
              <a:t> Kahle, W., Leonhardt H. (1992):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Locomotor system. Georg Thieme Verlag, Stuttgart,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New York, 4th edition.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/>
              <a:t>Čihák, R.</a:t>
            </a:r>
            <a:r>
              <a:rPr lang="cs-CZ" altLang="cs-CZ" sz="1800" b="1"/>
              <a:t> (1987): Anatomie 1. Avicenum, Zdravotnické nakladatelství.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15198" y="757593"/>
            <a:ext cx="81874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Ad 1)</a:t>
            </a:r>
            <a:r>
              <a:rPr lang="cs-CZ" sz="3200" b="1" i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Articulatio</a:t>
            </a:r>
            <a:r>
              <a:rPr lang="cs-CZ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3200" b="1" i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sacroiliaca</a:t>
            </a:r>
            <a:r>
              <a:rPr lang="cs-CZ" sz="32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(křížokyčelní kloub)</a:t>
            </a:r>
            <a:endParaRPr lang="cs-CZ" sz="3200" b="1" i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074829" y="1710559"/>
            <a:ext cx="87438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Kloubní plošky:</a:t>
            </a:r>
          </a:p>
          <a:p>
            <a:r>
              <a:rPr lang="cs-CZ" sz="2000" b="1" dirty="0">
                <a:solidFill>
                  <a:srgbClr val="C00000"/>
                </a:solidFill>
              </a:rPr>
              <a:t>Kloubní pouzdro: </a:t>
            </a:r>
            <a:r>
              <a:rPr lang="cs-CZ" sz="2000" b="1" dirty="0"/>
              <a:t>tuhé</a:t>
            </a:r>
          </a:p>
          <a:p>
            <a:r>
              <a:rPr lang="cs-CZ" sz="2000" b="1" dirty="0">
                <a:solidFill>
                  <a:srgbClr val="C00000"/>
                </a:solidFill>
              </a:rPr>
              <a:t>Pomocná zařízení: </a:t>
            </a:r>
            <a:r>
              <a:rPr lang="cs-CZ" sz="2000" b="1" dirty="0" err="1"/>
              <a:t>ligg</a:t>
            </a:r>
            <a:r>
              <a:rPr lang="cs-CZ" sz="2000" b="1" dirty="0"/>
              <a:t>. </a:t>
            </a:r>
            <a:r>
              <a:rPr lang="cs-CZ" sz="2000" b="1" dirty="0" err="1"/>
              <a:t>sacroiliaca</a:t>
            </a:r>
            <a:r>
              <a:rPr lang="cs-CZ" sz="2000" b="1" dirty="0"/>
              <a:t> </a:t>
            </a:r>
            <a:r>
              <a:rPr lang="cs-CZ" sz="2000" b="1" dirty="0" err="1"/>
              <a:t>ventralia</a:t>
            </a:r>
            <a:r>
              <a:rPr lang="cs-CZ" sz="2000" b="1" dirty="0"/>
              <a:t> a </a:t>
            </a:r>
            <a:r>
              <a:rPr lang="cs-CZ" sz="2000" b="1" dirty="0" err="1"/>
              <a:t>dorsalia</a:t>
            </a:r>
            <a:r>
              <a:rPr lang="cs-CZ" sz="2000" b="1" dirty="0"/>
              <a:t>, </a:t>
            </a:r>
            <a:r>
              <a:rPr lang="cs-CZ" sz="2000" b="1" dirty="0" err="1"/>
              <a:t>ligg</a:t>
            </a:r>
            <a:r>
              <a:rPr lang="cs-CZ" sz="2000" b="1" dirty="0"/>
              <a:t>. </a:t>
            </a:r>
            <a:r>
              <a:rPr lang="cs-CZ" sz="2000" b="1" dirty="0" err="1"/>
              <a:t>sacroiliaca</a:t>
            </a:r>
            <a:r>
              <a:rPr lang="cs-CZ" sz="2000" b="1" dirty="0"/>
              <a:t> </a:t>
            </a:r>
            <a:r>
              <a:rPr lang="cs-CZ" sz="2000" b="1" dirty="0" err="1"/>
              <a:t>interossea</a:t>
            </a:r>
            <a:endParaRPr lang="cs-CZ" sz="2000" b="1" dirty="0"/>
          </a:p>
          <a:p>
            <a:r>
              <a:rPr lang="cs-CZ" sz="2000" b="1" dirty="0">
                <a:solidFill>
                  <a:srgbClr val="C00000"/>
                </a:solidFill>
              </a:rPr>
              <a:t>Typ kloubu: </a:t>
            </a:r>
            <a:r>
              <a:rPr lang="cs-CZ" sz="2000" b="1" dirty="0" err="1"/>
              <a:t>amfiartróza</a:t>
            </a:r>
            <a:r>
              <a:rPr lang="cs-CZ" sz="2000" b="1" dirty="0"/>
              <a:t> </a:t>
            </a:r>
            <a:endParaRPr lang="cs-CZ" sz="1400" b="1" dirty="0"/>
          </a:p>
          <a:p>
            <a:r>
              <a:rPr lang="cs-CZ" sz="2000" b="1" dirty="0">
                <a:solidFill>
                  <a:srgbClr val="C00000"/>
                </a:solidFill>
              </a:rPr>
              <a:t>Pohyby: </a:t>
            </a:r>
            <a:r>
              <a:rPr lang="cs-CZ" sz="2000" b="1" dirty="0"/>
              <a:t>minimální kývavé pohyby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978" y="3493382"/>
            <a:ext cx="36703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5" y="3341775"/>
            <a:ext cx="3442653" cy="29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784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3625926"/>
            <a:ext cx="3442653" cy="29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0"/>
          <a:stretch>
            <a:fillRect/>
          </a:stretch>
        </p:blipFill>
        <p:spPr bwMode="auto">
          <a:xfrm>
            <a:off x="9045592" y="792738"/>
            <a:ext cx="3054350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2424114" y="207963"/>
            <a:ext cx="84992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Ad 2) Vazy </a:t>
            </a:r>
            <a:r>
              <a:rPr lang="cs-CZ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pánve </a:t>
            </a:r>
            <a:r>
              <a:rPr lang="cs-CZ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(svazují pánevní kruh, omezují pohyby v </a:t>
            </a:r>
            <a:r>
              <a:rPr lang="cs-CZ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art. </a:t>
            </a:r>
            <a:r>
              <a:rPr lang="cs-CZ" b="1" i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sacroiliaca</a:t>
            </a:r>
            <a:r>
              <a:rPr lang="cs-CZ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)</a:t>
            </a:r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321973" y="846789"/>
            <a:ext cx="8873542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 err="1">
                <a:solidFill>
                  <a:srgbClr val="990033"/>
                </a:solidFill>
                <a:cs typeface="Arial" panose="020B0604020202020204" pitchFamily="34" charset="0"/>
              </a:rPr>
              <a:t>Ligamentum</a:t>
            </a:r>
            <a:r>
              <a:rPr lang="cs-CZ" altLang="cs-CZ" sz="2000" b="1" i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990033"/>
                </a:solidFill>
                <a:cs typeface="Arial" panose="020B0604020202020204" pitchFamily="34" charset="0"/>
              </a:rPr>
              <a:t>sacrospinale</a:t>
            </a:r>
            <a:r>
              <a:rPr lang="cs-CZ" altLang="cs-CZ" sz="2000" b="1" i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 err="1">
                <a:solidFill>
                  <a:srgbClr val="990033"/>
                </a:solidFill>
                <a:cs typeface="Arial" panose="020B0604020202020204" pitchFamily="34" charset="0"/>
              </a:rPr>
              <a:t>Ligamentum</a:t>
            </a:r>
            <a:r>
              <a:rPr lang="cs-CZ" altLang="cs-CZ" sz="2000" b="1" i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990033"/>
                </a:solidFill>
                <a:cs typeface="Arial" panose="020B0604020202020204" pitchFamily="34" charset="0"/>
              </a:rPr>
              <a:t>sacrotuberale</a:t>
            </a:r>
            <a:r>
              <a:rPr lang="cs-CZ" altLang="cs-CZ" sz="20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Foramen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ischiadicum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majus</a:t>
            </a:r>
            <a:r>
              <a:rPr lang="cs-CZ" altLang="cs-CZ" sz="2000" b="1" i="1" dirty="0">
                <a:cs typeface="Arial" panose="020B0604020202020204" pitchFamily="34" charset="0"/>
              </a:rPr>
              <a:t> (</a:t>
            </a:r>
            <a:r>
              <a:rPr lang="cs-CZ" altLang="cs-CZ" sz="2000" b="1" i="1" dirty="0" err="1">
                <a:cs typeface="Arial" panose="020B0604020202020204" pitchFamily="34" charset="0"/>
              </a:rPr>
              <a:t>foramen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suprapiriforme</a:t>
            </a:r>
            <a:r>
              <a:rPr lang="cs-CZ" altLang="cs-CZ" sz="2000" b="1" i="1" dirty="0">
                <a:cs typeface="Arial" panose="020B0604020202020204" pitchFamily="34" charset="0"/>
              </a:rPr>
              <a:t> et </a:t>
            </a:r>
            <a:r>
              <a:rPr lang="cs-CZ" altLang="cs-CZ" sz="2000" b="1" i="1" dirty="0" err="1">
                <a:cs typeface="Arial" panose="020B0604020202020204" pitchFamily="34" charset="0"/>
              </a:rPr>
              <a:t>infrapiriforme</a:t>
            </a:r>
            <a:r>
              <a:rPr lang="cs-CZ" altLang="cs-CZ" sz="2000" b="1" i="1" dirty="0">
                <a:cs typeface="Arial" panose="020B0604020202020204" pitchFamily="34" charset="0"/>
              </a:rPr>
              <a:t>)</a:t>
            </a:r>
            <a:endParaRPr lang="cs-CZ" altLang="cs-CZ" sz="2000" b="1" i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Foramen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ischiadicum</a:t>
            </a:r>
            <a:r>
              <a:rPr lang="cs-CZ" altLang="cs-CZ" sz="2000" b="1" i="1" dirty="0">
                <a:cs typeface="Arial" panose="020B0604020202020204" pitchFamily="34" charset="0"/>
              </a:rPr>
              <a:t> minus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 err="1">
                <a:solidFill>
                  <a:srgbClr val="990033"/>
                </a:solidFill>
                <a:cs typeface="Arial" panose="020B0604020202020204" pitchFamily="34" charset="0"/>
              </a:rPr>
              <a:t>Ligamentum</a:t>
            </a:r>
            <a:r>
              <a:rPr lang="cs-CZ" altLang="cs-CZ" sz="2000" b="1" i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990033"/>
                </a:solidFill>
                <a:cs typeface="Arial" panose="020B0604020202020204" pitchFamily="34" charset="0"/>
              </a:rPr>
              <a:t>inguinale</a:t>
            </a:r>
            <a:endParaRPr lang="cs-CZ" altLang="cs-CZ" sz="2000" b="1" i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 err="1">
                <a:solidFill>
                  <a:srgbClr val="990033"/>
                </a:solidFill>
                <a:cs typeface="Arial" panose="020B0604020202020204" pitchFamily="34" charset="0"/>
              </a:rPr>
              <a:t>Membrana</a:t>
            </a:r>
            <a:r>
              <a:rPr lang="cs-CZ" altLang="cs-CZ" sz="2000" b="1" i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990033"/>
                </a:solidFill>
                <a:cs typeface="Arial" panose="020B0604020202020204" pitchFamily="34" charset="0"/>
              </a:rPr>
              <a:t>obturatoria</a:t>
            </a:r>
            <a:r>
              <a:rPr lang="cs-CZ" altLang="cs-CZ" sz="2000" b="1" i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i="1" dirty="0">
                <a:cs typeface="Arial" panose="020B0604020202020204" pitchFamily="34" charset="0"/>
              </a:rPr>
              <a:t>(</a:t>
            </a:r>
            <a:r>
              <a:rPr lang="cs-CZ" altLang="cs-CZ" sz="2000" b="1" i="1" dirty="0" err="1">
                <a:cs typeface="Arial" panose="020B0604020202020204" pitchFamily="34" charset="0"/>
              </a:rPr>
              <a:t>canalis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obturatorius</a:t>
            </a:r>
            <a:r>
              <a:rPr lang="cs-CZ" altLang="cs-CZ" sz="2000" b="1" i="1" dirty="0">
                <a:cs typeface="Arial" panose="020B0604020202020204" pitchFamily="34" charset="0"/>
              </a:rPr>
              <a:t>)</a:t>
            </a:r>
            <a:r>
              <a:rPr lang="cs-CZ" altLang="cs-CZ" sz="2000" b="1" i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15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3625926"/>
            <a:ext cx="3682351" cy="2997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412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577" y="2180891"/>
            <a:ext cx="3750164" cy="305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541" y="2050996"/>
            <a:ext cx="3856456" cy="318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326341" y="658906"/>
            <a:ext cx="67794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3) </a:t>
            </a:r>
            <a:r>
              <a:rPr lang="cs-CZ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Symphysis</a:t>
            </a:r>
            <a:r>
              <a:rPr lang="cs-CZ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pubis</a:t>
            </a:r>
            <a:r>
              <a:rPr lang="cs-CZ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(spona stydká)</a:t>
            </a:r>
          </a:p>
          <a:p>
            <a:r>
              <a:rPr 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discus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interpubicus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, u žen výška 4.5 cm, u mužů 5 cm</a:t>
            </a:r>
          </a:p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eminentia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retropubica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, hyalinní a vazivová chrupavka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171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2492375"/>
            <a:ext cx="4248150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7"/>
          <p:cNvSpPr txBox="1">
            <a:spLocks noChangeArrowheads="1"/>
          </p:cNvSpPr>
          <p:nvPr/>
        </p:nvSpPr>
        <p:spPr bwMode="auto">
          <a:xfrm rot="10863443" flipV="1">
            <a:off x="2942742" y="5799559"/>
            <a:ext cx="8229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60</a:t>
            </a:r>
            <a:r>
              <a:rPr lang="cs-CZ" altLang="cs-CZ" sz="20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o</a:t>
            </a:r>
          </a:p>
        </p:txBody>
      </p: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4583114" y="307975"/>
            <a:ext cx="30638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990033"/>
                </a:solidFill>
                <a:cs typeface="Arial" panose="020B0604020202020204" pitchFamily="34" charset="0"/>
              </a:rPr>
              <a:t>Pánev jako celek</a:t>
            </a:r>
          </a:p>
        </p:txBody>
      </p:sp>
      <p:pic>
        <p:nvPicPr>
          <p:cNvPr id="717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0"/>
          <a:stretch>
            <a:fillRect/>
          </a:stretch>
        </p:blipFill>
        <p:spPr bwMode="auto">
          <a:xfrm>
            <a:off x="2915506" y="2791874"/>
            <a:ext cx="3054350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2"/>
          <p:cNvSpPr>
            <a:spLocks noChangeArrowheads="1"/>
          </p:cNvSpPr>
          <p:nvPr/>
        </p:nvSpPr>
        <p:spPr bwMode="auto">
          <a:xfrm>
            <a:off x="90152" y="944564"/>
            <a:ext cx="12101847" cy="440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Pelvis</a:t>
            </a:r>
            <a:r>
              <a:rPr lang="cs-CZ" altLang="cs-CZ" sz="2000" b="1" dirty="0">
                <a:cs typeface="Arial" panose="020B0604020202020204" pitchFamily="34" charset="0"/>
              </a:rPr>
              <a:t> - </a:t>
            </a:r>
            <a:r>
              <a:rPr lang="cs-CZ" altLang="cs-CZ" sz="1800" b="1" dirty="0">
                <a:cs typeface="Arial" panose="020B0604020202020204" pitchFamily="34" charset="0"/>
              </a:rPr>
              <a:t>spojení </a:t>
            </a:r>
            <a:r>
              <a:rPr lang="cs-CZ" altLang="cs-CZ" sz="1800" b="1" i="1" dirty="0">
                <a:cs typeface="Arial" panose="020B0604020202020204" pitchFamily="34" charset="0"/>
              </a:rPr>
              <a:t>os </a:t>
            </a:r>
            <a:r>
              <a:rPr lang="cs-CZ" altLang="cs-CZ" sz="1800" b="1" i="1" dirty="0" err="1">
                <a:cs typeface="Arial" panose="020B0604020202020204" pitchFamily="34" charset="0"/>
              </a:rPr>
              <a:t>sacrum</a:t>
            </a:r>
            <a:r>
              <a:rPr lang="cs-CZ" altLang="cs-CZ" sz="1800" b="1" i="1" dirty="0">
                <a:cs typeface="Arial" panose="020B0604020202020204" pitchFamily="34" charset="0"/>
              </a:rPr>
              <a:t>, </a:t>
            </a:r>
            <a:r>
              <a:rPr lang="cs-CZ" altLang="cs-CZ" sz="1800" b="1" i="1" dirty="0" err="1">
                <a:cs typeface="Arial" panose="020B0604020202020204" pitchFamily="34" charset="0"/>
              </a:rPr>
              <a:t>ossa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coxae</a:t>
            </a:r>
            <a:r>
              <a:rPr lang="cs-CZ" altLang="cs-CZ" sz="1800" b="1" i="1" dirty="0">
                <a:cs typeface="Arial" panose="020B0604020202020204" pitchFamily="34" charset="0"/>
              </a:rPr>
              <a:t>, </a:t>
            </a:r>
            <a:r>
              <a:rPr lang="cs-CZ" altLang="cs-CZ" sz="1800" b="1" i="1" dirty="0" err="1">
                <a:cs typeface="Arial" panose="020B0604020202020204" pitchFamily="34" charset="0"/>
              </a:rPr>
              <a:t>symphysis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pubica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</a:p>
          <a:p>
            <a:r>
              <a:rPr lang="cs-CZ" altLang="cs-CZ" sz="1800" b="1" i="1" dirty="0">
                <a:cs typeface="Arial" panose="020B0604020202020204" pitchFamily="34" charset="0"/>
              </a:rPr>
              <a:t>    transmisní systém </a:t>
            </a:r>
          </a:p>
          <a:p>
            <a:r>
              <a:rPr lang="cs-CZ" sz="1200" dirty="0"/>
              <a:t> zesílené pásy kostních trámců od S1 rovnoběžně s </a:t>
            </a:r>
            <a:r>
              <a:rPr lang="cs-CZ" sz="1200" i="1" dirty="0"/>
              <a:t>linea </a:t>
            </a:r>
            <a:r>
              <a:rPr lang="cs-CZ" sz="1200" i="1" dirty="0" err="1"/>
              <a:t>terminalis</a:t>
            </a:r>
            <a:r>
              <a:rPr lang="cs-CZ" sz="1200" i="1" dirty="0"/>
              <a:t> </a:t>
            </a:r>
            <a:r>
              <a:rPr lang="cs-CZ" sz="1200" dirty="0"/>
              <a:t>k acetabulu</a:t>
            </a:r>
          </a:p>
          <a:p>
            <a:r>
              <a:rPr lang="cs-CZ" sz="1200" dirty="0"/>
              <a:t> z okrajů jamky – </a:t>
            </a:r>
            <a:r>
              <a:rPr lang="cs-CZ" sz="12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cs-CZ" sz="1200" dirty="0"/>
              <a:t>. podél horní větve os </a:t>
            </a:r>
            <a:r>
              <a:rPr lang="cs-CZ" sz="1200" dirty="0" err="1"/>
              <a:t>pubis</a:t>
            </a:r>
            <a:r>
              <a:rPr lang="cs-CZ" sz="1200" dirty="0"/>
              <a:t>, </a:t>
            </a:r>
            <a:r>
              <a:rPr lang="cs-CZ" sz="1200" dirty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cs-CZ" sz="1200" dirty="0"/>
              <a:t>podél os </a:t>
            </a:r>
            <a:r>
              <a:rPr lang="cs-CZ" sz="1200" dirty="0" err="1"/>
              <a:t>ischii</a:t>
            </a:r>
            <a:endParaRPr lang="cs-CZ" sz="1200" dirty="0"/>
          </a:p>
          <a:p>
            <a:r>
              <a:rPr lang="cs-CZ" sz="1200" dirty="0"/>
              <a:t> </a:t>
            </a:r>
            <a:r>
              <a:rPr lang="cs-CZ" sz="1200" dirty="0">
                <a:solidFill>
                  <a:schemeClr val="accent1">
                    <a:lumMod val="75000"/>
                  </a:schemeClr>
                </a:solidFill>
              </a:rPr>
              <a:t>nejtenčí místa </a:t>
            </a:r>
            <a:r>
              <a:rPr lang="cs-CZ" sz="1200" dirty="0"/>
              <a:t>– střed acetabula, </a:t>
            </a:r>
            <a:r>
              <a:rPr lang="cs-CZ" sz="1200" i="1" dirty="0" err="1"/>
              <a:t>fossa</a:t>
            </a:r>
            <a:r>
              <a:rPr lang="cs-CZ" sz="1200" i="1" dirty="0"/>
              <a:t> </a:t>
            </a:r>
            <a:r>
              <a:rPr lang="cs-CZ" sz="1200" i="1" dirty="0" err="1"/>
              <a:t>iliaca</a:t>
            </a:r>
            <a:r>
              <a:rPr lang="cs-CZ" sz="1200" dirty="0"/>
              <a:t>, horní a dolní okraj </a:t>
            </a:r>
            <a:r>
              <a:rPr lang="cs-CZ" sz="1200" i="1" dirty="0" err="1"/>
              <a:t>foramen</a:t>
            </a:r>
            <a:r>
              <a:rPr lang="cs-CZ" sz="1200" i="1" dirty="0"/>
              <a:t> </a:t>
            </a:r>
            <a:r>
              <a:rPr lang="cs-CZ" sz="1200" i="1" dirty="0" err="1"/>
              <a:t>obturatum</a:t>
            </a:r>
            <a:r>
              <a:rPr lang="cs-CZ" sz="1200" i="1" dirty="0"/>
              <a:t> </a:t>
            </a:r>
            <a:r>
              <a:rPr lang="cs-CZ" sz="1200" dirty="0"/>
              <a:t>– absence spongiózy – lomné čáry</a:t>
            </a:r>
          </a:p>
          <a:p>
            <a:pPr marL="285750" indent="-285750">
              <a:spcBef>
                <a:spcPct val="50000"/>
              </a:spcBef>
            </a:pPr>
            <a:r>
              <a:rPr lang="cs-CZ" altLang="cs-CZ" sz="1800" b="1" i="1" dirty="0">
                <a:cs typeface="Arial" panose="020B0604020202020204" pitchFamily="34" charset="0"/>
              </a:rPr>
              <a:t>protektivní a podpůrný</a:t>
            </a:r>
          </a:p>
          <a:p>
            <a:pPr marL="285750" indent="-285750">
              <a:spcBef>
                <a:spcPct val="50000"/>
              </a:spcBef>
            </a:pPr>
            <a:r>
              <a:rPr lang="cs-CZ" altLang="cs-CZ" sz="1800" b="1" i="1" dirty="0">
                <a:cs typeface="Arial" panose="020B0604020202020204" pitchFamily="34" charset="0"/>
              </a:rPr>
              <a:t>odstup svalů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 err="1">
                <a:solidFill>
                  <a:srgbClr val="990033"/>
                </a:solidFill>
                <a:cs typeface="Arial" panose="020B0604020202020204" pitchFamily="34" charset="0"/>
              </a:rPr>
              <a:t>Inclinatio</a:t>
            </a: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 pelvis </a:t>
            </a:r>
            <a:r>
              <a:rPr lang="cs-CZ" altLang="cs-CZ" sz="1600" b="1" dirty="0">
                <a:cs typeface="Arial" panose="020B0604020202020204" pitchFamily="34" charset="0"/>
              </a:rPr>
              <a:t>(sklon pánve)</a:t>
            </a:r>
            <a:endParaRPr lang="cs-CZ" altLang="cs-CZ" sz="1800" b="1" i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Linea </a:t>
            </a:r>
            <a:r>
              <a:rPr lang="cs-CZ" altLang="cs-CZ" sz="2000" b="1" dirty="0" err="1">
                <a:solidFill>
                  <a:srgbClr val="990033"/>
                </a:solidFill>
                <a:cs typeface="Arial" panose="020B0604020202020204" pitchFamily="34" charset="0"/>
              </a:rPr>
              <a:t>terminalis</a:t>
            </a:r>
            <a:endParaRPr lang="cs-CZ" altLang="cs-CZ" sz="2000" b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 i="1" dirty="0">
                <a:cs typeface="Arial" panose="020B0604020202020204" pitchFamily="34" charset="0"/>
              </a:rPr>
              <a:t>(</a:t>
            </a:r>
            <a:r>
              <a:rPr lang="cs-CZ" altLang="cs-CZ" sz="1400" b="1" i="1" dirty="0" err="1">
                <a:cs typeface="Arial" panose="020B0604020202020204" pitchFamily="34" charset="0"/>
              </a:rPr>
              <a:t>promontorium</a:t>
            </a:r>
            <a:r>
              <a:rPr lang="cs-CZ" altLang="cs-CZ" sz="1400" b="1" i="1" dirty="0">
                <a:cs typeface="Arial" panose="020B0604020202020204" pitchFamily="34" charset="0"/>
              </a:rPr>
              <a:t>, linea </a:t>
            </a:r>
            <a:r>
              <a:rPr lang="cs-CZ" altLang="cs-CZ" sz="1400" b="1" i="1" dirty="0" err="1">
                <a:cs typeface="Arial" panose="020B0604020202020204" pitchFamily="34" charset="0"/>
              </a:rPr>
              <a:t>arcuata</a:t>
            </a:r>
            <a:r>
              <a:rPr lang="cs-CZ" altLang="cs-CZ" sz="1400" b="1" dirty="0">
                <a:cs typeface="Arial" panose="020B0604020202020204" pitchFamily="34" charset="0"/>
              </a:rPr>
              <a:t>,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1400" b="1" dirty="0">
                <a:cs typeface="Arial" panose="020B0604020202020204" pitchFamily="34" charset="0"/>
              </a:rPr>
              <a:t>horní okraj </a:t>
            </a:r>
            <a:r>
              <a:rPr lang="cs-CZ" altLang="cs-CZ" sz="1400" b="1" i="1" dirty="0">
                <a:cs typeface="Arial" panose="020B0604020202020204" pitchFamily="34" charset="0"/>
              </a:rPr>
              <a:t>os </a:t>
            </a:r>
            <a:r>
              <a:rPr lang="cs-CZ" altLang="cs-CZ" sz="1400" b="1" i="1" dirty="0" err="1">
                <a:cs typeface="Arial" panose="020B0604020202020204" pitchFamily="34" charset="0"/>
              </a:rPr>
              <a:t>pubis</a:t>
            </a:r>
            <a:r>
              <a:rPr lang="cs-CZ" altLang="cs-CZ" sz="1400" b="1" i="1" dirty="0">
                <a:cs typeface="Arial" panose="020B0604020202020204" pitchFamily="34" charset="0"/>
              </a:rPr>
              <a:t> </a:t>
            </a:r>
            <a:r>
              <a:rPr lang="cs-CZ" altLang="cs-CZ" sz="1400" b="1" dirty="0">
                <a:cs typeface="Arial" panose="020B0604020202020204" pitchFamily="34" charset="0"/>
              </a:rPr>
              <a:t>a </a:t>
            </a:r>
            <a:r>
              <a:rPr lang="cs-CZ" altLang="cs-CZ" sz="1400" b="1" i="1" dirty="0" err="1">
                <a:cs typeface="Arial" panose="020B0604020202020204" pitchFamily="34" charset="0"/>
              </a:rPr>
              <a:t>symphysis</a:t>
            </a:r>
            <a:r>
              <a:rPr lang="cs-CZ" altLang="cs-CZ" sz="1400" b="1" dirty="0">
                <a:cs typeface="Arial" panose="020B0604020202020204" pitchFamily="34" charset="0"/>
              </a:rPr>
              <a:t>)</a:t>
            </a:r>
            <a:endParaRPr lang="cs-CZ" altLang="cs-CZ" sz="1400" b="1" dirty="0">
              <a:solidFill>
                <a:srgbClr val="990033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990033"/>
                </a:solidFill>
                <a:cs typeface="Arial" panose="020B0604020202020204" pitchFamily="34" charset="0"/>
              </a:rPr>
              <a:t>Pelvis major et minor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 b="1" dirty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5" name="Line 11"/>
          <p:cNvSpPr>
            <a:spLocks noChangeShapeType="1"/>
          </p:cNvSpPr>
          <p:nvPr/>
        </p:nvSpPr>
        <p:spPr bwMode="auto">
          <a:xfrm flipV="1">
            <a:off x="3218817" y="6097611"/>
            <a:ext cx="2659276" cy="835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176" name="Line 12"/>
          <p:cNvSpPr>
            <a:spLocks noChangeShapeType="1"/>
          </p:cNvSpPr>
          <p:nvPr/>
        </p:nvSpPr>
        <p:spPr bwMode="auto">
          <a:xfrm flipV="1">
            <a:off x="3337428" y="3259385"/>
            <a:ext cx="1105253" cy="314241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7" name="Arc 13"/>
          <p:cNvSpPr>
            <a:spLocks/>
          </p:cNvSpPr>
          <p:nvPr/>
        </p:nvSpPr>
        <p:spPr bwMode="auto">
          <a:xfrm rot="895059">
            <a:off x="3208556" y="5491369"/>
            <a:ext cx="849312" cy="849312"/>
          </a:xfrm>
          <a:custGeom>
            <a:avLst/>
            <a:gdLst>
              <a:gd name="T0" fmla="*/ 2147483646 w 20097"/>
              <a:gd name="T1" fmla="*/ 0 h 20050"/>
              <a:gd name="T2" fmla="*/ 2147483646 w 20097"/>
              <a:gd name="T3" fmla="*/ 2147483646 h 20050"/>
              <a:gd name="T4" fmla="*/ 0 w 20097"/>
              <a:gd name="T5" fmla="*/ 2147483646 h 20050"/>
              <a:gd name="T6" fmla="*/ 0 60000 65536"/>
              <a:gd name="T7" fmla="*/ 0 60000 65536"/>
              <a:gd name="T8" fmla="*/ 0 60000 65536"/>
              <a:gd name="T9" fmla="*/ 0 w 20097"/>
              <a:gd name="T10" fmla="*/ 0 h 20050"/>
              <a:gd name="T11" fmla="*/ 20097 w 20097"/>
              <a:gd name="T12" fmla="*/ 20050 h 200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097" h="20050" fill="none" extrusionOk="0">
                <a:moveTo>
                  <a:pt x="8034" y="0"/>
                </a:moveTo>
                <a:cubicBezTo>
                  <a:pt x="13553" y="2211"/>
                  <a:pt x="17917" y="6600"/>
                  <a:pt x="20096" y="12132"/>
                </a:cubicBezTo>
              </a:path>
              <a:path w="20097" h="20050" stroke="0" extrusionOk="0">
                <a:moveTo>
                  <a:pt x="8034" y="0"/>
                </a:moveTo>
                <a:cubicBezTo>
                  <a:pt x="13553" y="2211"/>
                  <a:pt x="17917" y="6600"/>
                  <a:pt x="20096" y="12132"/>
                </a:cubicBezTo>
                <a:lnTo>
                  <a:pt x="0" y="20050"/>
                </a:lnTo>
                <a:lnTo>
                  <a:pt x="8034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cxnSp>
        <p:nvCxnSpPr>
          <p:cNvPr id="3" name="Přímá spojnice 2"/>
          <p:cNvCxnSpPr/>
          <p:nvPr/>
        </p:nvCxnSpPr>
        <p:spPr>
          <a:xfrm flipH="1">
            <a:off x="3806050" y="3762001"/>
            <a:ext cx="443524" cy="16001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4113239" y="4302919"/>
            <a:ext cx="873025" cy="15017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ál 10"/>
          <p:cNvSpPr/>
          <p:nvPr/>
        </p:nvSpPr>
        <p:spPr>
          <a:xfrm>
            <a:off x="3426382" y="3921261"/>
            <a:ext cx="463640" cy="373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 flipV="1">
            <a:off x="4317080" y="4935396"/>
            <a:ext cx="180306" cy="159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 flipH="1">
            <a:off x="3850438" y="5286349"/>
            <a:ext cx="222920" cy="60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4661900" y="5667743"/>
            <a:ext cx="102776" cy="170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3449473" y="5781792"/>
            <a:ext cx="591568" cy="376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60</a:t>
            </a:r>
            <a:r>
              <a:rPr lang="cs-CZ" baseline="30000" dirty="0"/>
              <a:t>o</a:t>
            </a:r>
            <a:endParaRPr lang="cs-CZ" dirty="0"/>
          </a:p>
        </p:txBody>
      </p:sp>
      <p:pic>
        <p:nvPicPr>
          <p:cNvPr id="17" name="Picture 6" descr="https://upload.wikimedia.org/wikipedia/commons/thumb/3/35/Barcley_custom_corsets18c.png/100px-Barcley_custom_corsets18c.png">
            <a:extLst>
              <a:ext uri="{FF2B5EF4-FFF2-40B4-BE49-F238E27FC236}">
                <a16:creationId xmlns="" xmlns:a16="http://schemas.microsoft.com/office/drawing/2014/main" id="{3A196790-DA22-4703-A359-DAFA69CE5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025" y="1268548"/>
            <a:ext cx="9525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07172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1766</Words>
  <Application>Microsoft Office PowerPoint</Application>
  <PresentationFormat>Širokoúhlá obrazovka</PresentationFormat>
  <Paragraphs>308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Articulatio coxae (kyčelní kloub)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Ladislava Horáčková</dc:creator>
  <cp:lastModifiedBy>Ladislava</cp:lastModifiedBy>
  <cp:revision>58</cp:revision>
  <dcterms:created xsi:type="dcterms:W3CDTF">2018-10-10T06:28:18Z</dcterms:created>
  <dcterms:modified xsi:type="dcterms:W3CDTF">2023-10-27T11:59:01Z</dcterms:modified>
</cp:coreProperties>
</file>