
<file path=[Content_Types].xml><?xml version="1.0" encoding="utf-8"?>
<Types xmlns="http://schemas.openxmlformats.org/package/2006/content-types">
  <Default Extension="png" ContentType="image/png"/>
  <Default Extension="jfif" ContentType="image/jpe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1"/>
  </p:notesMasterIdLst>
  <p:sldIdLst>
    <p:sldId id="275" r:id="rId2"/>
    <p:sldId id="294" r:id="rId3"/>
    <p:sldId id="285" r:id="rId4"/>
    <p:sldId id="344" r:id="rId5"/>
    <p:sldId id="375" r:id="rId6"/>
    <p:sldId id="377" r:id="rId7"/>
    <p:sldId id="286" r:id="rId8"/>
    <p:sldId id="287" r:id="rId9"/>
    <p:sldId id="298" r:id="rId10"/>
    <p:sldId id="299" r:id="rId11"/>
    <p:sldId id="290" r:id="rId12"/>
    <p:sldId id="338" r:id="rId13"/>
    <p:sldId id="333" r:id="rId14"/>
    <p:sldId id="257" r:id="rId15"/>
    <p:sldId id="258" r:id="rId16"/>
    <p:sldId id="259" r:id="rId17"/>
    <p:sldId id="260" r:id="rId18"/>
    <p:sldId id="261" r:id="rId19"/>
    <p:sldId id="262" r:id="rId20"/>
    <p:sldId id="263" r:id="rId21"/>
    <p:sldId id="264" r:id="rId22"/>
    <p:sldId id="265" r:id="rId23"/>
    <p:sldId id="266" r:id="rId24"/>
    <p:sldId id="297" r:id="rId25"/>
    <p:sldId id="296" r:id="rId26"/>
    <p:sldId id="270" r:id="rId27"/>
    <p:sldId id="293" r:id="rId28"/>
    <p:sldId id="347" r:id="rId29"/>
    <p:sldId id="349" r:id="rId30"/>
    <p:sldId id="350" r:id="rId31"/>
    <p:sldId id="351" r:id="rId32"/>
    <p:sldId id="352" r:id="rId33"/>
    <p:sldId id="353" r:id="rId34"/>
    <p:sldId id="354" r:id="rId35"/>
    <p:sldId id="356" r:id="rId36"/>
    <p:sldId id="359" r:id="rId37"/>
    <p:sldId id="360" r:id="rId38"/>
    <p:sldId id="362" r:id="rId39"/>
    <p:sldId id="363" r:id="rId40"/>
    <p:sldId id="365" r:id="rId41"/>
    <p:sldId id="367" r:id="rId42"/>
    <p:sldId id="376" r:id="rId43"/>
    <p:sldId id="369" r:id="rId44"/>
    <p:sldId id="370" r:id="rId45"/>
    <p:sldId id="371" r:id="rId46"/>
    <p:sldId id="372" r:id="rId47"/>
    <p:sldId id="373" r:id="rId48"/>
    <p:sldId id="374" r:id="rId49"/>
    <p:sldId id="295" r:id="rId50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10" autoAdjust="0"/>
    <p:restoredTop sz="94660"/>
  </p:normalViewPr>
  <p:slideViewPr>
    <p:cSldViewPr snapToGrid="0">
      <p:cViewPr varScale="1">
        <p:scale>
          <a:sx n="83" d="100"/>
          <a:sy n="83" d="100"/>
        </p:scale>
        <p:origin x="86" y="451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E957B7-C3CA-4199-8C9D-382DD7D8A4F1}" type="datetimeFigureOut">
              <a:rPr lang="cs-CZ" smtClean="0"/>
              <a:t>10.11.2023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165BA2-D168-4200-95C0-8420233DCE7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865015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455E5D4-1B48-4B29-9814-A024F1B94052}" type="slidenum">
              <a:rPr lang="cs-CZ" altLang="cs-CZ"/>
              <a:pPr/>
              <a:t>1</a:t>
            </a:fld>
            <a:endParaRPr lang="cs-CZ" altLang="cs-CZ"/>
          </a:p>
        </p:txBody>
      </p:sp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0054644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452E0-4A4C-4F92-A66A-8956829859FF}" type="datetimeFigureOut">
              <a:rPr lang="cs-CZ" smtClean="0"/>
              <a:t>10.11.2023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33E04-A6BD-4073-BD76-552DBAC9E5B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692043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452E0-4A4C-4F92-A66A-8956829859FF}" type="datetimeFigureOut">
              <a:rPr lang="cs-CZ" smtClean="0"/>
              <a:t>10.11.2023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33E04-A6BD-4073-BD76-552DBAC9E5B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597881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452E0-4A4C-4F92-A66A-8956829859FF}" type="datetimeFigureOut">
              <a:rPr lang="cs-CZ" smtClean="0"/>
              <a:t>10.11.2023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33E04-A6BD-4073-BD76-552DBAC9E5B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924412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/>
          </p:nvPr>
        </p:nvSpPr>
        <p:spPr>
          <a:xfrm>
            <a:off x="914400" y="609600"/>
            <a:ext cx="10363200" cy="548640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fld id="{9AE64E13-BAF1-417F-933A-0D128A38E870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9741988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Nadpis, 1 velký a 2 malé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6197600" y="1981200"/>
            <a:ext cx="5080000" cy="198120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6197600" y="4114800"/>
            <a:ext cx="5080000" cy="198120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datum 5"/>
          <p:cNvSpPr>
            <a:spLocks noGrp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8" name="Zástupný symbol pro číslo snímku 7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fld id="{E9FFAB5E-AB6E-48AA-B6C3-F909F7CBA306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4765763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452E0-4A4C-4F92-A66A-8956829859FF}" type="datetimeFigureOut">
              <a:rPr lang="cs-CZ" smtClean="0"/>
              <a:t>10.11.2023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33E04-A6BD-4073-BD76-552DBAC9E5B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644723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452E0-4A4C-4F92-A66A-8956829859FF}" type="datetimeFigureOut">
              <a:rPr lang="cs-CZ" smtClean="0"/>
              <a:t>10.11.2023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33E04-A6BD-4073-BD76-552DBAC9E5B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828250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452E0-4A4C-4F92-A66A-8956829859FF}" type="datetimeFigureOut">
              <a:rPr lang="cs-CZ" smtClean="0"/>
              <a:t>10.11.2023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33E04-A6BD-4073-BD76-552DBAC9E5B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281407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452E0-4A4C-4F92-A66A-8956829859FF}" type="datetimeFigureOut">
              <a:rPr lang="cs-CZ" smtClean="0"/>
              <a:t>10.11.2023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33E04-A6BD-4073-BD76-552DBAC9E5B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061315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452E0-4A4C-4F92-A66A-8956829859FF}" type="datetimeFigureOut">
              <a:rPr lang="cs-CZ" smtClean="0"/>
              <a:t>10.11.2023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33E04-A6BD-4073-BD76-552DBAC9E5B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527417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452E0-4A4C-4F92-A66A-8956829859FF}" type="datetimeFigureOut">
              <a:rPr lang="cs-CZ" smtClean="0"/>
              <a:t>10.11.2023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33E04-A6BD-4073-BD76-552DBAC9E5B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417089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452E0-4A4C-4F92-A66A-8956829859FF}" type="datetimeFigureOut">
              <a:rPr lang="cs-CZ" smtClean="0"/>
              <a:t>10.11.2023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33E04-A6BD-4073-BD76-552DBAC9E5B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916289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452E0-4A4C-4F92-A66A-8956829859FF}" type="datetimeFigureOut">
              <a:rPr lang="cs-CZ" smtClean="0"/>
              <a:t>10.11.2023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33E04-A6BD-4073-BD76-552DBAC9E5B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66621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6452E0-4A4C-4F92-A66A-8956829859FF}" type="datetimeFigureOut">
              <a:rPr lang="cs-CZ" smtClean="0"/>
              <a:t>10.11.2023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333E04-A6BD-4073-BD76-552DBAC9E5B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031255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f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58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34.png"/><Relationship Id="rId4" Type="http://schemas.openxmlformats.org/officeDocument/2006/relationships/image" Target="../media/image5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f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jpeg"/><Relationship Id="rId5" Type="http://schemas.openxmlformats.org/officeDocument/2006/relationships/image" Target="../media/image67.jpg"/><Relationship Id="rId4" Type="http://schemas.openxmlformats.org/officeDocument/2006/relationships/image" Target="../media/image6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emf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jpeg"/><Relationship Id="rId5" Type="http://schemas.openxmlformats.org/officeDocument/2006/relationships/image" Target="../media/image73.png"/><Relationship Id="rId4" Type="http://schemas.openxmlformats.org/officeDocument/2006/relationships/image" Target="../media/image36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9.jpeg"/><Relationship Id="rId4" Type="http://schemas.openxmlformats.org/officeDocument/2006/relationships/image" Target="../media/image7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9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7.jpeg"/><Relationship Id="rId4" Type="http://schemas.openxmlformats.org/officeDocument/2006/relationships/image" Target="../media/image96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6.jp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g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5660" y="230188"/>
            <a:ext cx="2081213" cy="6438900"/>
          </a:xfrm>
          <a:prstGeom prst="rect">
            <a:avLst/>
          </a:prstGeom>
          <a:noFill/>
          <a:ln w="38100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51" name="Text Box 7"/>
          <p:cNvSpPr txBox="1">
            <a:spLocks noChangeArrowheads="1"/>
          </p:cNvSpPr>
          <p:nvPr/>
        </p:nvSpPr>
        <p:spPr bwMode="auto">
          <a:xfrm>
            <a:off x="619127" y="862331"/>
            <a:ext cx="3048000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4000" b="1" dirty="0">
                <a:solidFill>
                  <a:srgbClr val="800000"/>
                </a:solidFill>
                <a:latin typeface="Arial" panose="020B0604020202020204" pitchFamily="34" charset="0"/>
              </a:rPr>
              <a:t>Svaly hlavy </a:t>
            </a:r>
          </a:p>
          <a:p>
            <a:pPr>
              <a:spcBef>
                <a:spcPct val="50000"/>
              </a:spcBef>
            </a:pPr>
            <a:r>
              <a:rPr lang="cs-CZ" altLang="cs-CZ" sz="2000" b="1" dirty="0">
                <a:solidFill>
                  <a:srgbClr val="800000"/>
                </a:solidFill>
                <a:latin typeface="Arial" panose="020B0604020202020204" pitchFamily="34" charset="0"/>
              </a:rPr>
              <a:t>      (pokračování)</a:t>
            </a:r>
          </a:p>
          <a:p>
            <a:pPr>
              <a:spcBef>
                <a:spcPct val="50000"/>
              </a:spcBef>
            </a:pPr>
            <a:endParaRPr lang="cs-CZ" altLang="cs-CZ" sz="2000" b="1" dirty="0">
              <a:solidFill>
                <a:srgbClr val="800000"/>
              </a:solidFill>
            </a:endParaRPr>
          </a:p>
        </p:txBody>
      </p:sp>
      <p:pic>
        <p:nvPicPr>
          <p:cNvPr id="93186" name="Picture 2"/>
          <p:cNvPicPr>
            <a:picLocks noGrp="1" noChangeAspect="1" noChangeArrowheads="1"/>
          </p:cNvPicPr>
          <p:nvPr>
            <p:ph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18364" y="265169"/>
            <a:ext cx="2328862" cy="6408738"/>
          </a:xfrm>
          <a:noFill/>
          <a:ln w="38100">
            <a:solidFill>
              <a:schemeClr val="bg2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739324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549275"/>
            <a:ext cx="4308475" cy="5943600"/>
          </a:xfrm>
          <a:prstGeom prst="rect">
            <a:avLst/>
          </a:prstGeom>
          <a:noFill/>
          <a:ln w="38100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4035" name="Text Box 3"/>
          <p:cNvSpPr txBox="1">
            <a:spLocks noChangeArrowheads="1"/>
          </p:cNvSpPr>
          <p:nvPr/>
        </p:nvSpPr>
        <p:spPr bwMode="auto">
          <a:xfrm>
            <a:off x="5832476" y="887090"/>
            <a:ext cx="624868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32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4. Svaly </a:t>
            </a:r>
            <a:r>
              <a:rPr lang="cs-CZ" altLang="cs-CZ" sz="32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štěrbiny </a:t>
            </a:r>
            <a:r>
              <a:rPr lang="cs-CZ" altLang="cs-CZ" sz="32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ústní </a:t>
            </a:r>
            <a:r>
              <a:rPr lang="cs-CZ" altLang="cs-CZ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(pokračování) </a:t>
            </a:r>
            <a:endParaRPr lang="cs-CZ" altLang="cs-CZ" b="1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44036" name="Text Box 4"/>
          <p:cNvSpPr txBox="1">
            <a:spLocks noChangeArrowheads="1"/>
          </p:cNvSpPr>
          <p:nvPr/>
        </p:nvSpPr>
        <p:spPr bwMode="auto">
          <a:xfrm>
            <a:off x="5951538" y="1901825"/>
            <a:ext cx="6240462" cy="45550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cs-CZ" altLang="cs-CZ" sz="2400" b="1" dirty="0">
                <a:solidFill>
                  <a:srgbClr val="800000"/>
                </a:solidFill>
                <a:latin typeface="Arial" panose="020B0604020202020204" pitchFamily="34" charset="0"/>
              </a:rPr>
              <a:t>7. m. </a:t>
            </a:r>
            <a:r>
              <a:rPr lang="cs-CZ" altLang="cs-CZ" sz="2400" b="1" dirty="0" err="1">
                <a:solidFill>
                  <a:srgbClr val="800000"/>
                </a:solidFill>
                <a:latin typeface="Arial" panose="020B0604020202020204" pitchFamily="34" charset="0"/>
              </a:rPr>
              <a:t>risorius</a:t>
            </a:r>
            <a:r>
              <a:rPr lang="cs-CZ" altLang="cs-CZ" sz="24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endParaRPr lang="cs-CZ" altLang="cs-CZ" sz="2400" dirty="0" smtClean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r>
              <a:rPr lang="cs-CZ" altLang="cs-CZ" sz="2000" dirty="0" err="1" smtClean="0">
                <a:latin typeface="Arial" panose="020B0604020202020204" pitchFamily="34" charset="0"/>
              </a:rPr>
              <a:t>Fce:</a:t>
            </a:r>
            <a:r>
              <a:rPr lang="cs-CZ" altLang="cs-CZ" sz="1600" dirty="0" err="1" smtClean="0">
                <a:latin typeface="Arial" panose="020B0604020202020204" pitchFamily="34" charset="0"/>
              </a:rPr>
              <a:t>roztahuje</a:t>
            </a:r>
            <a:r>
              <a:rPr lang="cs-CZ" altLang="cs-CZ" sz="1600" dirty="0" smtClean="0">
                <a:latin typeface="Arial" panose="020B0604020202020204" pitchFamily="34" charset="0"/>
              </a:rPr>
              <a:t> </a:t>
            </a:r>
            <a:r>
              <a:rPr lang="cs-CZ" altLang="cs-CZ" sz="1600" dirty="0">
                <a:latin typeface="Arial" panose="020B0604020202020204" pitchFamily="34" charset="0"/>
              </a:rPr>
              <a:t>štěrbinu ústní – smích, důlek na </a:t>
            </a:r>
            <a:r>
              <a:rPr lang="cs-CZ" altLang="cs-CZ" sz="1600" dirty="0" smtClean="0">
                <a:latin typeface="Arial" panose="020B0604020202020204" pitchFamily="34" charset="0"/>
              </a:rPr>
              <a:t>tváři</a:t>
            </a:r>
            <a:endParaRPr lang="cs-CZ" altLang="cs-CZ" dirty="0">
              <a:latin typeface="Arial" panose="020B0604020202020204" pitchFamily="34" charset="0"/>
            </a:endParaRPr>
          </a:p>
          <a:p>
            <a:endParaRPr lang="cs-CZ" altLang="cs-CZ" sz="2000" b="1" dirty="0" smtClean="0">
              <a:solidFill>
                <a:srgbClr val="800000"/>
              </a:solidFill>
              <a:latin typeface="Arial" panose="020B0604020202020204" pitchFamily="34" charset="0"/>
            </a:endParaRPr>
          </a:p>
          <a:p>
            <a:r>
              <a:rPr lang="cs-CZ" altLang="cs-CZ" sz="2400" b="1" dirty="0" smtClean="0">
                <a:solidFill>
                  <a:srgbClr val="800000"/>
                </a:solidFill>
                <a:latin typeface="Arial" panose="020B0604020202020204" pitchFamily="34" charset="0"/>
              </a:rPr>
              <a:t>8</a:t>
            </a:r>
            <a:r>
              <a:rPr lang="cs-CZ" altLang="cs-CZ" sz="2400" b="1" dirty="0">
                <a:solidFill>
                  <a:srgbClr val="800000"/>
                </a:solidFill>
                <a:latin typeface="Arial" panose="020B0604020202020204" pitchFamily="34" charset="0"/>
              </a:rPr>
              <a:t>. m. </a:t>
            </a:r>
            <a:r>
              <a:rPr lang="cs-CZ" altLang="cs-CZ" sz="2400" b="1" dirty="0" err="1">
                <a:solidFill>
                  <a:srgbClr val="800000"/>
                </a:solidFill>
                <a:latin typeface="Arial" panose="020B0604020202020204" pitchFamily="34" charset="0"/>
              </a:rPr>
              <a:t>depressor</a:t>
            </a:r>
            <a:r>
              <a:rPr lang="cs-CZ" altLang="cs-CZ" sz="2400" b="1" dirty="0">
                <a:solidFill>
                  <a:srgbClr val="800000"/>
                </a:solidFill>
                <a:latin typeface="Arial" panose="020B0604020202020204" pitchFamily="34" charset="0"/>
              </a:rPr>
              <a:t> </a:t>
            </a:r>
            <a:r>
              <a:rPr lang="cs-CZ" altLang="cs-CZ" sz="2400" b="1" dirty="0" err="1">
                <a:solidFill>
                  <a:srgbClr val="800000"/>
                </a:solidFill>
                <a:latin typeface="Arial" panose="020B0604020202020204" pitchFamily="34" charset="0"/>
              </a:rPr>
              <a:t>anguli</a:t>
            </a:r>
            <a:r>
              <a:rPr lang="cs-CZ" altLang="cs-CZ" sz="2400" b="1" dirty="0">
                <a:solidFill>
                  <a:srgbClr val="800000"/>
                </a:solidFill>
                <a:latin typeface="Arial" panose="020B0604020202020204" pitchFamily="34" charset="0"/>
              </a:rPr>
              <a:t> </a:t>
            </a:r>
            <a:r>
              <a:rPr lang="cs-CZ" altLang="cs-CZ" sz="2400" b="1" dirty="0" err="1">
                <a:solidFill>
                  <a:srgbClr val="800000"/>
                </a:solidFill>
                <a:latin typeface="Arial" panose="020B0604020202020204" pitchFamily="34" charset="0"/>
              </a:rPr>
              <a:t>oris</a:t>
            </a:r>
            <a:r>
              <a:rPr lang="cs-CZ" altLang="cs-CZ" sz="24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endParaRPr lang="cs-CZ" altLang="cs-CZ" sz="2400" dirty="0" smtClean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r>
              <a:rPr lang="cs-CZ" altLang="cs-CZ" sz="2000" dirty="0" err="1" smtClean="0">
                <a:latin typeface="Arial" panose="020B0604020202020204" pitchFamily="34" charset="0"/>
              </a:rPr>
              <a:t>Fce:</a:t>
            </a:r>
            <a:r>
              <a:rPr lang="cs-CZ" altLang="cs-CZ" sz="1600" dirty="0" err="1" smtClean="0">
                <a:latin typeface="Arial" panose="020B0604020202020204" pitchFamily="34" charset="0"/>
              </a:rPr>
              <a:t>stahuje</a:t>
            </a:r>
            <a:r>
              <a:rPr lang="cs-CZ" altLang="cs-CZ" sz="1600" dirty="0" smtClean="0">
                <a:latin typeface="Arial" panose="020B0604020202020204" pitchFamily="34" charset="0"/>
              </a:rPr>
              <a:t> </a:t>
            </a:r>
            <a:r>
              <a:rPr lang="cs-CZ" altLang="cs-CZ" sz="1600" dirty="0">
                <a:latin typeface="Arial" panose="020B0604020202020204" pitchFamily="34" charset="0"/>
              </a:rPr>
              <a:t>dolní ret dolů, prodlužuje </a:t>
            </a:r>
            <a:r>
              <a:rPr lang="cs-CZ" altLang="cs-CZ" sz="1600" dirty="0" err="1">
                <a:latin typeface="Arial" panose="020B0604020202020204" pitchFamily="34" charset="0"/>
              </a:rPr>
              <a:t>nasolabiální</a:t>
            </a:r>
            <a:r>
              <a:rPr lang="cs-CZ" altLang="cs-CZ" sz="1600" dirty="0">
                <a:latin typeface="Arial" panose="020B0604020202020204" pitchFamily="34" charset="0"/>
              </a:rPr>
              <a:t> rýhu - </a:t>
            </a:r>
            <a:r>
              <a:rPr lang="cs-CZ" altLang="cs-CZ" sz="1600" dirty="0" smtClean="0">
                <a:latin typeface="Arial" panose="020B0604020202020204" pitchFamily="34" charset="0"/>
              </a:rPr>
              <a:t>smutek</a:t>
            </a:r>
            <a:endParaRPr lang="cs-CZ" altLang="cs-CZ" dirty="0">
              <a:latin typeface="Arial" panose="020B0604020202020204" pitchFamily="34" charset="0"/>
            </a:endParaRPr>
          </a:p>
          <a:p>
            <a:endParaRPr lang="cs-CZ" altLang="cs-CZ" sz="2400" b="1" dirty="0" smtClean="0">
              <a:solidFill>
                <a:srgbClr val="800000"/>
              </a:solidFill>
              <a:latin typeface="Arial" panose="020B0604020202020204" pitchFamily="34" charset="0"/>
            </a:endParaRPr>
          </a:p>
          <a:p>
            <a:r>
              <a:rPr lang="cs-CZ" altLang="cs-CZ" sz="2400" b="1" dirty="0" smtClean="0">
                <a:solidFill>
                  <a:srgbClr val="800000"/>
                </a:solidFill>
                <a:latin typeface="Arial" panose="020B0604020202020204" pitchFamily="34" charset="0"/>
              </a:rPr>
              <a:t>9</a:t>
            </a:r>
            <a:r>
              <a:rPr lang="cs-CZ" altLang="cs-CZ" sz="2400" b="1" dirty="0">
                <a:solidFill>
                  <a:srgbClr val="800000"/>
                </a:solidFill>
                <a:latin typeface="Arial" panose="020B0604020202020204" pitchFamily="34" charset="0"/>
              </a:rPr>
              <a:t>. m. </a:t>
            </a:r>
            <a:r>
              <a:rPr lang="cs-CZ" altLang="cs-CZ" sz="2400" b="1" dirty="0" err="1">
                <a:solidFill>
                  <a:srgbClr val="800000"/>
                </a:solidFill>
                <a:latin typeface="Arial" panose="020B0604020202020204" pitchFamily="34" charset="0"/>
              </a:rPr>
              <a:t>depressor</a:t>
            </a:r>
            <a:r>
              <a:rPr lang="cs-CZ" altLang="cs-CZ" sz="2400" b="1" dirty="0">
                <a:solidFill>
                  <a:srgbClr val="800000"/>
                </a:solidFill>
                <a:latin typeface="Arial" panose="020B0604020202020204" pitchFamily="34" charset="0"/>
              </a:rPr>
              <a:t> labii </a:t>
            </a:r>
            <a:r>
              <a:rPr lang="cs-CZ" altLang="cs-CZ" sz="2400" b="1" dirty="0" err="1" smtClean="0">
                <a:solidFill>
                  <a:srgbClr val="800000"/>
                </a:solidFill>
                <a:latin typeface="Arial" panose="020B0604020202020204" pitchFamily="34" charset="0"/>
              </a:rPr>
              <a:t>inferioris</a:t>
            </a:r>
            <a:r>
              <a:rPr lang="cs-CZ" altLang="cs-CZ" sz="2400" dirty="0" smtClean="0">
                <a:latin typeface="Arial" panose="020B0604020202020204" pitchFamily="34" charset="0"/>
              </a:rPr>
              <a:t> </a:t>
            </a:r>
          </a:p>
          <a:p>
            <a:r>
              <a:rPr lang="cs-CZ" altLang="cs-CZ" sz="2000" dirty="0" err="1" smtClean="0">
                <a:latin typeface="Arial" panose="020B0604020202020204" pitchFamily="34" charset="0"/>
              </a:rPr>
              <a:t>Fce:</a:t>
            </a:r>
            <a:r>
              <a:rPr lang="cs-CZ" altLang="cs-CZ" sz="1600" dirty="0" err="1" smtClean="0">
                <a:latin typeface="Arial" panose="020B0604020202020204" pitchFamily="34" charset="0"/>
              </a:rPr>
              <a:t>vytahuje</a:t>
            </a:r>
            <a:r>
              <a:rPr lang="cs-CZ" altLang="cs-CZ" sz="1600" dirty="0" smtClean="0">
                <a:latin typeface="Arial" panose="020B0604020202020204" pitchFamily="34" charset="0"/>
              </a:rPr>
              <a:t> </a:t>
            </a:r>
            <a:r>
              <a:rPr lang="cs-CZ" altLang="cs-CZ" sz="1600" dirty="0">
                <a:latin typeface="Arial" panose="020B0604020202020204" pitchFamily="34" charset="0"/>
              </a:rPr>
              <a:t>dolní ret dolů a zevně - </a:t>
            </a:r>
            <a:r>
              <a:rPr lang="cs-CZ" altLang="cs-CZ" sz="1600" dirty="0" smtClean="0">
                <a:latin typeface="Arial" panose="020B0604020202020204" pitchFamily="34" charset="0"/>
              </a:rPr>
              <a:t>pohrdání</a:t>
            </a:r>
            <a:endParaRPr lang="cs-CZ" altLang="cs-CZ" dirty="0">
              <a:latin typeface="Arial" panose="020B0604020202020204" pitchFamily="34" charset="0"/>
            </a:endParaRPr>
          </a:p>
          <a:p>
            <a:endParaRPr lang="cs-CZ" altLang="cs-CZ" sz="2000" b="1" dirty="0" smtClean="0">
              <a:solidFill>
                <a:srgbClr val="800000"/>
              </a:solidFill>
              <a:latin typeface="Arial" panose="020B0604020202020204" pitchFamily="34" charset="0"/>
            </a:endParaRPr>
          </a:p>
          <a:p>
            <a:r>
              <a:rPr lang="cs-CZ" altLang="cs-CZ" sz="2400" b="1" dirty="0" smtClean="0">
                <a:solidFill>
                  <a:srgbClr val="800000"/>
                </a:solidFill>
                <a:latin typeface="Arial" panose="020B0604020202020204" pitchFamily="34" charset="0"/>
              </a:rPr>
              <a:t>10</a:t>
            </a:r>
            <a:r>
              <a:rPr lang="cs-CZ" altLang="cs-CZ" sz="2400" b="1" dirty="0">
                <a:solidFill>
                  <a:srgbClr val="800000"/>
                </a:solidFill>
                <a:latin typeface="Arial" panose="020B0604020202020204" pitchFamily="34" charset="0"/>
              </a:rPr>
              <a:t>. m. </a:t>
            </a:r>
            <a:r>
              <a:rPr lang="cs-CZ" altLang="cs-CZ" sz="2400" b="1" dirty="0" err="1">
                <a:solidFill>
                  <a:srgbClr val="800000"/>
                </a:solidFill>
                <a:latin typeface="Arial" panose="020B0604020202020204" pitchFamily="34" charset="0"/>
              </a:rPr>
              <a:t>mentalis</a:t>
            </a:r>
            <a:r>
              <a:rPr lang="cs-CZ" altLang="cs-CZ" sz="24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endParaRPr lang="cs-CZ" altLang="cs-CZ" sz="2400" dirty="0" smtClean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r>
              <a:rPr lang="cs-CZ" altLang="cs-CZ" sz="1600" dirty="0" err="1" smtClean="0">
                <a:latin typeface="Arial" panose="020B0604020202020204" pitchFamily="34" charset="0"/>
              </a:rPr>
              <a:t>Fce</a:t>
            </a:r>
            <a:r>
              <a:rPr lang="cs-CZ" altLang="cs-CZ" sz="1600" dirty="0" smtClean="0">
                <a:latin typeface="Arial" panose="020B0604020202020204" pitchFamily="34" charset="0"/>
              </a:rPr>
              <a:t>: vysunuje </a:t>
            </a:r>
            <a:r>
              <a:rPr lang="cs-CZ" altLang="cs-CZ" sz="1600" dirty="0">
                <a:latin typeface="Arial" panose="020B0604020202020204" pitchFamily="34" charset="0"/>
              </a:rPr>
              <a:t>dolní ret nahoru a vpřed - sval pýchy - </a:t>
            </a:r>
            <a:r>
              <a:rPr lang="cs-CZ" altLang="cs-CZ" sz="1600" dirty="0" smtClean="0">
                <a:latin typeface="Arial" panose="020B0604020202020204" pitchFamily="34" charset="0"/>
              </a:rPr>
              <a:t>opovržení</a:t>
            </a:r>
            <a:endParaRPr lang="cs-CZ" altLang="cs-CZ" dirty="0">
              <a:latin typeface="Arial" panose="020B0604020202020204" pitchFamily="34" charset="0"/>
            </a:endParaRPr>
          </a:p>
          <a:p>
            <a:pPr>
              <a:spcBef>
                <a:spcPct val="50000"/>
              </a:spcBef>
            </a:pPr>
            <a:endParaRPr lang="cs-CZ" altLang="cs-CZ" dirty="0">
              <a:latin typeface="Arial" panose="020B0604020202020204" pitchFamily="34" charset="0"/>
            </a:endParaRPr>
          </a:p>
          <a:p>
            <a:pPr>
              <a:spcBef>
                <a:spcPct val="50000"/>
              </a:spcBef>
            </a:pPr>
            <a:endParaRPr lang="cs-CZ" altLang="cs-CZ" dirty="0">
              <a:solidFill>
                <a:schemeClr val="bg1"/>
              </a:solidFill>
              <a:latin typeface="Arial Unicode MS" pitchFamily="34" charset="-128"/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2633472" y="3889248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7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2691478" y="4929412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8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3105846" y="500050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9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3678238" y="5298744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10</a:t>
            </a: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5098"/>
            <a:ext cx="1891744" cy="1891744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769" y="3321565"/>
            <a:ext cx="1874029" cy="1874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4731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918328" y="641762"/>
            <a:ext cx="7772400" cy="1143000"/>
          </a:xfrm>
        </p:spPr>
        <p:txBody>
          <a:bodyPr>
            <a:normAutofit fontScale="90000"/>
          </a:bodyPr>
          <a:lstStyle/>
          <a:p>
            <a:r>
              <a:rPr lang="cs-CZ" altLang="cs-CZ" sz="32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4. Svaly </a:t>
            </a:r>
            <a:r>
              <a:rPr lang="cs-CZ" altLang="cs-CZ" sz="32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štěrbiny </a:t>
            </a:r>
            <a:r>
              <a:rPr lang="cs-CZ" altLang="cs-CZ" sz="32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ústní </a:t>
            </a:r>
            <a:r>
              <a:rPr lang="cs-CZ" altLang="cs-CZ" sz="18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(pokračování)</a:t>
            </a:r>
            <a:r>
              <a:rPr lang="cs-CZ" altLang="cs-CZ" sz="32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/>
            </a:r>
            <a:br>
              <a:rPr lang="cs-CZ" altLang="cs-CZ" sz="32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</a:br>
            <a:r>
              <a:rPr lang="cs-CZ" altLang="cs-CZ" sz="32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/>
            </a:r>
            <a:br>
              <a:rPr lang="cs-CZ" altLang="cs-CZ" sz="32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</a:br>
            <a:r>
              <a:rPr lang="cs-CZ" altLang="cs-CZ" sz="32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11. M. </a:t>
            </a:r>
            <a:r>
              <a:rPr lang="cs-CZ" altLang="cs-CZ" sz="32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buccinator</a:t>
            </a:r>
            <a:r>
              <a:rPr lang="cs-CZ" altLang="cs-CZ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cs-CZ" altLang="cs-CZ" sz="2000" b="1" dirty="0">
                <a:latin typeface="Arial" panose="020B0604020202020204" pitchFamily="34" charset="0"/>
              </a:rPr>
              <a:t>(trubačský sval)</a:t>
            </a:r>
            <a:br>
              <a:rPr lang="cs-CZ" altLang="cs-CZ" sz="2000" b="1" dirty="0">
                <a:latin typeface="Arial" panose="020B0604020202020204" pitchFamily="34" charset="0"/>
              </a:rPr>
            </a:br>
            <a:r>
              <a:rPr lang="cs-CZ" altLang="cs-CZ" sz="2000" b="1" dirty="0">
                <a:latin typeface="Arial" panose="020B0604020202020204" pitchFamily="34" charset="0"/>
              </a:rPr>
              <a:t>vtlačuje sousta mezi stoličky, při oboustranné kontrakci vytlačuje vzduch z úst</a:t>
            </a:r>
          </a:p>
        </p:txBody>
      </p:sp>
      <p:pic>
        <p:nvPicPr>
          <p:cNvPr id="22533" name="Picture 5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37159" y="2514502"/>
            <a:ext cx="3527425" cy="3743325"/>
          </a:xfrm>
          <a:noFill/>
          <a:ln w="38100">
            <a:solidFill>
              <a:schemeClr val="bg2"/>
            </a:solidFill>
            <a:miter lim="800000"/>
            <a:headEnd/>
            <a:tailEnd/>
          </a:ln>
        </p:spPr>
      </p:pic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657"/>
          <a:stretch/>
        </p:blipFill>
        <p:spPr>
          <a:xfrm>
            <a:off x="8257086" y="228600"/>
            <a:ext cx="4077931" cy="1632931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4480" y="2433859"/>
            <a:ext cx="3943842" cy="2954397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1046375" y="6117996"/>
            <a:ext cx="90687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Raphe</a:t>
            </a:r>
            <a:r>
              <a:rPr lang="cs-CZ" dirty="0"/>
              <a:t> </a:t>
            </a:r>
            <a:r>
              <a:rPr lang="cs-CZ" dirty="0" err="1"/>
              <a:t>pterygomandibularis</a:t>
            </a:r>
            <a:r>
              <a:rPr lang="cs-CZ" dirty="0"/>
              <a:t> – šlašitý pruh - od </a:t>
            </a:r>
            <a:r>
              <a:rPr lang="cs-CZ" dirty="0" err="1"/>
              <a:t>hamulus</a:t>
            </a:r>
            <a:r>
              <a:rPr lang="cs-CZ" dirty="0"/>
              <a:t> </a:t>
            </a:r>
            <a:r>
              <a:rPr lang="cs-CZ" dirty="0" err="1"/>
              <a:t>pterygoideus</a:t>
            </a:r>
            <a:r>
              <a:rPr lang="cs-CZ" dirty="0"/>
              <a:t>  za poslední dolní stoličku</a:t>
            </a: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610" y="2149311"/>
            <a:ext cx="3968685" cy="3968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9430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6313" y="371224"/>
            <a:ext cx="4575093" cy="6383082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6033154" y="1716105"/>
            <a:ext cx="5650008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1. m. </a:t>
            </a:r>
            <a:r>
              <a:rPr lang="cs-CZ" dirty="0" err="1"/>
              <a:t>risorius</a:t>
            </a:r>
            <a:r>
              <a:rPr lang="cs-CZ" dirty="0"/>
              <a:t>, m. </a:t>
            </a:r>
            <a:r>
              <a:rPr lang="cs-CZ" dirty="0" err="1"/>
              <a:t>zygomaticus</a:t>
            </a:r>
            <a:r>
              <a:rPr lang="cs-CZ" dirty="0"/>
              <a:t> major (úsměv)</a:t>
            </a:r>
          </a:p>
          <a:p>
            <a:r>
              <a:rPr lang="cs-CZ" dirty="0"/>
              <a:t>2. m. </a:t>
            </a:r>
            <a:r>
              <a:rPr lang="cs-CZ" dirty="0" err="1"/>
              <a:t>zygomaticus</a:t>
            </a:r>
            <a:r>
              <a:rPr lang="cs-CZ" dirty="0"/>
              <a:t> major, m. </a:t>
            </a:r>
            <a:r>
              <a:rPr lang="cs-CZ" dirty="0" err="1"/>
              <a:t>orbicularis</a:t>
            </a:r>
            <a:r>
              <a:rPr lang="cs-CZ" dirty="0"/>
              <a:t> </a:t>
            </a:r>
            <a:r>
              <a:rPr lang="cs-CZ" dirty="0" err="1"/>
              <a:t>oris</a:t>
            </a:r>
            <a:r>
              <a:rPr lang="cs-CZ" dirty="0"/>
              <a:t> (úsměv)</a:t>
            </a:r>
          </a:p>
          <a:p>
            <a:r>
              <a:rPr lang="cs-CZ" dirty="0"/>
              <a:t>3. m. </a:t>
            </a:r>
            <a:r>
              <a:rPr lang="cs-CZ" dirty="0" err="1"/>
              <a:t>depressor</a:t>
            </a:r>
            <a:r>
              <a:rPr lang="cs-CZ" dirty="0"/>
              <a:t> </a:t>
            </a:r>
            <a:r>
              <a:rPr lang="cs-CZ" dirty="0" err="1"/>
              <a:t>anguli</a:t>
            </a:r>
            <a:r>
              <a:rPr lang="cs-CZ" dirty="0"/>
              <a:t> </a:t>
            </a:r>
            <a:r>
              <a:rPr lang="cs-CZ" dirty="0" err="1"/>
              <a:t>oris</a:t>
            </a:r>
            <a:r>
              <a:rPr lang="cs-CZ" dirty="0"/>
              <a:t> (smutek)</a:t>
            </a:r>
          </a:p>
          <a:p>
            <a:r>
              <a:rPr lang="cs-CZ" dirty="0"/>
              <a:t>4. m. </a:t>
            </a:r>
            <a:r>
              <a:rPr lang="cs-CZ" dirty="0" err="1"/>
              <a:t>corrugator</a:t>
            </a:r>
            <a:r>
              <a:rPr lang="cs-CZ" dirty="0"/>
              <a:t> </a:t>
            </a:r>
            <a:r>
              <a:rPr lang="cs-CZ" dirty="0" err="1"/>
              <a:t>supercilii</a:t>
            </a:r>
            <a:r>
              <a:rPr lang="cs-CZ" dirty="0"/>
              <a:t> (zamračení, bolest)</a:t>
            </a:r>
          </a:p>
          <a:p>
            <a:r>
              <a:rPr lang="cs-CZ" dirty="0"/>
              <a:t>5. m. </a:t>
            </a:r>
            <a:r>
              <a:rPr lang="cs-CZ" dirty="0" err="1"/>
              <a:t>frontooccipitalis</a:t>
            </a:r>
            <a:r>
              <a:rPr lang="cs-CZ" dirty="0"/>
              <a:t> (pozornost, hrůza)</a:t>
            </a:r>
          </a:p>
          <a:p>
            <a:r>
              <a:rPr lang="cs-CZ" dirty="0"/>
              <a:t>6. m. </a:t>
            </a:r>
            <a:r>
              <a:rPr lang="cs-CZ" dirty="0" err="1"/>
              <a:t>orbicularis</a:t>
            </a:r>
            <a:r>
              <a:rPr lang="cs-CZ" dirty="0"/>
              <a:t> </a:t>
            </a:r>
            <a:r>
              <a:rPr lang="cs-CZ" dirty="0" err="1"/>
              <a:t>oculi</a:t>
            </a:r>
            <a:r>
              <a:rPr lang="cs-CZ" dirty="0"/>
              <a:t> (</a:t>
            </a:r>
            <a:r>
              <a:rPr lang="cs-CZ" dirty="0" err="1"/>
              <a:t>pars</a:t>
            </a:r>
            <a:r>
              <a:rPr lang="cs-CZ" dirty="0"/>
              <a:t> </a:t>
            </a:r>
            <a:r>
              <a:rPr lang="cs-CZ" dirty="0" err="1"/>
              <a:t>palpebralis</a:t>
            </a:r>
            <a:r>
              <a:rPr lang="cs-CZ" dirty="0"/>
              <a:t>)</a:t>
            </a:r>
          </a:p>
          <a:p>
            <a:r>
              <a:rPr lang="cs-CZ" dirty="0"/>
              <a:t>7. m. </a:t>
            </a:r>
            <a:r>
              <a:rPr lang="cs-CZ" dirty="0" err="1"/>
              <a:t>frontooccipitalis</a:t>
            </a:r>
            <a:r>
              <a:rPr lang="cs-CZ" dirty="0"/>
              <a:t>, m. </a:t>
            </a:r>
            <a:r>
              <a:rPr lang="cs-CZ" dirty="0" err="1"/>
              <a:t>orbicularis</a:t>
            </a:r>
            <a:r>
              <a:rPr lang="cs-CZ" dirty="0"/>
              <a:t> </a:t>
            </a:r>
            <a:r>
              <a:rPr lang="cs-CZ" dirty="0" err="1"/>
              <a:t>oculi</a:t>
            </a:r>
            <a:r>
              <a:rPr lang="cs-CZ" dirty="0"/>
              <a:t>, svaly bulbu oka</a:t>
            </a:r>
          </a:p>
          <a:p>
            <a:r>
              <a:rPr lang="cs-CZ" dirty="0"/>
              <a:t>8. m. </a:t>
            </a:r>
            <a:r>
              <a:rPr lang="cs-CZ" dirty="0" err="1"/>
              <a:t>orbicularis</a:t>
            </a:r>
            <a:r>
              <a:rPr lang="cs-CZ" dirty="0"/>
              <a:t> </a:t>
            </a:r>
            <a:r>
              <a:rPr lang="cs-CZ" dirty="0" err="1"/>
              <a:t>oris</a:t>
            </a:r>
            <a:r>
              <a:rPr lang="cs-CZ" dirty="0"/>
              <a:t> – vnitřní vrstva </a:t>
            </a:r>
          </a:p>
          <a:p>
            <a:r>
              <a:rPr lang="cs-CZ" dirty="0"/>
              <a:t>9. m. </a:t>
            </a:r>
            <a:r>
              <a:rPr lang="cs-CZ" dirty="0" err="1"/>
              <a:t>nasalis</a:t>
            </a:r>
            <a:r>
              <a:rPr lang="cs-CZ" dirty="0"/>
              <a:t> , m. levator labii sup. </a:t>
            </a:r>
            <a:r>
              <a:rPr lang="cs-CZ" dirty="0" err="1"/>
              <a:t>alequae</a:t>
            </a:r>
            <a:r>
              <a:rPr lang="cs-CZ" dirty="0"/>
              <a:t> </a:t>
            </a:r>
            <a:r>
              <a:rPr lang="cs-CZ" dirty="0" err="1"/>
              <a:t>nasi</a:t>
            </a:r>
            <a:endParaRPr lang="cs-CZ" dirty="0"/>
          </a:p>
          <a:p>
            <a:r>
              <a:rPr lang="cs-CZ" dirty="0"/>
              <a:t>10. m. levator labii </a:t>
            </a:r>
            <a:r>
              <a:rPr lang="cs-CZ" dirty="0" err="1"/>
              <a:t>superioris</a:t>
            </a:r>
            <a:r>
              <a:rPr lang="cs-CZ" dirty="0"/>
              <a:t>, m. </a:t>
            </a:r>
            <a:r>
              <a:rPr lang="cs-CZ" dirty="0" err="1"/>
              <a:t>orbicularis</a:t>
            </a:r>
            <a:r>
              <a:rPr lang="cs-CZ" dirty="0"/>
              <a:t> </a:t>
            </a:r>
            <a:r>
              <a:rPr lang="cs-CZ" dirty="0" err="1"/>
              <a:t>oris</a:t>
            </a:r>
            <a:r>
              <a:rPr lang="cs-CZ" dirty="0"/>
              <a:t>, </a:t>
            </a:r>
          </a:p>
          <a:p>
            <a:r>
              <a:rPr lang="cs-CZ" dirty="0"/>
              <a:t>      m. </a:t>
            </a:r>
            <a:r>
              <a:rPr lang="cs-CZ" dirty="0" err="1"/>
              <a:t>depressor</a:t>
            </a:r>
            <a:r>
              <a:rPr lang="cs-CZ" dirty="0"/>
              <a:t> labii </a:t>
            </a:r>
            <a:r>
              <a:rPr lang="cs-CZ" dirty="0" err="1"/>
              <a:t>inferioris</a:t>
            </a:r>
            <a:endParaRPr lang="cs-CZ" dirty="0"/>
          </a:p>
          <a:p>
            <a:r>
              <a:rPr lang="cs-CZ" dirty="0"/>
              <a:t>11. m. </a:t>
            </a:r>
            <a:r>
              <a:rPr lang="cs-CZ" dirty="0" err="1"/>
              <a:t>orbicularis</a:t>
            </a:r>
            <a:r>
              <a:rPr lang="cs-CZ" dirty="0"/>
              <a:t> </a:t>
            </a:r>
            <a:r>
              <a:rPr lang="cs-CZ" dirty="0" err="1"/>
              <a:t>oris</a:t>
            </a:r>
            <a:r>
              <a:rPr lang="cs-CZ" dirty="0"/>
              <a:t> – zevní vrstva </a:t>
            </a:r>
          </a:p>
          <a:p>
            <a:r>
              <a:rPr lang="cs-CZ" dirty="0"/>
              <a:t>12. m. </a:t>
            </a:r>
            <a:r>
              <a:rPr lang="cs-CZ" dirty="0" err="1"/>
              <a:t>buccinator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238430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Text Box 3"/>
          <p:cNvSpPr txBox="1">
            <a:spLocks noChangeArrowheads="1"/>
          </p:cNvSpPr>
          <p:nvPr/>
        </p:nvSpPr>
        <p:spPr bwMode="auto">
          <a:xfrm>
            <a:off x="679356" y="1053897"/>
            <a:ext cx="5715000" cy="38287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cs-CZ" altLang="cs-CZ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Fascie hlavy</a:t>
            </a:r>
          </a:p>
          <a:p>
            <a:pPr>
              <a:spcBef>
                <a:spcPct val="20000"/>
              </a:spcBef>
            </a:pPr>
            <a:r>
              <a:rPr lang="cs-CZ" altLang="cs-CZ" sz="2000" b="1" dirty="0">
                <a:solidFill>
                  <a:srgbClr val="800000"/>
                </a:solidFill>
                <a:latin typeface="Arial" panose="020B0604020202020204" pitchFamily="34" charset="0"/>
              </a:rPr>
              <a:t>(</a:t>
            </a:r>
            <a:r>
              <a:rPr lang="cs-CZ" altLang="cs-CZ" sz="2000" b="1" dirty="0" err="1">
                <a:solidFill>
                  <a:srgbClr val="800000"/>
                </a:solidFill>
                <a:latin typeface="Arial" panose="020B0604020202020204" pitchFamily="34" charset="0"/>
              </a:rPr>
              <a:t>Fasciae</a:t>
            </a:r>
            <a:r>
              <a:rPr lang="cs-CZ" altLang="cs-CZ" sz="2000" b="1" dirty="0">
                <a:solidFill>
                  <a:srgbClr val="800000"/>
                </a:solidFill>
                <a:latin typeface="Arial" panose="020B0604020202020204" pitchFamily="34" charset="0"/>
              </a:rPr>
              <a:t> </a:t>
            </a:r>
            <a:r>
              <a:rPr lang="cs-CZ" altLang="cs-CZ" sz="2000" b="1" dirty="0" err="1">
                <a:solidFill>
                  <a:srgbClr val="800000"/>
                </a:solidFill>
                <a:latin typeface="Arial" panose="020B0604020202020204" pitchFamily="34" charset="0"/>
              </a:rPr>
              <a:t>capitis</a:t>
            </a:r>
            <a:r>
              <a:rPr lang="cs-CZ" altLang="cs-CZ" sz="2000" b="1" dirty="0">
                <a:solidFill>
                  <a:srgbClr val="800000"/>
                </a:solidFill>
                <a:latin typeface="Arial" panose="020B0604020202020204" pitchFamily="34" charset="0"/>
              </a:rPr>
              <a:t>)</a:t>
            </a:r>
          </a:p>
          <a:p>
            <a:pPr>
              <a:spcBef>
                <a:spcPct val="20000"/>
              </a:spcBef>
            </a:pPr>
            <a:endParaRPr lang="cs-CZ" altLang="cs-CZ" sz="2800" b="1" dirty="0">
              <a:solidFill>
                <a:srgbClr val="800000"/>
              </a:solidFill>
              <a:latin typeface="Arial" panose="020B0604020202020204" pitchFamily="34" charset="0"/>
            </a:endParaRPr>
          </a:p>
          <a:p>
            <a:pPr>
              <a:spcBef>
                <a:spcPct val="20000"/>
              </a:spcBef>
            </a:pPr>
            <a:r>
              <a:rPr lang="cs-CZ" altLang="cs-CZ" sz="2800" b="1" dirty="0" err="1">
                <a:solidFill>
                  <a:srgbClr val="800000"/>
                </a:solidFill>
                <a:latin typeface="Arial" panose="020B0604020202020204" pitchFamily="34" charset="0"/>
              </a:rPr>
              <a:t>Fascia</a:t>
            </a:r>
            <a:r>
              <a:rPr lang="cs-CZ" altLang="cs-CZ" sz="2800" b="1" dirty="0">
                <a:solidFill>
                  <a:srgbClr val="800000"/>
                </a:solidFill>
                <a:latin typeface="Arial" panose="020B0604020202020204" pitchFamily="34" charset="0"/>
              </a:rPr>
              <a:t> </a:t>
            </a:r>
            <a:r>
              <a:rPr lang="cs-CZ" altLang="cs-CZ" sz="2800" b="1" dirty="0" err="1">
                <a:solidFill>
                  <a:srgbClr val="800000"/>
                </a:solidFill>
                <a:latin typeface="Arial" panose="020B0604020202020204" pitchFamily="34" charset="0"/>
              </a:rPr>
              <a:t>masseterica</a:t>
            </a:r>
            <a:r>
              <a:rPr lang="cs-CZ" altLang="cs-CZ" sz="2800" b="1" dirty="0">
                <a:solidFill>
                  <a:srgbClr val="800000"/>
                </a:solidFill>
                <a:latin typeface="Arial" panose="020B0604020202020204" pitchFamily="34" charset="0"/>
              </a:rPr>
              <a:t> </a:t>
            </a:r>
            <a:r>
              <a:rPr lang="cs-CZ" altLang="cs-CZ" sz="1600" b="1" dirty="0">
                <a:solidFill>
                  <a:srgbClr val="800000"/>
                </a:solidFill>
                <a:latin typeface="Arial" panose="020B0604020202020204" pitchFamily="34" charset="0"/>
              </a:rPr>
              <a:t>(</a:t>
            </a:r>
            <a:r>
              <a:rPr lang="cs-CZ" altLang="cs-CZ" sz="1600" b="1" dirty="0" err="1">
                <a:solidFill>
                  <a:srgbClr val="800000"/>
                </a:solidFill>
                <a:latin typeface="Arial" panose="020B0604020202020204" pitchFamily="34" charset="0"/>
              </a:rPr>
              <a:t>parotideomasseterica</a:t>
            </a:r>
            <a:r>
              <a:rPr lang="cs-CZ" altLang="cs-CZ" sz="1600" b="1" dirty="0">
                <a:solidFill>
                  <a:srgbClr val="800000"/>
                </a:solidFill>
                <a:latin typeface="Arial" panose="020B0604020202020204" pitchFamily="34" charset="0"/>
              </a:rPr>
              <a:t>)</a:t>
            </a:r>
            <a:endParaRPr lang="cs-CZ" altLang="cs-CZ" sz="2800" b="1" dirty="0">
              <a:solidFill>
                <a:srgbClr val="800000"/>
              </a:solidFill>
              <a:latin typeface="Arial" panose="020B0604020202020204" pitchFamily="34" charset="0"/>
            </a:endParaRPr>
          </a:p>
          <a:p>
            <a:pPr>
              <a:spcBef>
                <a:spcPct val="20000"/>
              </a:spcBef>
            </a:pPr>
            <a:r>
              <a:rPr lang="cs-CZ" altLang="cs-CZ" sz="2800" b="1" dirty="0" err="1">
                <a:solidFill>
                  <a:srgbClr val="800000"/>
                </a:solidFill>
                <a:latin typeface="Arial" panose="020B0604020202020204" pitchFamily="34" charset="0"/>
              </a:rPr>
              <a:t>Fascia</a:t>
            </a:r>
            <a:r>
              <a:rPr lang="cs-CZ" altLang="cs-CZ" sz="2800" b="1" dirty="0">
                <a:solidFill>
                  <a:srgbClr val="800000"/>
                </a:solidFill>
                <a:latin typeface="Arial" panose="020B0604020202020204" pitchFamily="34" charset="0"/>
              </a:rPr>
              <a:t> </a:t>
            </a:r>
            <a:r>
              <a:rPr lang="cs-CZ" altLang="cs-CZ" sz="2800" b="1" dirty="0" err="1">
                <a:solidFill>
                  <a:srgbClr val="800000"/>
                </a:solidFill>
                <a:latin typeface="Arial" panose="020B0604020202020204" pitchFamily="34" charset="0"/>
              </a:rPr>
              <a:t>temporalis</a:t>
            </a:r>
            <a:endParaRPr lang="cs-CZ" altLang="cs-CZ" sz="2800" b="1" dirty="0">
              <a:solidFill>
                <a:srgbClr val="800000"/>
              </a:solidFill>
              <a:latin typeface="Arial" panose="020B0604020202020204" pitchFamily="34" charset="0"/>
            </a:endParaRPr>
          </a:p>
          <a:p>
            <a:pPr>
              <a:spcBef>
                <a:spcPct val="20000"/>
              </a:spcBef>
            </a:pPr>
            <a:r>
              <a:rPr lang="cs-CZ" altLang="cs-CZ" sz="2000" b="1" dirty="0">
                <a:latin typeface="Arial Unicode MS" pitchFamily="34" charset="-128"/>
              </a:rPr>
              <a:t>(povrchový a hluboký list)</a:t>
            </a:r>
          </a:p>
          <a:p>
            <a:pPr>
              <a:spcBef>
                <a:spcPct val="50000"/>
              </a:spcBef>
            </a:pPr>
            <a:r>
              <a:rPr lang="cs-CZ" altLang="cs-CZ" sz="2800" b="1" dirty="0" err="1">
                <a:solidFill>
                  <a:srgbClr val="800000"/>
                </a:solidFill>
                <a:latin typeface="Arial" panose="020B0604020202020204" pitchFamily="34" charset="0"/>
              </a:rPr>
              <a:t>Fascia</a:t>
            </a:r>
            <a:r>
              <a:rPr lang="cs-CZ" altLang="cs-CZ" sz="2800" b="1" dirty="0">
                <a:solidFill>
                  <a:srgbClr val="800000"/>
                </a:solidFill>
                <a:latin typeface="Arial" panose="020B0604020202020204" pitchFamily="34" charset="0"/>
              </a:rPr>
              <a:t> </a:t>
            </a:r>
            <a:r>
              <a:rPr lang="cs-CZ" altLang="cs-CZ" sz="2800" b="1" dirty="0" err="1">
                <a:solidFill>
                  <a:srgbClr val="800000"/>
                </a:solidFill>
                <a:latin typeface="Arial" panose="020B0604020202020204" pitchFamily="34" charset="0"/>
              </a:rPr>
              <a:t>buccopharyngea</a:t>
            </a:r>
            <a:endParaRPr lang="cs-CZ" altLang="cs-CZ" sz="2800" b="1" dirty="0">
              <a:solidFill>
                <a:srgbClr val="800000"/>
              </a:solidFill>
              <a:latin typeface="Arial" panose="020B0604020202020204" pitchFamily="34" charset="0"/>
            </a:endParaRPr>
          </a:p>
        </p:txBody>
      </p:sp>
      <p:pic>
        <p:nvPicPr>
          <p:cNvPr id="3686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8612" y="64302"/>
            <a:ext cx="3023388" cy="3411836"/>
          </a:xfrm>
          <a:prstGeom prst="rect">
            <a:avLst/>
          </a:prstGeom>
          <a:noFill/>
          <a:ln w="38100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870" name="Picture 6" descr="mimické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3872" y="1959636"/>
            <a:ext cx="3649021" cy="3843635"/>
          </a:xfrm>
          <a:prstGeom prst="rect">
            <a:avLst/>
          </a:prstGeom>
          <a:noFill/>
          <a:ln w="2857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168612" y="3649563"/>
            <a:ext cx="3023388" cy="3208438"/>
          </a:xfrm>
          <a:prstGeom prst="rect">
            <a:avLst/>
          </a:prstGeom>
          <a:noFill/>
          <a:ln w="38100">
            <a:solidFill>
              <a:schemeClr val="bg2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467236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2171164" y="281188"/>
            <a:ext cx="7772400" cy="609600"/>
          </a:xfrm>
        </p:spPr>
        <p:txBody>
          <a:bodyPr>
            <a:normAutofit fontScale="90000"/>
          </a:bodyPr>
          <a:lstStyle/>
          <a:p>
            <a:r>
              <a:rPr lang="cs-CZ" altLang="cs-CZ" sz="40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Svaly krční </a:t>
            </a:r>
            <a:r>
              <a:rPr lang="cs-CZ" altLang="cs-CZ" sz="31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(mm. </a:t>
            </a:r>
            <a:r>
              <a:rPr lang="cs-CZ" altLang="cs-CZ" sz="31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colli</a:t>
            </a:r>
            <a:r>
              <a:rPr lang="cs-CZ" altLang="cs-CZ" sz="31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)</a:t>
            </a:r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313" y="1052513"/>
            <a:ext cx="4348162" cy="533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365" name="Text Box 5"/>
          <p:cNvSpPr txBox="1">
            <a:spLocks noChangeArrowheads="1"/>
          </p:cNvSpPr>
          <p:nvPr/>
        </p:nvSpPr>
        <p:spPr bwMode="auto">
          <a:xfrm>
            <a:off x="6383338" y="1052514"/>
            <a:ext cx="4284662" cy="26207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3200" b="1" dirty="0">
                <a:solidFill>
                  <a:srgbClr val="800000"/>
                </a:solidFill>
                <a:latin typeface="Arial" panose="020B0604020202020204" pitchFamily="34" charset="0"/>
              </a:rPr>
              <a:t>I. Povrchová vrstva</a:t>
            </a:r>
          </a:p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cs-CZ" altLang="cs-CZ" b="1" i="1" dirty="0">
                <a:latin typeface="Arial" panose="020B0604020202020204" pitchFamily="34" charset="0"/>
              </a:rPr>
              <a:t>m. </a:t>
            </a:r>
            <a:r>
              <a:rPr lang="cs-CZ" altLang="cs-CZ" b="1" i="1" dirty="0" err="1">
                <a:latin typeface="Arial" panose="020B0604020202020204" pitchFamily="34" charset="0"/>
              </a:rPr>
              <a:t>platysma</a:t>
            </a:r>
            <a:endParaRPr lang="cs-CZ" altLang="cs-CZ" b="1" i="1" dirty="0">
              <a:latin typeface="Arial" panose="020B0604020202020204" pitchFamily="34" charset="0"/>
            </a:endParaRPr>
          </a:p>
          <a:p>
            <a:pPr>
              <a:lnSpc>
                <a:spcPct val="90000"/>
              </a:lnSpc>
              <a:spcBef>
                <a:spcPct val="15000"/>
              </a:spcBef>
            </a:pPr>
            <a:r>
              <a:rPr lang="cs-CZ" altLang="cs-CZ" b="1" i="1" dirty="0">
                <a:latin typeface="Arial" panose="020B0604020202020204" pitchFamily="34" charset="0"/>
              </a:rPr>
              <a:t>m. </a:t>
            </a:r>
            <a:r>
              <a:rPr lang="cs-CZ" altLang="cs-CZ" b="1" i="1" dirty="0" err="1">
                <a:latin typeface="Arial" panose="020B0604020202020204" pitchFamily="34" charset="0"/>
              </a:rPr>
              <a:t>sternocleidomastoideus</a:t>
            </a:r>
            <a:endParaRPr lang="cs-CZ" altLang="cs-CZ" b="1" i="1" dirty="0">
              <a:latin typeface="Arial" panose="020B0604020202020204" pitchFamily="34" charset="0"/>
            </a:endParaRPr>
          </a:p>
          <a:p>
            <a:pPr>
              <a:lnSpc>
                <a:spcPct val="90000"/>
              </a:lnSpc>
              <a:spcBef>
                <a:spcPct val="15000"/>
              </a:spcBef>
            </a:pPr>
            <a:endParaRPr lang="cs-CZ" altLang="cs-CZ" b="1" dirty="0">
              <a:solidFill>
                <a:srgbClr val="800000"/>
              </a:solidFill>
              <a:latin typeface="Arial" panose="020B0604020202020204" pitchFamily="34" charset="0"/>
            </a:endParaRPr>
          </a:p>
          <a:p>
            <a:pPr>
              <a:lnSpc>
                <a:spcPct val="90000"/>
              </a:lnSpc>
              <a:spcBef>
                <a:spcPct val="15000"/>
              </a:spcBef>
            </a:pPr>
            <a:r>
              <a:rPr lang="cs-CZ" altLang="cs-CZ" b="1" dirty="0">
                <a:solidFill>
                  <a:srgbClr val="800000"/>
                </a:solidFill>
                <a:latin typeface="Arial" panose="020B0604020202020204" pitchFamily="34" charset="0"/>
              </a:rPr>
              <a:t>Mm. </a:t>
            </a:r>
            <a:r>
              <a:rPr lang="cs-CZ" altLang="cs-CZ" b="1" dirty="0" err="1">
                <a:solidFill>
                  <a:srgbClr val="800000"/>
                </a:solidFill>
                <a:latin typeface="Arial" panose="020B0604020202020204" pitchFamily="34" charset="0"/>
              </a:rPr>
              <a:t>hyoidei</a:t>
            </a:r>
            <a:r>
              <a:rPr lang="cs-CZ" altLang="cs-CZ" b="1" dirty="0">
                <a:solidFill>
                  <a:srgbClr val="800000"/>
                </a:solidFill>
                <a:latin typeface="Arial" panose="020B0604020202020204" pitchFamily="34" charset="0"/>
              </a:rPr>
              <a:t>:</a:t>
            </a:r>
          </a:p>
          <a:p>
            <a:pPr lvl="1">
              <a:lnSpc>
                <a:spcPct val="90000"/>
              </a:lnSpc>
              <a:spcBef>
                <a:spcPct val="50000"/>
              </a:spcBef>
            </a:pPr>
            <a:r>
              <a:rPr lang="cs-CZ" altLang="cs-CZ" b="1" i="1" dirty="0">
                <a:latin typeface="Arial" panose="020B0604020202020204" pitchFamily="34" charset="0"/>
              </a:rPr>
              <a:t>mm. </a:t>
            </a:r>
            <a:r>
              <a:rPr lang="cs-CZ" altLang="cs-CZ" b="1" i="1" dirty="0" err="1">
                <a:latin typeface="Arial" panose="020B0604020202020204" pitchFamily="34" charset="0"/>
              </a:rPr>
              <a:t>suprahyoidei</a:t>
            </a:r>
            <a:endParaRPr lang="cs-CZ" altLang="cs-CZ" b="1" i="1" dirty="0">
              <a:latin typeface="Arial" panose="020B0604020202020204" pitchFamily="34" charset="0"/>
            </a:endParaRPr>
          </a:p>
          <a:p>
            <a:pPr lvl="1">
              <a:lnSpc>
                <a:spcPct val="90000"/>
              </a:lnSpc>
              <a:spcBef>
                <a:spcPct val="50000"/>
              </a:spcBef>
            </a:pPr>
            <a:r>
              <a:rPr lang="cs-CZ" altLang="cs-CZ" b="1" i="1" dirty="0">
                <a:latin typeface="Arial" panose="020B0604020202020204" pitchFamily="34" charset="0"/>
              </a:rPr>
              <a:t>mm. </a:t>
            </a:r>
            <a:r>
              <a:rPr lang="cs-CZ" altLang="cs-CZ" b="1" i="1" dirty="0" err="1">
                <a:latin typeface="Arial" panose="020B0604020202020204" pitchFamily="34" charset="0"/>
              </a:rPr>
              <a:t>infrahyoidei</a:t>
            </a:r>
            <a:endParaRPr lang="cs-CZ" altLang="cs-CZ" b="1" i="1" dirty="0">
              <a:latin typeface="Arial" panose="020B0604020202020204" pitchFamily="34" charset="0"/>
            </a:endParaRPr>
          </a:p>
        </p:txBody>
      </p:sp>
      <p:sp>
        <p:nvSpPr>
          <p:cNvPr id="15366" name="Text Box 6"/>
          <p:cNvSpPr txBox="1">
            <a:spLocks noChangeArrowheads="1"/>
          </p:cNvSpPr>
          <p:nvPr/>
        </p:nvSpPr>
        <p:spPr bwMode="auto">
          <a:xfrm>
            <a:off x="6383338" y="3963745"/>
            <a:ext cx="3816350" cy="1221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15000"/>
              </a:spcBef>
            </a:pPr>
            <a:r>
              <a:rPr lang="cs-CZ" altLang="cs-CZ" sz="3200" b="1" dirty="0">
                <a:solidFill>
                  <a:srgbClr val="800000"/>
                </a:solidFill>
                <a:latin typeface="Arial" panose="020B0604020202020204" pitchFamily="34" charset="0"/>
              </a:rPr>
              <a:t>II. Hluboká vrstva</a:t>
            </a:r>
          </a:p>
          <a:p>
            <a:pPr>
              <a:spcBef>
                <a:spcPct val="15000"/>
              </a:spcBef>
            </a:pPr>
            <a:r>
              <a:rPr lang="cs-CZ" altLang="cs-CZ" b="1" i="1" dirty="0">
                <a:latin typeface="Arial" panose="020B0604020202020204" pitchFamily="34" charset="0"/>
              </a:rPr>
              <a:t>mm. </a:t>
            </a:r>
            <a:r>
              <a:rPr lang="cs-CZ" altLang="cs-CZ" b="1" i="1" dirty="0" err="1">
                <a:latin typeface="Arial" panose="020B0604020202020204" pitchFamily="34" charset="0"/>
              </a:rPr>
              <a:t>scaleni</a:t>
            </a:r>
            <a:endParaRPr lang="cs-CZ" altLang="cs-CZ" b="1" i="1" dirty="0">
              <a:latin typeface="Arial" panose="020B0604020202020204" pitchFamily="34" charset="0"/>
            </a:endParaRPr>
          </a:p>
          <a:p>
            <a:pPr>
              <a:spcBef>
                <a:spcPct val="15000"/>
              </a:spcBef>
            </a:pPr>
            <a:r>
              <a:rPr lang="cs-CZ" altLang="cs-CZ" b="1" i="1" dirty="0">
                <a:latin typeface="Arial" panose="020B0604020202020204" pitchFamily="34" charset="0"/>
              </a:rPr>
              <a:t>mm. </a:t>
            </a:r>
            <a:r>
              <a:rPr lang="cs-CZ" altLang="cs-CZ" b="1" i="1" dirty="0" err="1">
                <a:latin typeface="Arial" panose="020B0604020202020204" pitchFamily="34" charset="0"/>
              </a:rPr>
              <a:t>praevertebrales</a:t>
            </a:r>
            <a:endParaRPr lang="cs-CZ" altLang="cs-CZ" b="1" i="1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23060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Text Box 2"/>
          <p:cNvSpPr txBox="1">
            <a:spLocks noChangeArrowheads="1"/>
          </p:cNvSpPr>
          <p:nvPr/>
        </p:nvSpPr>
        <p:spPr bwMode="auto">
          <a:xfrm>
            <a:off x="2279651" y="620713"/>
            <a:ext cx="50974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800100" indent="-3429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257300" indent="-3429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714500" indent="-3429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171700" indent="-3429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endParaRPr lang="cs-CZ" altLang="cs-CZ" b="1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120835" name="Text Box 3"/>
          <p:cNvSpPr txBox="1">
            <a:spLocks noChangeArrowheads="1"/>
          </p:cNvSpPr>
          <p:nvPr/>
        </p:nvSpPr>
        <p:spPr bwMode="auto">
          <a:xfrm>
            <a:off x="402336" y="260351"/>
            <a:ext cx="11143488" cy="1643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800100" indent="-3429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257300" indent="-3429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714500" indent="-3429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171700" indent="-3429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3600" b="1" dirty="0">
                <a:solidFill>
                  <a:srgbClr val="800000"/>
                </a:solidFill>
                <a:latin typeface="Arial" panose="020B0604020202020204" pitchFamily="34" charset="0"/>
              </a:rPr>
              <a:t>Svaly krku   (mm. </a:t>
            </a:r>
            <a:r>
              <a:rPr lang="cs-CZ" altLang="cs-CZ" sz="3600" b="1" dirty="0" err="1">
                <a:solidFill>
                  <a:srgbClr val="800000"/>
                </a:solidFill>
                <a:latin typeface="Arial" panose="020B0604020202020204" pitchFamily="34" charset="0"/>
              </a:rPr>
              <a:t>colli</a:t>
            </a:r>
            <a:r>
              <a:rPr lang="cs-CZ" altLang="cs-CZ" sz="3600" b="1" dirty="0">
                <a:solidFill>
                  <a:srgbClr val="800000"/>
                </a:solidFill>
                <a:latin typeface="Arial" panose="020B0604020202020204" pitchFamily="34" charset="0"/>
              </a:rPr>
              <a:t>)</a:t>
            </a:r>
          </a:p>
          <a:p>
            <a:pPr>
              <a:spcBef>
                <a:spcPct val="50000"/>
              </a:spcBef>
            </a:pPr>
            <a:r>
              <a:rPr lang="cs-CZ" altLang="cs-CZ" b="1" dirty="0">
                <a:solidFill>
                  <a:srgbClr val="800000"/>
                </a:solidFill>
                <a:latin typeface="Arial" panose="020B0604020202020204" pitchFamily="34" charset="0"/>
              </a:rPr>
              <a:t>           I. Povrchová vrstva</a:t>
            </a:r>
          </a:p>
          <a:p>
            <a:pPr>
              <a:spcBef>
                <a:spcPct val="20000"/>
              </a:spcBef>
              <a:buFontTx/>
              <a:buAutoNum type="arabicParenR"/>
            </a:pPr>
            <a:r>
              <a:rPr lang="cs-CZ" altLang="cs-CZ" b="1" dirty="0">
                <a:latin typeface="Arial" panose="020B0604020202020204" pitchFamily="34" charset="0"/>
              </a:rPr>
              <a:t>M. </a:t>
            </a:r>
            <a:r>
              <a:rPr lang="cs-CZ" altLang="cs-CZ" b="1" dirty="0" err="1">
                <a:latin typeface="Arial" panose="020B0604020202020204" pitchFamily="34" charset="0"/>
              </a:rPr>
              <a:t>platysma</a:t>
            </a:r>
            <a:r>
              <a:rPr lang="cs-CZ" altLang="cs-CZ" b="1" dirty="0">
                <a:latin typeface="Arial" panose="020B0604020202020204" pitchFamily="34" charset="0"/>
              </a:rPr>
              <a:t> </a:t>
            </a:r>
            <a:r>
              <a:rPr lang="cs-CZ" altLang="cs-CZ" sz="1800" b="1" dirty="0">
                <a:latin typeface="Arial" panose="020B0604020202020204" pitchFamily="34" charset="0"/>
              </a:rPr>
              <a:t>(inervace N. VII a </a:t>
            </a:r>
            <a:r>
              <a:rPr lang="cs-CZ" altLang="cs-CZ" sz="1800" b="1" i="1" dirty="0">
                <a:latin typeface="Arial" panose="020B0604020202020204" pitchFamily="34" charset="0"/>
              </a:rPr>
              <a:t>plexus </a:t>
            </a:r>
            <a:r>
              <a:rPr lang="cs-CZ" altLang="cs-CZ" sz="1800" b="1" i="1" dirty="0" err="1">
                <a:latin typeface="Arial" panose="020B0604020202020204" pitchFamily="34" charset="0"/>
              </a:rPr>
              <a:t>cervicalis</a:t>
            </a:r>
            <a:r>
              <a:rPr lang="cs-CZ" altLang="cs-CZ" sz="1800" b="1" dirty="0">
                <a:latin typeface="Arial" panose="020B0604020202020204" pitchFamily="34" charset="0"/>
              </a:rPr>
              <a:t>)</a:t>
            </a:r>
          </a:p>
        </p:txBody>
      </p:sp>
      <p:pic>
        <p:nvPicPr>
          <p:cNvPr id="12083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9277" y="1077913"/>
            <a:ext cx="4764384" cy="5844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403" y="1903878"/>
            <a:ext cx="4320843" cy="4878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8709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486938" y="341313"/>
            <a:ext cx="7772400" cy="1143000"/>
          </a:xfrm>
        </p:spPr>
        <p:txBody>
          <a:bodyPr/>
          <a:lstStyle/>
          <a:p>
            <a:r>
              <a:rPr lang="cs-CZ" altLang="cs-CZ" sz="3600" b="1" dirty="0">
                <a:solidFill>
                  <a:srgbClr val="800000"/>
                </a:solidFill>
                <a:latin typeface="Arial" panose="020B0604020202020204" pitchFamily="34" charset="0"/>
              </a:rPr>
              <a:t>Svaly krku – povrchová vrstva</a:t>
            </a:r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696" y="862885"/>
            <a:ext cx="4610163" cy="5764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221495" y="1484313"/>
            <a:ext cx="7264653" cy="3016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2800" b="1" dirty="0">
                <a:solidFill>
                  <a:srgbClr val="800000"/>
                </a:solidFill>
                <a:latin typeface="Arial" panose="020B0604020202020204" pitchFamily="34" charset="0"/>
              </a:rPr>
              <a:t>M. </a:t>
            </a:r>
            <a:r>
              <a:rPr lang="cs-CZ" altLang="cs-CZ" sz="2800" b="1" dirty="0" err="1">
                <a:solidFill>
                  <a:srgbClr val="800000"/>
                </a:solidFill>
                <a:latin typeface="Arial" panose="020B0604020202020204" pitchFamily="34" charset="0"/>
              </a:rPr>
              <a:t>sternocleidomastoideus</a:t>
            </a:r>
            <a:endParaRPr lang="cs-CZ" altLang="cs-CZ" sz="2800" b="1" dirty="0">
              <a:solidFill>
                <a:srgbClr val="800000"/>
              </a:solidFill>
              <a:latin typeface="Arial" panose="020B0604020202020204" pitchFamily="34" charset="0"/>
            </a:endParaRPr>
          </a:p>
          <a:p>
            <a:pPr>
              <a:spcBef>
                <a:spcPct val="50000"/>
              </a:spcBef>
              <a:buFontTx/>
              <a:buChar char="•"/>
            </a:pPr>
            <a:r>
              <a:rPr lang="cs-CZ" altLang="cs-CZ" dirty="0">
                <a:latin typeface="Arial" panose="020B0604020202020204" pitchFamily="34" charset="0"/>
              </a:rPr>
              <a:t> </a:t>
            </a:r>
            <a:r>
              <a:rPr lang="cs-CZ" altLang="cs-CZ" i="1" dirty="0" err="1">
                <a:latin typeface="Arial" panose="020B0604020202020204" pitchFamily="34" charset="0"/>
              </a:rPr>
              <a:t>pars</a:t>
            </a:r>
            <a:r>
              <a:rPr lang="cs-CZ" altLang="cs-CZ" i="1" dirty="0">
                <a:latin typeface="Arial" panose="020B0604020202020204" pitchFamily="34" charset="0"/>
              </a:rPr>
              <a:t> </a:t>
            </a:r>
            <a:r>
              <a:rPr lang="cs-CZ" altLang="cs-CZ" i="1" dirty="0" err="1">
                <a:latin typeface="Arial" panose="020B0604020202020204" pitchFamily="34" charset="0"/>
              </a:rPr>
              <a:t>sternalis</a:t>
            </a:r>
            <a:endParaRPr lang="cs-CZ" altLang="cs-CZ" i="1" dirty="0">
              <a:latin typeface="Arial" panose="020B0604020202020204" pitchFamily="34" charset="0"/>
            </a:endParaRPr>
          </a:p>
          <a:p>
            <a:pPr>
              <a:spcBef>
                <a:spcPct val="50000"/>
              </a:spcBef>
              <a:buFontTx/>
              <a:buChar char="•"/>
            </a:pPr>
            <a:r>
              <a:rPr lang="cs-CZ" altLang="cs-CZ" i="1" dirty="0">
                <a:latin typeface="Arial" panose="020B0604020202020204" pitchFamily="34" charset="0"/>
              </a:rPr>
              <a:t> </a:t>
            </a:r>
            <a:r>
              <a:rPr lang="cs-CZ" altLang="cs-CZ" i="1" dirty="0" err="1">
                <a:latin typeface="Arial" panose="020B0604020202020204" pitchFamily="34" charset="0"/>
              </a:rPr>
              <a:t>pars</a:t>
            </a:r>
            <a:r>
              <a:rPr lang="cs-CZ" altLang="cs-CZ" i="1" dirty="0">
                <a:latin typeface="Arial" panose="020B0604020202020204" pitchFamily="34" charset="0"/>
              </a:rPr>
              <a:t> </a:t>
            </a:r>
            <a:r>
              <a:rPr lang="cs-CZ" altLang="cs-CZ" i="1" dirty="0" err="1">
                <a:latin typeface="Arial" panose="020B0604020202020204" pitchFamily="34" charset="0"/>
              </a:rPr>
              <a:t>clavicularis</a:t>
            </a:r>
            <a:endParaRPr lang="cs-CZ" altLang="cs-CZ" i="1" dirty="0">
              <a:latin typeface="Arial" panose="020B0604020202020204" pitchFamily="34" charset="0"/>
            </a:endParaRPr>
          </a:p>
          <a:p>
            <a:pPr>
              <a:spcBef>
                <a:spcPct val="50000"/>
              </a:spcBef>
            </a:pPr>
            <a:r>
              <a:rPr lang="cs-CZ" altLang="cs-CZ" i="1" dirty="0" err="1">
                <a:latin typeface="Arial" panose="020B0604020202020204" pitchFamily="34" charset="0"/>
              </a:rPr>
              <a:t>Fossa</a:t>
            </a:r>
            <a:r>
              <a:rPr lang="cs-CZ" altLang="cs-CZ" i="1" dirty="0">
                <a:latin typeface="Arial" panose="020B0604020202020204" pitchFamily="34" charset="0"/>
              </a:rPr>
              <a:t> </a:t>
            </a:r>
            <a:r>
              <a:rPr lang="cs-CZ" altLang="cs-CZ" i="1" dirty="0" err="1">
                <a:latin typeface="Arial" panose="020B0604020202020204" pitchFamily="34" charset="0"/>
              </a:rPr>
              <a:t>supraclavicularis</a:t>
            </a:r>
            <a:r>
              <a:rPr lang="cs-CZ" altLang="cs-CZ" i="1" dirty="0">
                <a:latin typeface="Arial" panose="020B0604020202020204" pitchFamily="34" charset="0"/>
              </a:rPr>
              <a:t> minor</a:t>
            </a:r>
          </a:p>
          <a:p>
            <a:pPr>
              <a:spcBef>
                <a:spcPct val="50000"/>
              </a:spcBef>
            </a:pPr>
            <a:r>
              <a:rPr lang="cs-CZ" altLang="cs-CZ" dirty="0">
                <a:latin typeface="Arial" panose="020B0604020202020204" pitchFamily="34" charset="0"/>
              </a:rPr>
              <a:t>Inervace: n. XI </a:t>
            </a:r>
            <a:r>
              <a:rPr lang="cs-CZ" altLang="cs-CZ" i="1" dirty="0">
                <a:latin typeface="Arial" panose="020B0604020202020204" pitchFamily="34" charset="0"/>
              </a:rPr>
              <a:t>(n. </a:t>
            </a:r>
            <a:r>
              <a:rPr lang="cs-CZ" altLang="cs-CZ" i="1" dirty="0" err="1">
                <a:latin typeface="Arial" panose="020B0604020202020204" pitchFamily="34" charset="0"/>
              </a:rPr>
              <a:t>accessorius</a:t>
            </a:r>
            <a:r>
              <a:rPr lang="cs-CZ" altLang="cs-CZ" i="1" dirty="0">
                <a:latin typeface="Arial" panose="020B0604020202020204" pitchFamily="34" charset="0"/>
              </a:rPr>
              <a:t>) </a:t>
            </a:r>
            <a:r>
              <a:rPr lang="cs-CZ" altLang="cs-CZ" dirty="0">
                <a:latin typeface="Arial" panose="020B0604020202020204" pitchFamily="34" charset="0"/>
              </a:rPr>
              <a:t>a motorické větve z </a:t>
            </a:r>
            <a:r>
              <a:rPr lang="cs-CZ" altLang="cs-CZ" i="1" dirty="0">
                <a:latin typeface="Arial" panose="020B0604020202020204" pitchFamily="34" charset="0"/>
              </a:rPr>
              <a:t>plexus </a:t>
            </a:r>
            <a:r>
              <a:rPr lang="cs-CZ" altLang="cs-CZ" i="1" dirty="0" err="1">
                <a:latin typeface="Arial" panose="020B0604020202020204" pitchFamily="34" charset="0"/>
              </a:rPr>
              <a:t>cervicalis</a:t>
            </a:r>
            <a:endParaRPr lang="cs-CZ" altLang="cs-CZ" i="1" dirty="0">
              <a:latin typeface="Arial" panose="020B0604020202020204" pitchFamily="34" charset="0"/>
            </a:endParaRPr>
          </a:p>
          <a:p>
            <a:pPr>
              <a:spcBef>
                <a:spcPct val="50000"/>
              </a:spcBef>
            </a:pPr>
            <a:r>
              <a:rPr lang="cs-CZ" altLang="cs-CZ" dirty="0">
                <a:latin typeface="Arial" panose="020B0604020202020204" pitchFamily="34" charset="0"/>
              </a:rPr>
              <a:t>Úpon před i za osu kývání</a:t>
            </a:r>
          </a:p>
          <a:p>
            <a:pPr>
              <a:spcBef>
                <a:spcPct val="50000"/>
              </a:spcBef>
              <a:buFontTx/>
              <a:buChar char="•"/>
            </a:pPr>
            <a:endParaRPr lang="cs-CZ" altLang="cs-CZ" dirty="0">
              <a:latin typeface="Arial" panose="020B0604020202020204" pitchFamily="34" charset="0"/>
            </a:endParaRPr>
          </a:p>
        </p:txBody>
      </p:sp>
      <p:pic>
        <p:nvPicPr>
          <p:cNvPr id="90114" name="Picture 2" descr="stclmast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73551" y="3942130"/>
            <a:ext cx="2281237" cy="27098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cmpd="sng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" name="Picture 8" descr="n XIb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043" y="4733905"/>
            <a:ext cx="2710242" cy="17587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209806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470" y="2623423"/>
            <a:ext cx="4671753" cy="36630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493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8390" y="3412902"/>
            <a:ext cx="3486321" cy="287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4932" name="Text Box 4"/>
          <p:cNvSpPr txBox="1">
            <a:spLocks noChangeArrowheads="1"/>
          </p:cNvSpPr>
          <p:nvPr/>
        </p:nvSpPr>
        <p:spPr bwMode="auto">
          <a:xfrm>
            <a:off x="267732" y="473902"/>
            <a:ext cx="6627135" cy="2369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3200" b="1" dirty="0">
                <a:solidFill>
                  <a:srgbClr val="800000"/>
                </a:solidFill>
                <a:latin typeface="Arial" panose="020B0604020202020204" pitchFamily="34" charset="0"/>
              </a:rPr>
              <a:t>Mm. </a:t>
            </a:r>
            <a:r>
              <a:rPr lang="cs-CZ" altLang="cs-CZ" sz="3200" b="1" dirty="0" err="1">
                <a:solidFill>
                  <a:srgbClr val="800000"/>
                </a:solidFill>
                <a:latin typeface="Arial" panose="020B0604020202020204" pitchFamily="34" charset="0"/>
              </a:rPr>
              <a:t>suprahyoidei</a:t>
            </a:r>
            <a:r>
              <a:rPr lang="cs-CZ" altLang="cs-CZ" sz="3200" b="1" dirty="0">
                <a:solidFill>
                  <a:srgbClr val="800000"/>
                </a:solidFill>
                <a:latin typeface="Arial" panose="020B0604020202020204" pitchFamily="34" charset="0"/>
              </a:rPr>
              <a:t> – </a:t>
            </a:r>
            <a:r>
              <a:rPr lang="cs-CZ" altLang="cs-CZ" sz="1400" b="1" dirty="0">
                <a:solidFill>
                  <a:srgbClr val="800000"/>
                </a:solidFill>
                <a:latin typeface="Arial" panose="020B0604020202020204" pitchFamily="34" charset="0"/>
              </a:rPr>
              <a:t>spojují jazylku s kostmi lebky</a:t>
            </a:r>
          </a:p>
          <a:p>
            <a:endParaRPr lang="cs-CZ" altLang="cs-CZ" b="1" dirty="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pPr marL="342900" indent="-342900">
              <a:buAutoNum type="arabicPeriod"/>
            </a:pPr>
            <a:r>
              <a:rPr lang="cs-CZ" altLang="cs-CZ" sz="2000" b="1" i="1" dirty="0">
                <a:latin typeface="Arial" panose="020B0604020202020204" pitchFamily="34" charset="0"/>
              </a:rPr>
              <a:t>m. </a:t>
            </a:r>
            <a:r>
              <a:rPr lang="cs-CZ" altLang="cs-CZ" sz="2000" b="1" i="1" dirty="0" err="1">
                <a:latin typeface="Arial" panose="020B0604020202020204" pitchFamily="34" charset="0"/>
              </a:rPr>
              <a:t>digastricus</a:t>
            </a:r>
            <a:r>
              <a:rPr lang="cs-CZ" altLang="cs-CZ" sz="2000" b="1" i="1" dirty="0">
                <a:latin typeface="Arial" panose="020B0604020202020204" pitchFamily="34" charset="0"/>
              </a:rPr>
              <a:t> </a:t>
            </a:r>
          </a:p>
          <a:p>
            <a:pPr marL="342900" indent="-342900">
              <a:buAutoNum type="arabicPeriod"/>
            </a:pPr>
            <a:r>
              <a:rPr lang="cs-CZ" altLang="cs-CZ" sz="2000" b="1" i="1" dirty="0">
                <a:latin typeface="Arial" panose="020B0604020202020204" pitchFamily="34" charset="0"/>
              </a:rPr>
              <a:t>m. </a:t>
            </a:r>
            <a:r>
              <a:rPr lang="cs-CZ" altLang="cs-CZ" sz="2000" b="1" i="1" dirty="0" err="1" smtClean="0">
                <a:latin typeface="Arial" panose="020B0604020202020204" pitchFamily="34" charset="0"/>
              </a:rPr>
              <a:t>stylohyoideus</a:t>
            </a:r>
            <a:endParaRPr lang="cs-CZ" altLang="cs-CZ" sz="1600" b="1" dirty="0">
              <a:latin typeface="Arial" panose="020B0604020202020204" pitchFamily="34" charset="0"/>
            </a:endParaRPr>
          </a:p>
          <a:p>
            <a:r>
              <a:rPr lang="cs-CZ" altLang="cs-CZ" sz="2000" b="1" dirty="0">
                <a:latin typeface="Arial" panose="020B0604020202020204" pitchFamily="34" charset="0"/>
              </a:rPr>
              <a:t>3.  </a:t>
            </a:r>
            <a:r>
              <a:rPr lang="cs-CZ" altLang="cs-CZ" sz="2000" b="1" i="1" dirty="0">
                <a:latin typeface="Arial" panose="020B0604020202020204" pitchFamily="34" charset="0"/>
              </a:rPr>
              <a:t>m. </a:t>
            </a:r>
            <a:r>
              <a:rPr lang="cs-CZ" altLang="cs-CZ" sz="2000" b="1" i="1" dirty="0" err="1">
                <a:latin typeface="Arial" panose="020B0604020202020204" pitchFamily="34" charset="0"/>
              </a:rPr>
              <a:t>mylohyoideus</a:t>
            </a:r>
            <a:r>
              <a:rPr lang="cs-CZ" altLang="cs-CZ" sz="2000" b="1" i="1" dirty="0">
                <a:latin typeface="Arial" panose="020B0604020202020204" pitchFamily="34" charset="0"/>
              </a:rPr>
              <a:t> </a:t>
            </a:r>
          </a:p>
          <a:p>
            <a:r>
              <a:rPr lang="cs-CZ" altLang="cs-CZ" sz="2000" b="1" dirty="0">
                <a:latin typeface="Arial" panose="020B0604020202020204" pitchFamily="34" charset="0"/>
              </a:rPr>
              <a:t>4.  </a:t>
            </a:r>
            <a:r>
              <a:rPr lang="cs-CZ" altLang="cs-CZ" sz="2000" b="1" i="1" dirty="0">
                <a:latin typeface="Arial" panose="020B0604020202020204" pitchFamily="34" charset="0"/>
              </a:rPr>
              <a:t>m. </a:t>
            </a:r>
            <a:r>
              <a:rPr lang="cs-CZ" altLang="cs-CZ" sz="2000" b="1" i="1" dirty="0" err="1">
                <a:latin typeface="Arial" panose="020B0604020202020204" pitchFamily="34" charset="0"/>
              </a:rPr>
              <a:t>geniohyoideus</a:t>
            </a:r>
            <a:endParaRPr lang="cs-CZ" altLang="cs-CZ" sz="2000" b="1" i="1" dirty="0">
              <a:latin typeface="Arial" panose="020B0604020202020204" pitchFamily="34" charset="0"/>
            </a:endParaRPr>
          </a:p>
          <a:p>
            <a:endParaRPr lang="cs-CZ" altLang="cs-CZ" b="1" dirty="0">
              <a:latin typeface="Arial" panose="020B0604020202020204" pitchFamily="34" charset="0"/>
            </a:endParaRPr>
          </a:p>
        </p:txBody>
      </p:sp>
      <p:pic>
        <p:nvPicPr>
          <p:cNvPr id="12493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6264" y="175005"/>
            <a:ext cx="3560247" cy="4564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496157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3863976" y="692150"/>
            <a:ext cx="4391025" cy="533400"/>
          </a:xfrm>
        </p:spPr>
        <p:txBody>
          <a:bodyPr>
            <a:normAutofit fontScale="90000"/>
          </a:bodyPr>
          <a:lstStyle/>
          <a:p>
            <a:r>
              <a:rPr lang="cs-CZ" altLang="cs-CZ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Mm. </a:t>
            </a:r>
            <a:r>
              <a:rPr lang="cs-CZ" altLang="cs-CZ" sz="36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suprahyoidei</a:t>
            </a:r>
            <a:endParaRPr lang="cs-CZ" altLang="cs-CZ" sz="3600" b="1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7976" y="215918"/>
            <a:ext cx="2456063" cy="21937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2880" y="2578869"/>
            <a:ext cx="5305171" cy="39973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510" name="Text Box 6"/>
          <p:cNvSpPr txBox="1">
            <a:spLocks noChangeArrowheads="1"/>
          </p:cNvSpPr>
          <p:nvPr/>
        </p:nvSpPr>
        <p:spPr bwMode="auto">
          <a:xfrm>
            <a:off x="872324" y="1224652"/>
            <a:ext cx="8812228" cy="1354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514350" indent="-514350">
              <a:spcBef>
                <a:spcPct val="50000"/>
              </a:spcBef>
              <a:buAutoNum type="arabicPeriod"/>
            </a:pPr>
            <a:r>
              <a:rPr lang="cs-CZ" altLang="cs-CZ" sz="2800" b="1" dirty="0">
                <a:solidFill>
                  <a:srgbClr val="800000"/>
                </a:solidFill>
                <a:latin typeface="Arial" panose="020B0604020202020204" pitchFamily="34" charset="0"/>
              </a:rPr>
              <a:t>M. </a:t>
            </a:r>
            <a:r>
              <a:rPr lang="cs-CZ" altLang="cs-CZ" sz="2800" b="1" dirty="0" err="1">
                <a:solidFill>
                  <a:srgbClr val="800000"/>
                </a:solidFill>
                <a:latin typeface="Arial" panose="020B0604020202020204" pitchFamily="34" charset="0"/>
              </a:rPr>
              <a:t>digastricus</a:t>
            </a:r>
            <a:r>
              <a:rPr lang="cs-CZ" altLang="cs-CZ" sz="2800" b="1" dirty="0">
                <a:solidFill>
                  <a:srgbClr val="800000"/>
                </a:solidFill>
                <a:latin typeface="Arial" panose="020B0604020202020204" pitchFamily="34" charset="0"/>
              </a:rPr>
              <a:t> </a:t>
            </a:r>
            <a:r>
              <a:rPr lang="cs-CZ" altLang="cs-CZ" b="1" dirty="0">
                <a:latin typeface="Arial" panose="020B0604020202020204" pitchFamily="34" charset="0"/>
              </a:rPr>
              <a:t>(</a:t>
            </a:r>
            <a:r>
              <a:rPr lang="cs-CZ" altLang="cs-CZ" b="1" i="1" dirty="0" err="1">
                <a:latin typeface="Arial" panose="020B0604020202020204" pitchFamily="34" charset="0"/>
              </a:rPr>
              <a:t>venter</a:t>
            </a:r>
            <a:r>
              <a:rPr lang="cs-CZ" altLang="cs-CZ" b="1" i="1" dirty="0">
                <a:latin typeface="Arial" panose="020B0604020202020204" pitchFamily="34" charset="0"/>
              </a:rPr>
              <a:t> </a:t>
            </a:r>
            <a:r>
              <a:rPr lang="cs-CZ" altLang="cs-CZ" b="1" i="1" dirty="0" err="1">
                <a:latin typeface="Arial" panose="020B0604020202020204" pitchFamily="34" charset="0"/>
              </a:rPr>
              <a:t>anterior</a:t>
            </a:r>
            <a:r>
              <a:rPr lang="cs-CZ" altLang="cs-CZ" b="1" i="1" dirty="0">
                <a:latin typeface="Arial" panose="020B0604020202020204" pitchFamily="34" charset="0"/>
              </a:rPr>
              <a:t> </a:t>
            </a:r>
            <a:r>
              <a:rPr lang="cs-CZ" altLang="cs-CZ" b="1" dirty="0">
                <a:latin typeface="Arial" panose="020B0604020202020204" pitchFamily="34" charset="0"/>
              </a:rPr>
              <a:t>z </a:t>
            </a:r>
            <a:r>
              <a:rPr lang="cs-CZ" altLang="cs-CZ" b="1" dirty="0" smtClean="0">
                <a:latin typeface="Arial" panose="020B0604020202020204" pitchFamily="34" charset="0"/>
              </a:rPr>
              <a:t>n. </a:t>
            </a:r>
            <a:r>
              <a:rPr lang="cs-CZ" altLang="cs-CZ" b="1" dirty="0">
                <a:latin typeface="Arial" panose="020B0604020202020204" pitchFamily="34" charset="0"/>
              </a:rPr>
              <a:t>V., </a:t>
            </a:r>
            <a:r>
              <a:rPr lang="cs-CZ" altLang="cs-CZ" b="1" i="1" dirty="0" err="1">
                <a:latin typeface="Arial" panose="020B0604020202020204" pitchFamily="34" charset="0"/>
              </a:rPr>
              <a:t>venter</a:t>
            </a:r>
            <a:r>
              <a:rPr lang="cs-CZ" altLang="cs-CZ" b="1" i="1" dirty="0">
                <a:latin typeface="Arial" panose="020B0604020202020204" pitchFamily="34" charset="0"/>
              </a:rPr>
              <a:t> </a:t>
            </a:r>
            <a:r>
              <a:rPr lang="cs-CZ" altLang="cs-CZ" b="1" i="1" dirty="0" err="1">
                <a:latin typeface="Arial" panose="020B0604020202020204" pitchFamily="34" charset="0"/>
              </a:rPr>
              <a:t>posterior</a:t>
            </a:r>
            <a:r>
              <a:rPr lang="cs-CZ" altLang="cs-CZ" b="1" i="1" dirty="0">
                <a:latin typeface="Arial" panose="020B0604020202020204" pitchFamily="34" charset="0"/>
              </a:rPr>
              <a:t> </a:t>
            </a:r>
            <a:r>
              <a:rPr lang="cs-CZ" altLang="cs-CZ" b="1" dirty="0">
                <a:latin typeface="Arial" panose="020B0604020202020204" pitchFamily="34" charset="0"/>
              </a:rPr>
              <a:t>z </a:t>
            </a:r>
            <a:r>
              <a:rPr lang="cs-CZ" altLang="cs-CZ" b="1" dirty="0" smtClean="0">
                <a:latin typeface="Arial" panose="020B0604020202020204" pitchFamily="34" charset="0"/>
              </a:rPr>
              <a:t>n. </a:t>
            </a:r>
            <a:r>
              <a:rPr lang="cs-CZ" altLang="cs-CZ" b="1" dirty="0">
                <a:latin typeface="Arial" panose="020B0604020202020204" pitchFamily="34" charset="0"/>
              </a:rPr>
              <a:t>VII.)</a:t>
            </a:r>
          </a:p>
          <a:p>
            <a:pPr>
              <a:spcBef>
                <a:spcPct val="50000"/>
              </a:spcBef>
            </a:pPr>
            <a:r>
              <a:rPr lang="cs-CZ" altLang="cs-CZ" b="1" dirty="0">
                <a:latin typeface="Arial" panose="020B0604020202020204" pitchFamily="34" charset="0"/>
              </a:rPr>
              <a:t>                     (deprese mandibuly, při její fixaci zvedá jazylku)</a:t>
            </a:r>
          </a:p>
          <a:p>
            <a:pPr>
              <a:spcBef>
                <a:spcPct val="50000"/>
              </a:spcBef>
            </a:pPr>
            <a:r>
              <a:rPr lang="cs-CZ" altLang="cs-CZ" dirty="0">
                <a:solidFill>
                  <a:srgbClr val="800000"/>
                </a:solidFill>
                <a:latin typeface="Arial" panose="020B0604020202020204" pitchFamily="34" charset="0"/>
              </a:rPr>
              <a:t> </a:t>
            </a:r>
            <a:endParaRPr lang="cs-CZ" altLang="cs-CZ" dirty="0">
              <a:latin typeface="Arial" panose="020B0604020202020204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5721" y="2409708"/>
            <a:ext cx="4276510" cy="4531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1669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2671" y="2004795"/>
            <a:ext cx="5972810" cy="4499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2885" name="Text Box 5"/>
          <p:cNvSpPr txBox="1">
            <a:spLocks noChangeArrowheads="1"/>
          </p:cNvSpPr>
          <p:nvPr/>
        </p:nvSpPr>
        <p:spPr bwMode="auto">
          <a:xfrm>
            <a:off x="1847850" y="188913"/>
            <a:ext cx="9502902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cs-CZ" altLang="cs-CZ" sz="4000" b="1" dirty="0">
                <a:solidFill>
                  <a:srgbClr val="800000"/>
                </a:solidFill>
                <a:latin typeface="Arial" panose="020B0604020202020204" pitchFamily="34" charset="0"/>
              </a:rPr>
              <a:t>                </a:t>
            </a:r>
            <a:r>
              <a:rPr lang="cs-CZ" altLang="cs-CZ" sz="40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Mm. </a:t>
            </a:r>
            <a:r>
              <a:rPr lang="cs-CZ" altLang="cs-CZ" sz="40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suprahyoidei</a:t>
            </a:r>
            <a:endParaRPr lang="cs-CZ" altLang="cs-CZ" sz="4000" b="1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  <a:p>
            <a:r>
              <a:rPr lang="cs-CZ" altLang="cs-CZ" sz="2800" b="1" dirty="0">
                <a:solidFill>
                  <a:srgbClr val="800000"/>
                </a:solidFill>
                <a:latin typeface="Arial" panose="020B0604020202020204" pitchFamily="34" charset="0"/>
              </a:rPr>
              <a:t>2. M. </a:t>
            </a:r>
            <a:r>
              <a:rPr lang="cs-CZ" altLang="cs-CZ" sz="2800" b="1" dirty="0" err="1">
                <a:solidFill>
                  <a:srgbClr val="800000"/>
                </a:solidFill>
                <a:latin typeface="Arial" panose="020B0604020202020204" pitchFamily="34" charset="0"/>
              </a:rPr>
              <a:t>stylohyoideus</a:t>
            </a:r>
            <a:r>
              <a:rPr lang="cs-CZ" altLang="cs-CZ" sz="2800" b="1" dirty="0">
                <a:solidFill>
                  <a:srgbClr val="800000"/>
                </a:solidFill>
                <a:latin typeface="Arial" panose="020B0604020202020204" pitchFamily="34" charset="0"/>
              </a:rPr>
              <a:t> </a:t>
            </a:r>
            <a:r>
              <a:rPr lang="cs-CZ" altLang="cs-CZ" sz="1600" b="1" dirty="0">
                <a:latin typeface="Arial" panose="020B0604020202020204" pitchFamily="34" charset="0"/>
              </a:rPr>
              <a:t>(u jazylky rozštěp pro průchod šlachy </a:t>
            </a:r>
            <a:r>
              <a:rPr lang="cs-CZ" altLang="cs-CZ" sz="1600" b="1" i="1" dirty="0">
                <a:latin typeface="Arial" panose="020B0604020202020204" pitchFamily="34" charset="0"/>
              </a:rPr>
              <a:t>m. </a:t>
            </a:r>
            <a:r>
              <a:rPr lang="cs-CZ" altLang="cs-CZ" sz="1600" b="1" i="1" dirty="0" err="1">
                <a:latin typeface="Arial" panose="020B0604020202020204" pitchFamily="34" charset="0"/>
              </a:rPr>
              <a:t>digastricus</a:t>
            </a:r>
            <a:r>
              <a:rPr lang="cs-CZ" altLang="cs-CZ" sz="1600" b="1" dirty="0">
                <a:latin typeface="Arial" panose="020B0604020202020204" pitchFamily="34" charset="0"/>
              </a:rPr>
              <a:t>), </a:t>
            </a:r>
            <a:r>
              <a:rPr lang="cs-CZ" altLang="cs-CZ" sz="1600" b="1" dirty="0" smtClean="0">
                <a:latin typeface="Arial" panose="020B0604020202020204" pitchFamily="34" charset="0"/>
              </a:rPr>
              <a:t>n. </a:t>
            </a:r>
            <a:r>
              <a:rPr lang="cs-CZ" altLang="cs-CZ" sz="1600" b="1" dirty="0">
                <a:latin typeface="Arial" panose="020B0604020202020204" pitchFamily="34" charset="0"/>
              </a:rPr>
              <a:t>VII.</a:t>
            </a:r>
          </a:p>
          <a:p>
            <a:r>
              <a:rPr lang="cs-CZ" altLang="cs-CZ" sz="1600" b="1" dirty="0">
                <a:latin typeface="Arial" panose="020B0604020202020204" pitchFamily="34" charset="0"/>
              </a:rPr>
              <a:t>                                           (fixuje jazylku a táhne ji </a:t>
            </a:r>
            <a:r>
              <a:rPr lang="cs-CZ" altLang="cs-CZ" sz="1600" b="1" dirty="0" err="1">
                <a:latin typeface="Arial" panose="020B0604020202020204" pitchFamily="34" charset="0"/>
              </a:rPr>
              <a:t>dorsokraniálně</a:t>
            </a:r>
            <a:r>
              <a:rPr lang="cs-CZ" altLang="cs-CZ" sz="1600" b="1" dirty="0">
                <a:latin typeface="Arial" panose="020B0604020202020204" pitchFamily="34" charset="0"/>
              </a:rPr>
              <a:t>)</a:t>
            </a:r>
          </a:p>
          <a:p>
            <a:endParaRPr lang="cs-CZ" altLang="cs-CZ" sz="2800" b="1" dirty="0">
              <a:solidFill>
                <a:srgbClr val="800000"/>
              </a:solidFill>
              <a:latin typeface="Arial" panose="020B0604020202020204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206" y="2158738"/>
            <a:ext cx="4434514" cy="4699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5754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1961680" y="188913"/>
            <a:ext cx="8238609" cy="836612"/>
          </a:xfrm>
        </p:spPr>
        <p:txBody>
          <a:bodyPr>
            <a:normAutofit fontScale="90000"/>
          </a:bodyPr>
          <a:lstStyle/>
          <a:p>
            <a:pPr algn="l"/>
            <a:r>
              <a:rPr lang="cs-CZ" altLang="cs-CZ" sz="4000" b="1" dirty="0">
                <a:solidFill>
                  <a:srgbClr val="800000"/>
                </a:solidFill>
                <a:latin typeface="Arial" panose="020B0604020202020204" pitchFamily="34" charset="0"/>
              </a:rPr>
              <a:t>     </a:t>
            </a:r>
            <a:r>
              <a:rPr lang="cs-CZ" altLang="cs-CZ" sz="4000" b="1" dirty="0" smtClean="0">
                <a:solidFill>
                  <a:srgbClr val="800000"/>
                </a:solidFill>
                <a:latin typeface="Arial" panose="020B0604020202020204" pitchFamily="34" charset="0"/>
              </a:rPr>
              <a:t>2. </a:t>
            </a:r>
            <a:r>
              <a:rPr lang="cs-CZ" altLang="cs-CZ" sz="40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Mimické </a:t>
            </a:r>
            <a:r>
              <a:rPr lang="cs-CZ" altLang="cs-CZ" sz="40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svaly </a:t>
            </a:r>
            <a:r>
              <a:rPr lang="cs-CZ" altLang="cs-CZ" sz="2000" b="1" i="1" dirty="0">
                <a:solidFill>
                  <a:srgbClr val="800000"/>
                </a:solidFill>
                <a:latin typeface="Arial" panose="020B0604020202020204" pitchFamily="34" charset="0"/>
              </a:rPr>
              <a:t>(</a:t>
            </a:r>
            <a:r>
              <a:rPr lang="cs-CZ" altLang="cs-CZ" sz="2000" b="1" i="1" dirty="0" err="1">
                <a:solidFill>
                  <a:srgbClr val="800000"/>
                </a:solidFill>
                <a:latin typeface="Arial" panose="020B0604020202020204" pitchFamily="34" charset="0"/>
              </a:rPr>
              <a:t>musculi</a:t>
            </a:r>
            <a:r>
              <a:rPr lang="cs-CZ" altLang="cs-CZ" sz="2000" b="1" i="1" dirty="0">
                <a:solidFill>
                  <a:srgbClr val="800000"/>
                </a:solidFill>
                <a:latin typeface="Arial" panose="020B0604020202020204" pitchFamily="34" charset="0"/>
              </a:rPr>
              <a:t> </a:t>
            </a:r>
            <a:r>
              <a:rPr lang="cs-CZ" altLang="cs-CZ" sz="2000" b="1" i="1" dirty="0" err="1">
                <a:solidFill>
                  <a:srgbClr val="800000"/>
                </a:solidFill>
                <a:latin typeface="Arial" panose="020B0604020202020204" pitchFamily="34" charset="0"/>
              </a:rPr>
              <a:t>faciales</a:t>
            </a:r>
            <a:r>
              <a:rPr lang="cs-CZ" altLang="cs-CZ" sz="2000" b="1" i="1" dirty="0">
                <a:solidFill>
                  <a:srgbClr val="800000"/>
                </a:solidFill>
                <a:latin typeface="Arial" panose="020B0604020202020204" pitchFamily="34" charset="0"/>
              </a:rPr>
              <a:t>)</a:t>
            </a:r>
            <a:r>
              <a:rPr lang="cs-CZ" altLang="cs-CZ" sz="2000" b="1" i="1" dirty="0">
                <a:solidFill>
                  <a:srgbClr val="FFFF00"/>
                </a:solidFill>
                <a:latin typeface="Arial" panose="020B0604020202020204" pitchFamily="34" charset="0"/>
              </a:rPr>
              <a:t/>
            </a:r>
            <a:br>
              <a:rPr lang="cs-CZ" altLang="cs-CZ" sz="2000" b="1" i="1" dirty="0">
                <a:solidFill>
                  <a:srgbClr val="FFFF00"/>
                </a:solidFill>
                <a:latin typeface="Arial" panose="020B0604020202020204" pitchFamily="34" charset="0"/>
              </a:rPr>
            </a:br>
            <a:r>
              <a:rPr lang="cs-CZ" altLang="cs-CZ" sz="2000" b="1" dirty="0">
                <a:solidFill>
                  <a:srgbClr val="FFFF00"/>
                </a:solidFill>
                <a:latin typeface="Arial" panose="020B0604020202020204" pitchFamily="34" charset="0"/>
              </a:rPr>
              <a:t>          </a:t>
            </a:r>
            <a:r>
              <a:rPr lang="cs-CZ" altLang="cs-CZ" sz="2000" b="1" dirty="0">
                <a:latin typeface="Arial" panose="020B0604020202020204" pitchFamily="34" charset="0"/>
              </a:rPr>
              <a:t>vznik z 2. žaberního oblouku, </a:t>
            </a:r>
            <a:r>
              <a:rPr lang="cs-CZ" altLang="cs-CZ" sz="2700" b="1" dirty="0">
                <a:solidFill>
                  <a:srgbClr val="C00000"/>
                </a:solidFill>
                <a:latin typeface="Arial" panose="020B0604020202020204" pitchFamily="34" charset="0"/>
              </a:rPr>
              <a:t>inervace n. </a:t>
            </a:r>
            <a:r>
              <a:rPr lang="cs-CZ" altLang="cs-CZ" sz="2700" b="1" dirty="0" smtClean="0">
                <a:solidFill>
                  <a:srgbClr val="C00000"/>
                </a:solidFill>
                <a:latin typeface="Arial" panose="020B0604020202020204" pitchFamily="34" charset="0"/>
              </a:rPr>
              <a:t>VII </a:t>
            </a:r>
            <a:r>
              <a:rPr lang="cs-CZ" altLang="cs-CZ" sz="2000" b="1" dirty="0" smtClean="0">
                <a:latin typeface="Arial" panose="020B0604020202020204" pitchFamily="34" charset="0"/>
              </a:rPr>
              <a:t>(n. </a:t>
            </a:r>
            <a:r>
              <a:rPr lang="cs-CZ" altLang="cs-CZ" sz="2000" b="1" dirty="0" err="1" smtClean="0">
                <a:latin typeface="Arial" panose="020B0604020202020204" pitchFamily="34" charset="0"/>
              </a:rPr>
              <a:t>facialis</a:t>
            </a:r>
            <a:r>
              <a:rPr lang="cs-CZ" altLang="cs-CZ" sz="2000" b="1" dirty="0" smtClean="0">
                <a:latin typeface="Arial" panose="020B0604020202020204" pitchFamily="34" charset="0"/>
              </a:rPr>
              <a:t>)</a:t>
            </a:r>
            <a:endParaRPr lang="cs-CZ" altLang="cs-CZ" sz="2000" b="1" dirty="0">
              <a:latin typeface="Arial" panose="020B0604020202020204" pitchFamily="34" charset="0"/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549" y="1229996"/>
            <a:ext cx="3311525" cy="4568825"/>
          </a:xfrm>
          <a:prstGeom prst="rect">
            <a:avLst/>
          </a:prstGeom>
          <a:noFill/>
          <a:ln w="38100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1138" name="Text Box 2"/>
          <p:cNvSpPr txBox="1">
            <a:spLocks noChangeArrowheads="1"/>
          </p:cNvSpPr>
          <p:nvPr/>
        </p:nvSpPr>
        <p:spPr bwMode="auto">
          <a:xfrm>
            <a:off x="3725728" y="1570236"/>
            <a:ext cx="5651500" cy="449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cs-CZ" altLang="cs-CZ" sz="28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</a:rPr>
              <a:t>Ovládají otvory na hlavě</a:t>
            </a:r>
            <a:r>
              <a:rPr lang="cs-CZ" alt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</a:rPr>
              <a:t> </a:t>
            </a:r>
          </a:p>
          <a:p>
            <a:pPr>
              <a:spcBef>
                <a:spcPct val="20000"/>
              </a:spcBef>
            </a:pPr>
            <a:r>
              <a:rPr lang="cs-CZ" altLang="cs-CZ" dirty="0">
                <a:latin typeface="Arial Unicode MS" pitchFamily="34" charset="-128"/>
              </a:rPr>
              <a:t>(sfinktery a dilatátory)</a:t>
            </a:r>
          </a:p>
          <a:p>
            <a:pPr>
              <a:spcBef>
                <a:spcPct val="10000"/>
              </a:spcBef>
            </a:pPr>
            <a:endParaRPr lang="cs-CZ" altLang="cs-CZ" dirty="0">
              <a:latin typeface="Arial Unicode MS" pitchFamily="34" charset="-128"/>
            </a:endParaRPr>
          </a:p>
          <a:p>
            <a:pPr>
              <a:spcBef>
                <a:spcPct val="20000"/>
              </a:spcBef>
            </a:pPr>
            <a:r>
              <a:rPr lang="cs-CZ" altLang="cs-CZ" sz="28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</a:rPr>
              <a:t>Mění mimiku obličeje</a:t>
            </a:r>
            <a:r>
              <a:rPr lang="cs-CZ" alt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</a:rPr>
              <a:t> </a:t>
            </a:r>
            <a:r>
              <a:rPr lang="cs-CZ" altLang="cs-CZ" sz="2000" dirty="0">
                <a:latin typeface="Arial Unicode MS" pitchFamily="34" charset="-128"/>
              </a:rPr>
              <a:t>(komunikativní</a:t>
            </a:r>
          </a:p>
          <a:p>
            <a:pPr>
              <a:spcBef>
                <a:spcPct val="20000"/>
              </a:spcBef>
            </a:pPr>
            <a:r>
              <a:rPr lang="cs-CZ" altLang="cs-CZ" sz="2000" dirty="0">
                <a:latin typeface="Arial Unicode MS" pitchFamily="34" charset="-128"/>
              </a:rPr>
              <a:t>funkce, řeč, zpěv, emoce, informace</a:t>
            </a:r>
          </a:p>
          <a:p>
            <a:pPr>
              <a:spcBef>
                <a:spcPct val="20000"/>
              </a:spcBef>
            </a:pPr>
            <a:r>
              <a:rPr lang="cs-CZ" altLang="cs-CZ" sz="2000" dirty="0">
                <a:latin typeface="Arial Unicode MS" pitchFamily="34" charset="-128"/>
              </a:rPr>
              <a:t>o psychickém stavu pacienta, poškození – vyřazení profesní)</a:t>
            </a:r>
          </a:p>
          <a:p>
            <a:pPr>
              <a:spcBef>
                <a:spcPct val="20000"/>
              </a:spcBef>
            </a:pPr>
            <a:endParaRPr lang="cs-CZ" altLang="cs-CZ" dirty="0">
              <a:latin typeface="Arial Unicode MS" pitchFamily="34" charset="-128"/>
            </a:endParaRPr>
          </a:p>
          <a:p>
            <a:pPr>
              <a:spcBef>
                <a:spcPct val="20000"/>
              </a:spcBef>
            </a:pPr>
            <a:r>
              <a:rPr lang="cs-CZ" altLang="cs-CZ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</a:rPr>
              <a:t>Nemají</a:t>
            </a:r>
            <a:r>
              <a:rPr lang="cs-CZ" altLang="cs-CZ" sz="28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</a:rPr>
              <a:t> fascie !!!</a:t>
            </a:r>
          </a:p>
          <a:p>
            <a:pPr>
              <a:spcBef>
                <a:spcPct val="20000"/>
              </a:spcBef>
            </a:pPr>
            <a:endParaRPr lang="cs-CZ" altLang="cs-CZ" dirty="0">
              <a:solidFill>
                <a:srgbClr val="800000"/>
              </a:solidFill>
              <a:latin typeface="Arial Unicode MS" pitchFamily="34" charset="-128"/>
            </a:endParaRPr>
          </a:p>
          <a:p>
            <a:pPr>
              <a:spcBef>
                <a:spcPct val="20000"/>
              </a:spcBef>
            </a:pPr>
            <a:endParaRPr lang="cs-CZ" altLang="cs-CZ" sz="2800" dirty="0">
              <a:solidFill>
                <a:schemeClr val="bg1"/>
              </a:solidFill>
              <a:latin typeface="Arial Unicode MS" pitchFamily="34" charset="-128"/>
            </a:endParaRP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9882" y="1727804"/>
            <a:ext cx="2248806" cy="1574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0706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1026"/>
          <p:cNvSpPr>
            <a:spLocks noGrp="1" noChangeArrowheads="1"/>
          </p:cNvSpPr>
          <p:nvPr>
            <p:ph type="title"/>
          </p:nvPr>
        </p:nvSpPr>
        <p:spPr>
          <a:xfrm>
            <a:off x="2217640" y="1001713"/>
            <a:ext cx="7772400" cy="381000"/>
          </a:xfrm>
        </p:spPr>
        <p:txBody>
          <a:bodyPr>
            <a:normAutofit fontScale="90000"/>
          </a:bodyPr>
          <a:lstStyle/>
          <a:p>
            <a:r>
              <a:rPr lang="cs-CZ" altLang="cs-CZ" sz="2800" dirty="0">
                <a:latin typeface="Arial" panose="020B0604020202020204" pitchFamily="34" charset="0"/>
              </a:rPr>
              <a:t> </a:t>
            </a:r>
            <a:r>
              <a:rPr lang="cs-CZ" altLang="cs-CZ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Mm. </a:t>
            </a:r>
            <a:r>
              <a:rPr lang="cs-CZ" altLang="cs-CZ" sz="36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suprahyoidei</a:t>
            </a:r>
            <a:endParaRPr lang="cs-CZ" altLang="cs-CZ" sz="3600" b="1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pic>
        <p:nvPicPr>
          <p:cNvPr id="49155" name="Picture 102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923" y="2267673"/>
            <a:ext cx="3836293" cy="3165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9156" name="Text Box 1028"/>
          <p:cNvSpPr txBox="1">
            <a:spLocks noChangeArrowheads="1"/>
          </p:cNvSpPr>
          <p:nvPr/>
        </p:nvSpPr>
        <p:spPr bwMode="auto">
          <a:xfrm>
            <a:off x="4581771" y="1563801"/>
            <a:ext cx="5227129" cy="38318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endParaRPr lang="cs-CZ" altLang="cs-CZ" sz="2800" b="1" dirty="0">
              <a:solidFill>
                <a:srgbClr val="800000"/>
              </a:solidFill>
              <a:latin typeface="Arial" panose="020B0604020202020204" pitchFamily="34" charset="0"/>
            </a:endParaRPr>
          </a:p>
          <a:p>
            <a:pPr>
              <a:spcBef>
                <a:spcPct val="50000"/>
              </a:spcBef>
            </a:pPr>
            <a:r>
              <a:rPr lang="cs-CZ" altLang="cs-CZ" sz="2800" b="1" dirty="0">
                <a:solidFill>
                  <a:srgbClr val="800000"/>
                </a:solidFill>
                <a:latin typeface="Arial" panose="020B0604020202020204" pitchFamily="34" charset="0"/>
              </a:rPr>
              <a:t>3. M. </a:t>
            </a:r>
            <a:r>
              <a:rPr lang="cs-CZ" altLang="cs-CZ" sz="2800" b="1" dirty="0" err="1">
                <a:solidFill>
                  <a:srgbClr val="800000"/>
                </a:solidFill>
                <a:latin typeface="Arial" panose="020B0604020202020204" pitchFamily="34" charset="0"/>
              </a:rPr>
              <a:t>mylohyoideus</a:t>
            </a:r>
            <a:r>
              <a:rPr lang="cs-CZ" altLang="cs-CZ" sz="2800" b="1" dirty="0">
                <a:solidFill>
                  <a:srgbClr val="800000"/>
                </a:solidFill>
                <a:latin typeface="Arial" panose="020B0604020202020204" pitchFamily="34" charset="0"/>
              </a:rPr>
              <a:t> </a:t>
            </a:r>
            <a:r>
              <a:rPr lang="cs-CZ" altLang="cs-CZ" sz="2000" b="1" dirty="0">
                <a:solidFill>
                  <a:srgbClr val="800000"/>
                </a:solidFill>
                <a:latin typeface="Arial" panose="020B0604020202020204" pitchFamily="34" charset="0"/>
              </a:rPr>
              <a:t>(n. V.)</a:t>
            </a:r>
          </a:p>
          <a:p>
            <a:pPr>
              <a:spcBef>
                <a:spcPct val="50000"/>
              </a:spcBef>
            </a:pPr>
            <a:r>
              <a:rPr lang="cs-CZ" altLang="cs-CZ" sz="1600" dirty="0">
                <a:latin typeface="Arial" panose="020B0604020202020204" pitchFamily="34" charset="0"/>
              </a:rPr>
              <a:t>(zvedá jazylku k mandibule, a při její fixaci táhne mandibulu kaudálně, tvoří kontraktilní spodinu ústní dutiny).</a:t>
            </a:r>
          </a:p>
          <a:p>
            <a:pPr>
              <a:spcBef>
                <a:spcPct val="50000"/>
              </a:spcBef>
            </a:pPr>
            <a:endParaRPr lang="cs-CZ" altLang="cs-CZ" sz="1600" dirty="0">
              <a:latin typeface="Arial" panose="020B0604020202020204" pitchFamily="34" charset="0"/>
            </a:endParaRPr>
          </a:p>
          <a:p>
            <a:pPr>
              <a:spcBef>
                <a:spcPct val="50000"/>
              </a:spcBef>
            </a:pPr>
            <a:r>
              <a:rPr lang="cs-CZ" altLang="cs-CZ" sz="2800" b="1" dirty="0">
                <a:solidFill>
                  <a:srgbClr val="800000"/>
                </a:solidFill>
                <a:latin typeface="Arial" panose="020B0604020202020204" pitchFamily="34" charset="0"/>
              </a:rPr>
              <a:t>4. M. </a:t>
            </a:r>
            <a:r>
              <a:rPr lang="cs-CZ" altLang="cs-CZ" sz="2800" b="1" dirty="0" err="1">
                <a:solidFill>
                  <a:srgbClr val="800000"/>
                </a:solidFill>
                <a:latin typeface="Arial" panose="020B0604020202020204" pitchFamily="34" charset="0"/>
              </a:rPr>
              <a:t>geniohyoideus</a:t>
            </a:r>
            <a:r>
              <a:rPr lang="cs-CZ" altLang="cs-CZ" sz="2800" b="1" dirty="0">
                <a:solidFill>
                  <a:srgbClr val="800000"/>
                </a:solidFill>
                <a:latin typeface="Arial" panose="020B0604020202020204" pitchFamily="34" charset="0"/>
              </a:rPr>
              <a:t> </a:t>
            </a:r>
            <a:r>
              <a:rPr lang="cs-CZ" altLang="cs-CZ" sz="1600" dirty="0">
                <a:latin typeface="Arial" panose="020B0604020202020204" pitchFamily="34" charset="0"/>
              </a:rPr>
              <a:t>(totéž jako 3)</a:t>
            </a:r>
          </a:p>
          <a:p>
            <a:pPr>
              <a:spcBef>
                <a:spcPct val="50000"/>
              </a:spcBef>
            </a:pPr>
            <a:endParaRPr lang="cs-CZ" altLang="cs-CZ" sz="1600" dirty="0">
              <a:latin typeface="Arial" panose="020B0604020202020204" pitchFamily="34" charset="0"/>
            </a:endParaRPr>
          </a:p>
          <a:p>
            <a:pPr>
              <a:spcBef>
                <a:spcPct val="50000"/>
              </a:spcBef>
            </a:pPr>
            <a:endParaRPr lang="cs-CZ" altLang="cs-CZ" i="1" dirty="0">
              <a:latin typeface="Arial" panose="020B0604020202020204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4074" y="58624"/>
            <a:ext cx="2893632" cy="2575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6353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522" y="1484314"/>
            <a:ext cx="5577068" cy="46929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5300" name="Rectangle 4"/>
          <p:cNvSpPr>
            <a:spLocks noChangeArrowheads="1"/>
          </p:cNvSpPr>
          <p:nvPr/>
        </p:nvSpPr>
        <p:spPr bwMode="auto">
          <a:xfrm>
            <a:off x="3881438" y="549275"/>
            <a:ext cx="43751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Svaly </a:t>
            </a:r>
            <a:r>
              <a:rPr lang="cs-CZ" altLang="cs-CZ" sz="36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suprahyoidní</a:t>
            </a:r>
            <a:endParaRPr lang="cs-CZ" altLang="cs-CZ" sz="3600" b="1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pic>
        <p:nvPicPr>
          <p:cNvPr id="5530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619717" y="1678781"/>
            <a:ext cx="5098331" cy="4206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873938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1550693" y="1071984"/>
            <a:ext cx="9800821" cy="457200"/>
          </a:xfrm>
        </p:spPr>
        <p:txBody>
          <a:bodyPr>
            <a:normAutofit fontScale="90000"/>
          </a:bodyPr>
          <a:lstStyle/>
          <a:p>
            <a:r>
              <a:rPr lang="cs-CZ" altLang="cs-CZ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Svaly </a:t>
            </a:r>
            <a:r>
              <a:rPr lang="cs-CZ" altLang="cs-CZ" sz="36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infrahyoidní</a:t>
            </a:r>
            <a:r>
              <a:rPr lang="cs-CZ" altLang="cs-CZ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cs-CZ" altLang="cs-CZ" sz="3100" b="1" i="1" dirty="0">
                <a:solidFill>
                  <a:srgbClr val="800000"/>
                </a:solidFill>
                <a:latin typeface="Arial" panose="020B0604020202020204" pitchFamily="34" charset="0"/>
              </a:rPr>
              <a:t>(mm. </a:t>
            </a:r>
            <a:r>
              <a:rPr lang="cs-CZ" altLang="cs-CZ" sz="3100" b="1" i="1" dirty="0" err="1">
                <a:solidFill>
                  <a:srgbClr val="800000"/>
                </a:solidFill>
                <a:latin typeface="Arial" panose="020B0604020202020204" pitchFamily="34" charset="0"/>
              </a:rPr>
              <a:t>infrahyoidei</a:t>
            </a:r>
            <a:r>
              <a:rPr lang="cs-CZ" altLang="cs-CZ" sz="3100" b="1" i="1" dirty="0">
                <a:solidFill>
                  <a:srgbClr val="800000"/>
                </a:solidFill>
                <a:latin typeface="Arial" panose="020B0604020202020204" pitchFamily="34" charset="0"/>
              </a:rPr>
              <a:t>)</a:t>
            </a:r>
            <a:br>
              <a:rPr lang="cs-CZ" altLang="cs-CZ" sz="3100" b="1" i="1" dirty="0">
                <a:solidFill>
                  <a:srgbClr val="800000"/>
                </a:solidFill>
                <a:latin typeface="Arial" panose="020B0604020202020204" pitchFamily="34" charset="0"/>
              </a:rPr>
            </a:br>
            <a:r>
              <a:rPr lang="cs-CZ" altLang="cs-CZ" sz="3100" b="1" i="1" dirty="0">
                <a:solidFill>
                  <a:srgbClr val="800000"/>
                </a:solidFill>
                <a:latin typeface="Arial" panose="020B0604020202020204" pitchFamily="34" charset="0"/>
              </a:rPr>
              <a:t> </a:t>
            </a:r>
            <a:r>
              <a:rPr lang="cs-CZ" altLang="cs-CZ" sz="20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inervace: motorické větve z plexus </a:t>
            </a:r>
            <a:r>
              <a:rPr lang="cs-CZ" altLang="cs-CZ" sz="2000" b="1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cervicalis</a:t>
            </a:r>
            <a:r>
              <a:rPr lang="cs-CZ" altLang="cs-CZ" sz="20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300" b="1" i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cs-CZ" altLang="cs-CZ" sz="1300" b="1" i="1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ansa</a:t>
            </a:r>
            <a:r>
              <a:rPr lang="cs-CZ" altLang="cs-CZ" sz="1300" b="1" i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300" b="1" i="1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cervicalis</a:t>
            </a:r>
            <a:r>
              <a:rPr lang="cs-CZ" altLang="cs-CZ" sz="1300" b="1" i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300" b="1" i="1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profunda</a:t>
            </a:r>
            <a:r>
              <a:rPr lang="cs-CZ" altLang="cs-CZ" sz="1300" b="1" i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br>
              <a:rPr lang="cs-CZ" altLang="cs-CZ" sz="1300" b="1" i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altLang="cs-CZ" sz="1300" b="1" i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cs-CZ" altLang="cs-CZ" sz="1300" b="1" i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alt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PLEXUS CERVICALIS (C1-C4)</a:t>
            </a:r>
            <a:r>
              <a:rPr lang="cs-CZ" altLang="cs-CZ" sz="2400" b="1" dirty="0"/>
              <a:t/>
            </a:r>
            <a:br>
              <a:rPr lang="cs-CZ" altLang="cs-CZ" sz="2400" b="1" dirty="0"/>
            </a:br>
            <a:endParaRPr lang="cs-CZ" altLang="cs-CZ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710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24" y="2388421"/>
            <a:ext cx="4987556" cy="3910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7108" name="Text Box 4"/>
          <p:cNvSpPr txBox="1">
            <a:spLocks noChangeArrowheads="1"/>
          </p:cNvSpPr>
          <p:nvPr/>
        </p:nvSpPr>
        <p:spPr bwMode="auto">
          <a:xfrm flipH="1">
            <a:off x="5059680" y="1944054"/>
            <a:ext cx="6888480" cy="3939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endParaRPr lang="cs-CZ" altLang="cs-CZ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>
              <a:spcBef>
                <a:spcPct val="50000"/>
              </a:spcBef>
            </a:pPr>
            <a:r>
              <a:rPr lang="cs-CZ" altLang="cs-CZ" sz="2000" b="1" dirty="0">
                <a:solidFill>
                  <a:srgbClr val="800000"/>
                </a:solidFill>
                <a:latin typeface="Arial" panose="020B0604020202020204" pitchFamily="34" charset="0"/>
              </a:rPr>
              <a:t>1. m. </a:t>
            </a:r>
            <a:r>
              <a:rPr lang="cs-CZ" altLang="cs-CZ" sz="2000" b="1" dirty="0" err="1">
                <a:solidFill>
                  <a:srgbClr val="800000"/>
                </a:solidFill>
                <a:latin typeface="Arial" panose="020B0604020202020204" pitchFamily="34" charset="0"/>
              </a:rPr>
              <a:t>sternohyoideus</a:t>
            </a:r>
            <a:r>
              <a:rPr lang="cs-CZ" altLang="cs-CZ" sz="2000" b="1" dirty="0">
                <a:solidFill>
                  <a:srgbClr val="800000"/>
                </a:solidFill>
                <a:latin typeface="Arial" panose="020B0604020202020204" pitchFamily="34" charset="0"/>
              </a:rPr>
              <a:t> </a:t>
            </a:r>
            <a:r>
              <a:rPr lang="cs-CZ" altLang="cs-CZ" sz="1600" dirty="0">
                <a:latin typeface="Arial" panose="020B0604020202020204" pitchFamily="34" charset="0"/>
              </a:rPr>
              <a:t>(stahuje jazylku kaudálně, spojením s fascií krku fixuje polohu krčních orgánů)</a:t>
            </a:r>
            <a:endParaRPr lang="cs-CZ" altLang="cs-CZ" dirty="0">
              <a:solidFill>
                <a:srgbClr val="800000"/>
              </a:solidFill>
              <a:latin typeface="Arial" panose="020B0604020202020204" pitchFamily="34" charset="0"/>
            </a:endParaRPr>
          </a:p>
          <a:p>
            <a:pPr>
              <a:spcBef>
                <a:spcPct val="50000"/>
              </a:spcBef>
            </a:pPr>
            <a:r>
              <a:rPr lang="cs-CZ" altLang="cs-CZ" sz="2000" b="1" dirty="0">
                <a:solidFill>
                  <a:srgbClr val="800000"/>
                </a:solidFill>
                <a:latin typeface="Arial" panose="020B0604020202020204" pitchFamily="34" charset="0"/>
              </a:rPr>
              <a:t>2. m. </a:t>
            </a:r>
            <a:r>
              <a:rPr lang="cs-CZ" altLang="cs-CZ" sz="2000" b="1" dirty="0" err="1">
                <a:solidFill>
                  <a:srgbClr val="800000"/>
                </a:solidFill>
                <a:latin typeface="Arial" panose="020B0604020202020204" pitchFamily="34" charset="0"/>
              </a:rPr>
              <a:t>sternothyroideus</a:t>
            </a:r>
            <a:r>
              <a:rPr lang="cs-CZ" altLang="cs-CZ" sz="2000" b="1" dirty="0">
                <a:solidFill>
                  <a:srgbClr val="800000"/>
                </a:solidFill>
                <a:latin typeface="Arial" panose="020B0604020202020204" pitchFamily="34" charset="0"/>
              </a:rPr>
              <a:t> </a:t>
            </a:r>
            <a:r>
              <a:rPr lang="cs-CZ" altLang="cs-CZ" sz="1600" dirty="0">
                <a:latin typeface="Arial" panose="020B0604020202020204" pitchFamily="34" charset="0"/>
              </a:rPr>
              <a:t>(stahuje štítnou chrupavku a tím celý hrtan kaudálně)</a:t>
            </a:r>
            <a:endParaRPr lang="cs-CZ" altLang="cs-CZ" dirty="0">
              <a:solidFill>
                <a:srgbClr val="800000"/>
              </a:solidFill>
              <a:latin typeface="Arial" panose="020B0604020202020204" pitchFamily="34" charset="0"/>
            </a:endParaRPr>
          </a:p>
          <a:p>
            <a:pPr>
              <a:spcBef>
                <a:spcPct val="50000"/>
              </a:spcBef>
            </a:pPr>
            <a:r>
              <a:rPr lang="cs-CZ" altLang="cs-CZ" sz="2000" b="1" dirty="0">
                <a:solidFill>
                  <a:srgbClr val="800000"/>
                </a:solidFill>
                <a:latin typeface="Arial" panose="020B0604020202020204" pitchFamily="34" charset="0"/>
              </a:rPr>
              <a:t>3. m. </a:t>
            </a:r>
            <a:r>
              <a:rPr lang="cs-CZ" altLang="cs-CZ" sz="2000" b="1" dirty="0" err="1">
                <a:solidFill>
                  <a:srgbClr val="800000"/>
                </a:solidFill>
                <a:latin typeface="Arial" panose="020B0604020202020204" pitchFamily="34" charset="0"/>
              </a:rPr>
              <a:t>thyrohyoideus</a:t>
            </a:r>
            <a:r>
              <a:rPr lang="cs-CZ" altLang="cs-CZ" b="1" dirty="0">
                <a:solidFill>
                  <a:srgbClr val="800000"/>
                </a:solidFill>
                <a:latin typeface="Arial" panose="020B0604020202020204" pitchFamily="34" charset="0"/>
              </a:rPr>
              <a:t> </a:t>
            </a:r>
            <a:r>
              <a:rPr lang="cs-CZ" altLang="cs-CZ" sz="1600" dirty="0">
                <a:latin typeface="Arial" panose="020B0604020202020204" pitchFamily="34" charset="0"/>
              </a:rPr>
              <a:t>(stahuje jazylku a při její fixaci zvedá hrtan)</a:t>
            </a:r>
            <a:endParaRPr lang="cs-CZ" altLang="cs-CZ" dirty="0">
              <a:solidFill>
                <a:srgbClr val="800000"/>
              </a:solidFill>
              <a:latin typeface="Arial" panose="020B0604020202020204" pitchFamily="34" charset="0"/>
            </a:endParaRPr>
          </a:p>
          <a:p>
            <a:pPr>
              <a:spcBef>
                <a:spcPct val="50000"/>
              </a:spcBef>
            </a:pPr>
            <a:r>
              <a:rPr lang="cs-CZ" altLang="cs-CZ" sz="2000" b="1" dirty="0">
                <a:solidFill>
                  <a:srgbClr val="800000"/>
                </a:solidFill>
                <a:latin typeface="Arial" panose="020B0604020202020204" pitchFamily="34" charset="0"/>
              </a:rPr>
              <a:t>4. m. </a:t>
            </a:r>
            <a:r>
              <a:rPr lang="cs-CZ" altLang="cs-CZ" sz="2000" b="1" dirty="0" err="1">
                <a:solidFill>
                  <a:srgbClr val="800000"/>
                </a:solidFill>
                <a:latin typeface="Arial" panose="020B0604020202020204" pitchFamily="34" charset="0"/>
              </a:rPr>
              <a:t>omohyoideus</a:t>
            </a:r>
            <a:r>
              <a:rPr lang="cs-CZ" altLang="cs-CZ" sz="2000" dirty="0">
                <a:solidFill>
                  <a:srgbClr val="800000"/>
                </a:solidFill>
                <a:latin typeface="Arial" panose="020B0604020202020204" pitchFamily="34" charset="0"/>
              </a:rPr>
              <a:t> </a:t>
            </a:r>
            <a:r>
              <a:rPr lang="cs-CZ" altLang="cs-CZ" sz="1600" dirty="0">
                <a:latin typeface="Arial" panose="020B0604020202020204" pitchFamily="34" charset="0"/>
              </a:rPr>
              <a:t>(</a:t>
            </a:r>
            <a:r>
              <a:rPr lang="cs-CZ" altLang="cs-CZ" sz="1600" dirty="0" err="1">
                <a:latin typeface="Arial" panose="020B0604020202020204" pitchFamily="34" charset="0"/>
              </a:rPr>
              <a:t>venter</a:t>
            </a:r>
            <a:r>
              <a:rPr lang="cs-CZ" altLang="cs-CZ" sz="1600" dirty="0">
                <a:latin typeface="Arial" panose="020B0604020202020204" pitchFamily="34" charset="0"/>
              </a:rPr>
              <a:t> superior a </a:t>
            </a:r>
            <a:r>
              <a:rPr lang="cs-CZ" altLang="cs-CZ" sz="1600" dirty="0" err="1">
                <a:latin typeface="Arial" panose="020B0604020202020204" pitchFamily="34" charset="0"/>
              </a:rPr>
              <a:t>inferior</a:t>
            </a:r>
            <a:r>
              <a:rPr lang="cs-CZ" altLang="cs-CZ" sz="1600" dirty="0">
                <a:latin typeface="Arial" panose="020B0604020202020204" pitchFamily="34" charset="0"/>
              </a:rPr>
              <a:t>, stahuje jazylku a napíná krční fascii)</a:t>
            </a:r>
          </a:p>
          <a:p>
            <a:pPr>
              <a:spcBef>
                <a:spcPct val="50000"/>
              </a:spcBef>
            </a:pPr>
            <a:endParaRPr lang="cs-CZ" altLang="cs-CZ" sz="1600" b="1" dirty="0">
              <a:latin typeface="Arial" panose="020B0604020202020204" pitchFamily="34" charset="0"/>
            </a:endParaRPr>
          </a:p>
          <a:p>
            <a:pPr>
              <a:spcBef>
                <a:spcPct val="50000"/>
              </a:spcBef>
            </a:pPr>
            <a:r>
              <a:rPr lang="cs-CZ" altLang="cs-CZ" sz="1600" b="1" dirty="0">
                <a:latin typeface="Arial" panose="020B0604020202020204" pitchFamily="34" charset="0"/>
              </a:rPr>
              <a:t>Fixace jazylky </a:t>
            </a:r>
            <a:r>
              <a:rPr lang="cs-CZ" altLang="cs-CZ" sz="1600" dirty="0">
                <a:latin typeface="Arial" panose="020B0604020202020204" pitchFamily="34" charset="0"/>
              </a:rPr>
              <a:t>je společnou funkcí všech </a:t>
            </a:r>
            <a:r>
              <a:rPr lang="cs-CZ" altLang="cs-CZ" sz="1600" dirty="0" err="1">
                <a:latin typeface="Arial" panose="020B0604020202020204" pitchFamily="34" charset="0"/>
              </a:rPr>
              <a:t>infrahyoidních</a:t>
            </a:r>
            <a:r>
              <a:rPr lang="cs-CZ" altLang="cs-CZ" sz="1600" dirty="0">
                <a:latin typeface="Arial" panose="020B0604020202020204" pitchFamily="34" charset="0"/>
              </a:rPr>
              <a:t> svalů, bez ní by nešla realizovat deprese mandibuly svaly </a:t>
            </a:r>
            <a:r>
              <a:rPr lang="cs-CZ" altLang="cs-CZ" sz="1600" dirty="0" err="1">
                <a:latin typeface="Arial" panose="020B0604020202020204" pitchFamily="34" charset="0"/>
              </a:rPr>
              <a:t>suprahyoidními</a:t>
            </a:r>
            <a:r>
              <a:rPr lang="cs-CZ" altLang="cs-CZ" sz="1600" dirty="0">
                <a:latin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921386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>
          <a:xfrm>
            <a:off x="2863169" y="675088"/>
            <a:ext cx="10515600" cy="1325563"/>
          </a:xfrm>
        </p:spPr>
        <p:txBody>
          <a:bodyPr/>
          <a:lstStyle/>
          <a:p>
            <a:r>
              <a:rPr lang="cs-CZ" altLang="cs-CZ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      Mm. </a:t>
            </a:r>
            <a:r>
              <a:rPr lang="cs-CZ" altLang="cs-CZ" sz="36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infrahyoidei</a:t>
            </a:r>
            <a:endParaRPr lang="cs-CZ" altLang="cs-CZ" sz="3600" b="1" dirty="0">
              <a:solidFill>
                <a:srgbClr val="800000"/>
              </a:solidFill>
              <a:latin typeface="Sylfaen" panose="010A0502050306030303" pitchFamily="18" charset="0"/>
            </a:endParaRPr>
          </a:p>
        </p:txBody>
      </p:sp>
      <p:pic>
        <p:nvPicPr>
          <p:cNvPr id="70662" name="Picture 6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09465" y="1840215"/>
            <a:ext cx="3618256" cy="4521948"/>
          </a:xfrm>
          <a:noFill/>
          <a:ln/>
        </p:spPr>
      </p:pic>
      <p:sp>
        <p:nvSpPr>
          <p:cNvPr id="70660" name="Text Box 4"/>
          <p:cNvSpPr txBox="1">
            <a:spLocks noChangeArrowheads="1"/>
          </p:cNvSpPr>
          <p:nvPr/>
        </p:nvSpPr>
        <p:spPr bwMode="auto">
          <a:xfrm flipH="1">
            <a:off x="7543800" y="1447800"/>
            <a:ext cx="3352800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cs-CZ" altLang="cs-CZ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>
              <a:spcBef>
                <a:spcPct val="50000"/>
              </a:spcBef>
            </a:pPr>
            <a:endParaRPr lang="cs-CZ" altLang="cs-CZ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70661" name="Text Box 5"/>
          <p:cNvSpPr txBox="1">
            <a:spLocks noChangeArrowheads="1"/>
          </p:cNvSpPr>
          <p:nvPr/>
        </p:nvSpPr>
        <p:spPr bwMode="auto">
          <a:xfrm>
            <a:off x="4367214" y="1196976"/>
            <a:ext cx="388937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2800" b="1" dirty="0">
                <a:solidFill>
                  <a:srgbClr val="800000"/>
                </a:solidFill>
                <a:latin typeface="Arial" panose="020B0604020202020204" pitchFamily="34" charset="0"/>
              </a:rPr>
              <a:t> </a:t>
            </a:r>
            <a:endParaRPr lang="cs-CZ" altLang="cs-CZ" dirty="0">
              <a:latin typeface="Arial" panose="020B0604020202020204" pitchFamily="34" charset="0"/>
            </a:endParaRPr>
          </a:p>
        </p:txBody>
      </p:sp>
      <p:pic>
        <p:nvPicPr>
          <p:cNvPr id="70664" name="Picture 8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834130" y="2232630"/>
            <a:ext cx="4598831" cy="3606250"/>
          </a:xfrm>
          <a:noFill/>
          <a:ln/>
        </p:spPr>
      </p:pic>
    </p:spTree>
    <p:extLst>
      <p:ext uri="{BB962C8B-B14F-4D97-AF65-F5344CB8AC3E}">
        <p14:creationId xmlns:p14="http://schemas.microsoft.com/office/powerpoint/2010/main" val="324760239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Text Box 2"/>
          <p:cNvSpPr txBox="1">
            <a:spLocks noChangeArrowheads="1"/>
          </p:cNvSpPr>
          <p:nvPr/>
        </p:nvSpPr>
        <p:spPr bwMode="auto">
          <a:xfrm>
            <a:off x="278603" y="158496"/>
            <a:ext cx="7775575" cy="51706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800100" indent="-3429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257300" indent="-3429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714500" indent="-3429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171700" indent="-3429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cs-CZ" sz="3200" b="1" dirty="0">
                <a:solidFill>
                  <a:srgbClr val="800000"/>
                </a:solidFill>
                <a:latin typeface="Arial" panose="020B0604020202020204" pitchFamily="34" charset="0"/>
              </a:rPr>
              <a:t>      </a:t>
            </a:r>
            <a:r>
              <a:rPr lang="cs-CZ" altLang="cs-CZ" sz="32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II. Hluboká vrstva svalů krku</a:t>
            </a:r>
          </a:p>
          <a:p>
            <a:endParaRPr lang="cs-CZ" altLang="cs-CZ" sz="3200" b="1" dirty="0">
              <a:solidFill>
                <a:srgbClr val="800000"/>
              </a:solidFill>
              <a:latin typeface="Arial" panose="020B0604020202020204" pitchFamily="34" charset="0"/>
            </a:endParaRPr>
          </a:p>
          <a:p>
            <a:pPr>
              <a:buFontTx/>
              <a:buAutoNum type="arabicParenR"/>
            </a:pPr>
            <a:r>
              <a:rPr lang="cs-CZ" altLang="cs-CZ" sz="32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Mm. </a:t>
            </a:r>
            <a:r>
              <a:rPr lang="cs-CZ" altLang="cs-CZ" sz="32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scaleni</a:t>
            </a:r>
            <a:endParaRPr lang="cs-CZ" altLang="cs-CZ" sz="3200" b="1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  <a:p>
            <a:r>
              <a:rPr lang="cs-CZ" altLang="cs-CZ" sz="1800" b="1" i="1" dirty="0" smtClean="0">
                <a:latin typeface="Arial" panose="020B0604020202020204" pitchFamily="34" charset="0"/>
              </a:rPr>
              <a:t>1. m</a:t>
            </a:r>
            <a:r>
              <a:rPr lang="cs-CZ" altLang="cs-CZ" sz="1800" b="1" i="1" dirty="0">
                <a:latin typeface="Arial" panose="020B0604020202020204" pitchFamily="34" charset="0"/>
              </a:rPr>
              <a:t>. </a:t>
            </a:r>
            <a:r>
              <a:rPr lang="cs-CZ" altLang="cs-CZ" sz="1800" b="1" i="1" dirty="0" err="1">
                <a:latin typeface="Arial" panose="020B0604020202020204" pitchFamily="34" charset="0"/>
              </a:rPr>
              <a:t>scalenus</a:t>
            </a:r>
            <a:r>
              <a:rPr lang="cs-CZ" altLang="cs-CZ" sz="1800" b="1" i="1" dirty="0">
                <a:latin typeface="Arial" panose="020B0604020202020204" pitchFamily="34" charset="0"/>
              </a:rPr>
              <a:t> </a:t>
            </a:r>
            <a:r>
              <a:rPr lang="cs-CZ" altLang="cs-CZ" sz="1800" b="1" i="1" dirty="0" err="1">
                <a:latin typeface="Arial" panose="020B0604020202020204" pitchFamily="34" charset="0"/>
              </a:rPr>
              <a:t>anterior</a:t>
            </a:r>
            <a:r>
              <a:rPr lang="cs-CZ" altLang="cs-CZ" sz="1800" b="1" i="1" dirty="0">
                <a:latin typeface="Arial" panose="020B0604020202020204" pitchFamily="34" charset="0"/>
              </a:rPr>
              <a:t> </a:t>
            </a:r>
          </a:p>
          <a:p>
            <a:r>
              <a:rPr lang="cs-CZ" altLang="cs-CZ" sz="1800" b="1" i="1" dirty="0" smtClean="0">
                <a:latin typeface="Arial" panose="020B0604020202020204" pitchFamily="34" charset="0"/>
              </a:rPr>
              <a:t>2. m</a:t>
            </a:r>
            <a:r>
              <a:rPr lang="cs-CZ" altLang="cs-CZ" sz="1800" b="1" i="1" dirty="0">
                <a:latin typeface="Arial" panose="020B0604020202020204" pitchFamily="34" charset="0"/>
              </a:rPr>
              <a:t>. </a:t>
            </a:r>
            <a:r>
              <a:rPr lang="cs-CZ" altLang="cs-CZ" sz="1800" b="1" i="1" dirty="0" err="1">
                <a:latin typeface="Arial" panose="020B0604020202020204" pitchFamily="34" charset="0"/>
              </a:rPr>
              <a:t>scalenus</a:t>
            </a:r>
            <a:r>
              <a:rPr lang="cs-CZ" altLang="cs-CZ" sz="1800" b="1" i="1" dirty="0">
                <a:latin typeface="Arial" panose="020B0604020202020204" pitchFamily="34" charset="0"/>
              </a:rPr>
              <a:t> </a:t>
            </a:r>
            <a:r>
              <a:rPr lang="cs-CZ" altLang="cs-CZ" sz="1800" b="1" i="1" dirty="0" err="1">
                <a:latin typeface="Arial" panose="020B0604020202020204" pitchFamily="34" charset="0"/>
              </a:rPr>
              <a:t>medius</a:t>
            </a:r>
            <a:endParaRPr lang="cs-CZ" altLang="cs-CZ" sz="1800" b="1" i="1" dirty="0">
              <a:latin typeface="Arial" panose="020B0604020202020204" pitchFamily="34" charset="0"/>
            </a:endParaRPr>
          </a:p>
          <a:p>
            <a:r>
              <a:rPr lang="cs-CZ" altLang="cs-CZ" sz="1800" b="1" i="1" dirty="0" smtClean="0">
                <a:latin typeface="Arial" panose="020B0604020202020204" pitchFamily="34" charset="0"/>
              </a:rPr>
              <a:t>3. m</a:t>
            </a:r>
            <a:r>
              <a:rPr lang="cs-CZ" altLang="cs-CZ" sz="1800" b="1" i="1" dirty="0">
                <a:latin typeface="Arial" panose="020B0604020202020204" pitchFamily="34" charset="0"/>
              </a:rPr>
              <a:t>. </a:t>
            </a:r>
            <a:r>
              <a:rPr lang="cs-CZ" altLang="cs-CZ" sz="1800" b="1" i="1" dirty="0" err="1">
                <a:latin typeface="Arial" panose="020B0604020202020204" pitchFamily="34" charset="0"/>
              </a:rPr>
              <a:t>scalenus</a:t>
            </a:r>
            <a:r>
              <a:rPr lang="cs-CZ" altLang="cs-CZ" sz="1800" b="1" i="1" dirty="0">
                <a:latin typeface="Arial" panose="020B0604020202020204" pitchFamily="34" charset="0"/>
              </a:rPr>
              <a:t> </a:t>
            </a:r>
            <a:r>
              <a:rPr lang="cs-CZ" altLang="cs-CZ" sz="1800" b="1" i="1" dirty="0" err="1">
                <a:latin typeface="Arial" panose="020B0604020202020204" pitchFamily="34" charset="0"/>
              </a:rPr>
              <a:t>posterior</a:t>
            </a:r>
            <a:endParaRPr lang="cs-CZ" altLang="cs-CZ" sz="1800" b="1" i="1" dirty="0">
              <a:latin typeface="Arial" panose="020B0604020202020204" pitchFamily="34" charset="0"/>
            </a:endParaRPr>
          </a:p>
          <a:p>
            <a:endParaRPr lang="cs-CZ" altLang="cs-CZ" sz="1800" b="1" dirty="0">
              <a:latin typeface="Arial" panose="020B0604020202020204" pitchFamily="34" charset="0"/>
            </a:endParaRPr>
          </a:p>
          <a:p>
            <a:r>
              <a:rPr lang="cs-CZ" altLang="cs-CZ" sz="1800" b="1" dirty="0" err="1">
                <a:latin typeface="Arial" panose="020B0604020202020204" pitchFamily="34" charset="0"/>
              </a:rPr>
              <a:t>Fce</a:t>
            </a:r>
            <a:r>
              <a:rPr lang="cs-CZ" altLang="cs-CZ" sz="1800" b="1" dirty="0">
                <a:latin typeface="Arial" panose="020B0604020202020204" pitchFamily="34" charset="0"/>
              </a:rPr>
              <a:t>: </a:t>
            </a:r>
            <a:r>
              <a:rPr lang="cs-CZ" altLang="cs-CZ" sz="1600" b="1" dirty="0">
                <a:latin typeface="Arial" panose="020B0604020202020204" pitchFamily="34" charset="0"/>
              </a:rPr>
              <a:t>flexe krční páteře, při jednostranné kontrakci </a:t>
            </a:r>
          </a:p>
          <a:p>
            <a:r>
              <a:rPr lang="cs-CZ" altLang="cs-CZ" sz="1600" b="1" dirty="0">
                <a:latin typeface="Arial" panose="020B0604020202020204" pitchFamily="34" charset="0"/>
              </a:rPr>
              <a:t>        </a:t>
            </a:r>
            <a:r>
              <a:rPr lang="cs-CZ" altLang="cs-CZ" sz="1600" b="1" dirty="0" err="1">
                <a:latin typeface="Arial" panose="020B0604020202020204" pitchFamily="34" charset="0"/>
              </a:rPr>
              <a:t>lateroflexe</a:t>
            </a:r>
            <a:r>
              <a:rPr lang="cs-CZ" altLang="cs-CZ" sz="1600" b="1" dirty="0">
                <a:latin typeface="Arial" panose="020B0604020202020204" pitchFamily="34" charset="0"/>
              </a:rPr>
              <a:t> a otočení páteře na druhou stranu </a:t>
            </a:r>
          </a:p>
          <a:p>
            <a:endParaRPr lang="cs-CZ" altLang="cs-CZ" b="1" i="1" dirty="0">
              <a:latin typeface="Arial" panose="020B0604020202020204" pitchFamily="34" charset="0"/>
            </a:endParaRPr>
          </a:p>
          <a:p>
            <a:r>
              <a:rPr lang="cs-CZ" altLang="cs-CZ" sz="2000" b="1" i="1" dirty="0">
                <a:latin typeface="Arial" panose="020B0604020202020204" pitchFamily="34" charset="0"/>
              </a:rPr>
              <a:t>(</a:t>
            </a:r>
            <a:r>
              <a:rPr lang="cs-CZ" altLang="cs-CZ" sz="2000" b="1" i="1" dirty="0" err="1">
                <a:latin typeface="Arial" panose="020B0604020202020204" pitchFamily="34" charset="0"/>
              </a:rPr>
              <a:t>fissura</a:t>
            </a:r>
            <a:r>
              <a:rPr lang="cs-CZ" altLang="cs-CZ" sz="2000" b="1" i="1" dirty="0">
                <a:latin typeface="Arial" panose="020B0604020202020204" pitchFamily="34" charset="0"/>
              </a:rPr>
              <a:t> </a:t>
            </a:r>
            <a:r>
              <a:rPr lang="cs-CZ" altLang="cs-CZ" sz="2000" b="1" i="1" dirty="0" err="1" smtClean="0">
                <a:latin typeface="Arial" panose="020B0604020202020204" pitchFamily="34" charset="0"/>
              </a:rPr>
              <a:t>scalenorum</a:t>
            </a:r>
            <a:r>
              <a:rPr lang="cs-CZ" altLang="cs-CZ" sz="2000" b="1" i="1" dirty="0" smtClean="0">
                <a:latin typeface="Arial" panose="020B0604020202020204" pitchFamily="34" charset="0"/>
              </a:rPr>
              <a:t>*)</a:t>
            </a:r>
            <a:endParaRPr lang="cs-CZ" altLang="cs-CZ" sz="2000" b="1" i="1" dirty="0">
              <a:latin typeface="Arial" panose="020B0604020202020204" pitchFamily="34" charset="0"/>
            </a:endParaRPr>
          </a:p>
          <a:p>
            <a:endParaRPr lang="cs-CZ" altLang="cs-CZ" b="1" dirty="0">
              <a:latin typeface="Arial" panose="020B0604020202020204" pitchFamily="34" charset="0"/>
            </a:endParaRPr>
          </a:p>
          <a:p>
            <a:endParaRPr lang="cs-CZ" altLang="cs-CZ" sz="1800" b="1" dirty="0">
              <a:latin typeface="Arial" panose="020B0604020202020204" pitchFamily="34" charset="0"/>
            </a:endParaRPr>
          </a:p>
          <a:p>
            <a:endParaRPr lang="cs-CZ" altLang="cs-CZ" sz="1800" b="1" dirty="0">
              <a:latin typeface="Arial" panose="020B0604020202020204" pitchFamily="34" charset="0"/>
            </a:endParaRPr>
          </a:p>
          <a:p>
            <a:endParaRPr lang="cs-CZ" altLang="cs-CZ" sz="18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pic>
        <p:nvPicPr>
          <p:cNvPr id="11776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6819" y="1223783"/>
            <a:ext cx="2744156" cy="34749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776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0904" y="1166993"/>
            <a:ext cx="3171096" cy="26646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 descr="scaleni, longi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01" t="8798" r="7866"/>
          <a:stretch/>
        </p:blipFill>
        <p:spPr bwMode="auto">
          <a:xfrm>
            <a:off x="3474564" y="3335420"/>
            <a:ext cx="2027602" cy="3029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3938308" y="514447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1</a:t>
            </a:r>
            <a:endParaRPr lang="cs-CZ" dirty="0"/>
          </a:p>
        </p:txBody>
      </p:sp>
      <p:sp>
        <p:nvSpPr>
          <p:cNvPr id="3" name="Obdélník 2"/>
          <p:cNvSpPr/>
          <p:nvPr/>
        </p:nvSpPr>
        <p:spPr>
          <a:xfrm>
            <a:off x="3787465" y="5206025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 smtClean="0"/>
              <a:t>2</a:t>
            </a:r>
            <a:endParaRPr lang="cs-CZ" dirty="0"/>
          </a:p>
        </p:txBody>
      </p:sp>
      <p:sp>
        <p:nvSpPr>
          <p:cNvPr id="8" name="Obdélník 7"/>
          <p:cNvSpPr/>
          <p:nvPr/>
        </p:nvSpPr>
        <p:spPr>
          <a:xfrm>
            <a:off x="3619543" y="5320900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 smtClean="0"/>
              <a:t>3</a:t>
            </a:r>
            <a:endParaRPr lang="cs-CZ" dirty="0"/>
          </a:p>
        </p:txBody>
      </p:sp>
      <p:sp>
        <p:nvSpPr>
          <p:cNvPr id="4" name="TextovéPole 3"/>
          <p:cNvSpPr txBox="1"/>
          <p:nvPr/>
        </p:nvSpPr>
        <p:spPr>
          <a:xfrm>
            <a:off x="9609082" y="2351306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/>
              <a:t>*</a:t>
            </a:r>
            <a:endParaRPr lang="cs-CZ" b="1" dirty="0"/>
          </a:p>
        </p:txBody>
      </p:sp>
      <p:sp>
        <p:nvSpPr>
          <p:cNvPr id="5" name="Obdélník 4"/>
          <p:cNvSpPr/>
          <p:nvPr/>
        </p:nvSpPr>
        <p:spPr>
          <a:xfrm>
            <a:off x="8054178" y="3220686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/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32109935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aleni, longi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4663" y="259533"/>
            <a:ext cx="4573837" cy="6057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6738" name="Text Box 2"/>
          <p:cNvSpPr txBox="1">
            <a:spLocks noChangeArrowheads="1"/>
          </p:cNvSpPr>
          <p:nvPr/>
        </p:nvSpPr>
        <p:spPr bwMode="auto">
          <a:xfrm>
            <a:off x="383779" y="650685"/>
            <a:ext cx="9571589" cy="49552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800100" indent="-3429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257300" indent="-3429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714500" indent="-3429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171700" indent="-3429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cs-CZ" sz="32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2) Mm. </a:t>
            </a:r>
            <a:r>
              <a:rPr lang="cs-CZ" altLang="cs-CZ" sz="32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praevertebrales</a:t>
            </a:r>
            <a:endParaRPr lang="cs-CZ" altLang="cs-CZ" sz="3200" b="1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  <a:p>
            <a:endParaRPr lang="cs-CZ" altLang="cs-CZ" sz="3200" b="1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  <a:p>
            <a:endParaRPr lang="cs-CZ" altLang="cs-CZ" sz="1800" b="1" dirty="0">
              <a:solidFill>
                <a:srgbClr val="800000"/>
              </a:solidFill>
              <a:latin typeface="Arial" panose="020B0604020202020204" pitchFamily="34" charset="0"/>
            </a:endParaRPr>
          </a:p>
          <a:p>
            <a:pPr>
              <a:buFontTx/>
              <a:buChar char="•"/>
            </a:pPr>
            <a:r>
              <a:rPr lang="cs-CZ" altLang="cs-CZ" b="1" i="1" dirty="0">
                <a:solidFill>
                  <a:srgbClr val="C00000"/>
                </a:solidFill>
                <a:latin typeface="Arial" panose="020B0604020202020204" pitchFamily="34" charset="0"/>
              </a:rPr>
              <a:t>m. </a:t>
            </a:r>
            <a:r>
              <a:rPr lang="cs-CZ" altLang="cs-CZ" b="1" i="1" dirty="0" err="1">
                <a:solidFill>
                  <a:srgbClr val="C00000"/>
                </a:solidFill>
                <a:latin typeface="Arial" panose="020B0604020202020204" pitchFamily="34" charset="0"/>
              </a:rPr>
              <a:t>longus</a:t>
            </a:r>
            <a:r>
              <a:rPr lang="cs-CZ" altLang="cs-CZ" b="1" i="1" dirty="0">
                <a:solidFill>
                  <a:srgbClr val="C00000"/>
                </a:solidFill>
                <a:latin typeface="Arial" panose="020B0604020202020204" pitchFamily="34" charset="0"/>
              </a:rPr>
              <a:t> </a:t>
            </a:r>
            <a:r>
              <a:rPr lang="cs-CZ" altLang="cs-CZ" b="1" i="1" dirty="0" err="1">
                <a:solidFill>
                  <a:srgbClr val="C00000"/>
                </a:solidFill>
                <a:latin typeface="Arial" panose="020B0604020202020204" pitchFamily="34" charset="0"/>
              </a:rPr>
              <a:t>colli</a:t>
            </a:r>
            <a:r>
              <a:rPr lang="cs-CZ" altLang="cs-CZ" b="1" i="1" dirty="0">
                <a:solidFill>
                  <a:srgbClr val="C00000"/>
                </a:solidFill>
                <a:latin typeface="Arial" panose="020B0604020202020204" pitchFamily="34" charset="0"/>
              </a:rPr>
              <a:t> </a:t>
            </a:r>
            <a:r>
              <a:rPr lang="cs-CZ" altLang="cs-CZ" sz="1800" dirty="0">
                <a:latin typeface="Arial" panose="020B0604020202020204" pitchFamily="34" charset="0"/>
              </a:rPr>
              <a:t>(4) – flexe krční páteře,  při jednostranném stahu </a:t>
            </a:r>
            <a:r>
              <a:rPr lang="cs-CZ" altLang="cs-CZ" sz="1800" dirty="0" err="1">
                <a:latin typeface="Arial" panose="020B0604020202020204" pitchFamily="34" charset="0"/>
              </a:rPr>
              <a:t>lateroflexe</a:t>
            </a:r>
            <a:endParaRPr lang="cs-CZ" altLang="cs-CZ" sz="1800" dirty="0">
              <a:latin typeface="Arial" panose="020B0604020202020204" pitchFamily="34" charset="0"/>
            </a:endParaRPr>
          </a:p>
          <a:p>
            <a:pPr>
              <a:buFontTx/>
              <a:buChar char="•"/>
            </a:pPr>
            <a:endParaRPr lang="cs-CZ" altLang="cs-CZ" sz="1800" b="1" i="1" dirty="0">
              <a:latin typeface="Arial" panose="020B0604020202020204" pitchFamily="34" charset="0"/>
            </a:endParaRPr>
          </a:p>
          <a:p>
            <a:pPr>
              <a:buFontTx/>
              <a:buChar char="•"/>
            </a:pPr>
            <a:r>
              <a:rPr lang="cs-CZ" altLang="cs-CZ" b="1" i="1" dirty="0">
                <a:solidFill>
                  <a:srgbClr val="C00000"/>
                </a:solidFill>
                <a:latin typeface="Arial" panose="020B0604020202020204" pitchFamily="34" charset="0"/>
              </a:rPr>
              <a:t>m. </a:t>
            </a:r>
            <a:r>
              <a:rPr lang="cs-CZ" altLang="cs-CZ" b="1" i="1" dirty="0" err="1">
                <a:solidFill>
                  <a:srgbClr val="C00000"/>
                </a:solidFill>
                <a:latin typeface="Arial" panose="020B0604020202020204" pitchFamily="34" charset="0"/>
              </a:rPr>
              <a:t>longus</a:t>
            </a:r>
            <a:r>
              <a:rPr lang="cs-CZ" altLang="cs-CZ" b="1" i="1" dirty="0">
                <a:solidFill>
                  <a:srgbClr val="C00000"/>
                </a:solidFill>
                <a:latin typeface="Arial" panose="020B0604020202020204" pitchFamily="34" charset="0"/>
              </a:rPr>
              <a:t> </a:t>
            </a:r>
            <a:r>
              <a:rPr lang="cs-CZ" altLang="cs-CZ" b="1" i="1" dirty="0" err="1">
                <a:solidFill>
                  <a:srgbClr val="C00000"/>
                </a:solidFill>
                <a:latin typeface="Arial" panose="020B0604020202020204" pitchFamily="34" charset="0"/>
              </a:rPr>
              <a:t>capitis</a:t>
            </a:r>
            <a:r>
              <a:rPr lang="cs-CZ" altLang="cs-CZ" b="1" i="1" dirty="0">
                <a:solidFill>
                  <a:srgbClr val="C00000"/>
                </a:solidFill>
                <a:latin typeface="Arial" panose="020B0604020202020204" pitchFamily="34" charset="0"/>
              </a:rPr>
              <a:t> </a:t>
            </a:r>
            <a:r>
              <a:rPr lang="cs-CZ" altLang="cs-CZ" sz="1800" dirty="0">
                <a:latin typeface="Arial" panose="020B0604020202020204" pitchFamily="34" charset="0"/>
              </a:rPr>
              <a:t>(3) - flexe hlavy</a:t>
            </a:r>
          </a:p>
          <a:p>
            <a:pPr>
              <a:buFontTx/>
              <a:buChar char="•"/>
            </a:pPr>
            <a:endParaRPr lang="cs-CZ" altLang="cs-CZ" b="1" i="1" dirty="0">
              <a:latin typeface="Arial" panose="020B0604020202020204" pitchFamily="34" charset="0"/>
            </a:endParaRPr>
          </a:p>
          <a:p>
            <a:pPr>
              <a:buFontTx/>
              <a:buChar char="•"/>
            </a:pPr>
            <a:r>
              <a:rPr lang="cs-CZ" altLang="cs-CZ" b="1" i="1" dirty="0">
                <a:solidFill>
                  <a:srgbClr val="C00000"/>
                </a:solidFill>
                <a:latin typeface="Arial" panose="020B0604020202020204" pitchFamily="34" charset="0"/>
              </a:rPr>
              <a:t>m. </a:t>
            </a:r>
            <a:r>
              <a:rPr lang="cs-CZ" altLang="cs-CZ" b="1" i="1" dirty="0" err="1">
                <a:solidFill>
                  <a:srgbClr val="C00000"/>
                </a:solidFill>
                <a:latin typeface="Arial" panose="020B0604020202020204" pitchFamily="34" charset="0"/>
              </a:rPr>
              <a:t>rectus</a:t>
            </a:r>
            <a:r>
              <a:rPr lang="cs-CZ" altLang="cs-CZ" b="1" i="1" dirty="0">
                <a:solidFill>
                  <a:srgbClr val="C00000"/>
                </a:solidFill>
                <a:latin typeface="Arial" panose="020B0604020202020204" pitchFamily="34" charset="0"/>
              </a:rPr>
              <a:t> </a:t>
            </a:r>
            <a:r>
              <a:rPr lang="cs-CZ" altLang="cs-CZ" b="1" i="1" dirty="0" err="1">
                <a:solidFill>
                  <a:srgbClr val="C00000"/>
                </a:solidFill>
                <a:latin typeface="Arial" panose="020B0604020202020204" pitchFamily="34" charset="0"/>
              </a:rPr>
              <a:t>capitis</a:t>
            </a:r>
            <a:r>
              <a:rPr lang="cs-CZ" altLang="cs-CZ" b="1" i="1" dirty="0">
                <a:solidFill>
                  <a:srgbClr val="C00000"/>
                </a:solidFill>
                <a:latin typeface="Arial" panose="020B0604020202020204" pitchFamily="34" charset="0"/>
              </a:rPr>
              <a:t> </a:t>
            </a:r>
            <a:r>
              <a:rPr lang="cs-CZ" altLang="cs-CZ" b="1" i="1" dirty="0" err="1">
                <a:solidFill>
                  <a:srgbClr val="C00000"/>
                </a:solidFill>
                <a:latin typeface="Arial" panose="020B0604020202020204" pitchFamily="34" charset="0"/>
              </a:rPr>
              <a:t>anterior</a:t>
            </a:r>
            <a:r>
              <a:rPr lang="cs-CZ" altLang="cs-CZ" b="1" i="1" dirty="0">
                <a:solidFill>
                  <a:srgbClr val="C00000"/>
                </a:solidFill>
                <a:latin typeface="Arial" panose="020B0604020202020204" pitchFamily="34" charset="0"/>
              </a:rPr>
              <a:t> </a:t>
            </a:r>
            <a:r>
              <a:rPr lang="cs-CZ" altLang="cs-CZ" sz="1800" dirty="0">
                <a:latin typeface="Arial" panose="020B0604020202020204" pitchFamily="34" charset="0"/>
              </a:rPr>
              <a:t>(2) flexe hlavy, drobné balanční pohyby</a:t>
            </a:r>
          </a:p>
          <a:p>
            <a:pPr>
              <a:buFontTx/>
              <a:buChar char="•"/>
            </a:pPr>
            <a:endParaRPr lang="cs-CZ" altLang="cs-CZ" b="1" i="1" dirty="0">
              <a:latin typeface="Arial" panose="020B0604020202020204" pitchFamily="34" charset="0"/>
            </a:endParaRPr>
          </a:p>
          <a:p>
            <a:pPr>
              <a:buFontTx/>
              <a:buChar char="•"/>
            </a:pPr>
            <a:r>
              <a:rPr lang="cs-CZ" altLang="cs-CZ" b="1" i="1" dirty="0">
                <a:solidFill>
                  <a:srgbClr val="C00000"/>
                </a:solidFill>
                <a:latin typeface="Arial" panose="020B0604020202020204" pitchFamily="34" charset="0"/>
              </a:rPr>
              <a:t>m. </a:t>
            </a:r>
            <a:r>
              <a:rPr lang="cs-CZ" altLang="cs-CZ" b="1" i="1" dirty="0" err="1">
                <a:solidFill>
                  <a:srgbClr val="C00000"/>
                </a:solidFill>
                <a:latin typeface="Arial" panose="020B0604020202020204" pitchFamily="34" charset="0"/>
              </a:rPr>
              <a:t>rectus</a:t>
            </a:r>
            <a:r>
              <a:rPr lang="cs-CZ" altLang="cs-CZ" b="1" i="1" dirty="0">
                <a:solidFill>
                  <a:srgbClr val="C00000"/>
                </a:solidFill>
                <a:latin typeface="Arial" panose="020B0604020202020204" pitchFamily="34" charset="0"/>
              </a:rPr>
              <a:t> </a:t>
            </a:r>
            <a:r>
              <a:rPr lang="cs-CZ" altLang="cs-CZ" b="1" i="1" dirty="0" err="1">
                <a:solidFill>
                  <a:srgbClr val="C00000"/>
                </a:solidFill>
                <a:latin typeface="Arial" panose="020B0604020202020204" pitchFamily="34" charset="0"/>
              </a:rPr>
              <a:t>capitis</a:t>
            </a:r>
            <a:r>
              <a:rPr lang="cs-CZ" altLang="cs-CZ" b="1" i="1" dirty="0">
                <a:solidFill>
                  <a:srgbClr val="C00000"/>
                </a:solidFill>
                <a:latin typeface="Arial" panose="020B0604020202020204" pitchFamily="34" charset="0"/>
              </a:rPr>
              <a:t> </a:t>
            </a:r>
            <a:r>
              <a:rPr lang="cs-CZ" altLang="cs-CZ" b="1" i="1" dirty="0" err="1">
                <a:solidFill>
                  <a:srgbClr val="C00000"/>
                </a:solidFill>
                <a:latin typeface="Arial" panose="020B0604020202020204" pitchFamily="34" charset="0"/>
              </a:rPr>
              <a:t>lateralis</a:t>
            </a:r>
            <a:r>
              <a:rPr lang="cs-CZ" altLang="cs-CZ" b="1" i="1" dirty="0">
                <a:solidFill>
                  <a:srgbClr val="C00000"/>
                </a:solidFill>
                <a:latin typeface="Arial" panose="020B0604020202020204" pitchFamily="34" charset="0"/>
              </a:rPr>
              <a:t> </a:t>
            </a:r>
            <a:r>
              <a:rPr lang="cs-CZ" altLang="cs-CZ" sz="1800" dirty="0">
                <a:latin typeface="Arial" panose="020B0604020202020204" pitchFamily="34" charset="0"/>
              </a:rPr>
              <a:t>(1) – </a:t>
            </a:r>
            <a:r>
              <a:rPr lang="cs-CZ" altLang="cs-CZ" sz="1800" dirty="0" err="1">
                <a:latin typeface="Arial" panose="020B0604020202020204" pitchFamily="34" charset="0"/>
              </a:rPr>
              <a:t>lateroflexe</a:t>
            </a:r>
            <a:r>
              <a:rPr lang="cs-CZ" altLang="cs-CZ" sz="1800" dirty="0">
                <a:latin typeface="Arial" panose="020B0604020202020204" pitchFamily="34" charset="0"/>
              </a:rPr>
              <a:t>, stabilizace</a:t>
            </a:r>
          </a:p>
          <a:p>
            <a:pPr>
              <a:buFontTx/>
              <a:buChar char="•"/>
            </a:pPr>
            <a:endParaRPr lang="cs-CZ" altLang="cs-CZ" b="1" i="1" dirty="0">
              <a:latin typeface="Arial" panose="020B0604020202020204" pitchFamily="34" charset="0"/>
            </a:endParaRPr>
          </a:p>
          <a:p>
            <a:pPr>
              <a:buFontTx/>
              <a:buChar char="•"/>
            </a:pPr>
            <a:r>
              <a:rPr lang="cs-CZ" altLang="cs-CZ" b="1" i="1" dirty="0">
                <a:solidFill>
                  <a:srgbClr val="C00000"/>
                </a:solidFill>
                <a:latin typeface="Arial" panose="020B0604020202020204" pitchFamily="34" charset="0"/>
              </a:rPr>
              <a:t>mm. </a:t>
            </a:r>
            <a:r>
              <a:rPr lang="cs-CZ" altLang="cs-CZ" b="1" i="1" dirty="0" err="1">
                <a:solidFill>
                  <a:srgbClr val="C00000"/>
                </a:solidFill>
                <a:latin typeface="Arial" panose="020B0604020202020204" pitchFamily="34" charset="0"/>
              </a:rPr>
              <a:t>intertransversarii</a:t>
            </a:r>
            <a:r>
              <a:rPr lang="cs-CZ" altLang="cs-CZ" b="1" i="1" dirty="0">
                <a:solidFill>
                  <a:srgbClr val="C00000"/>
                </a:solidFill>
                <a:latin typeface="Arial" panose="020B0604020202020204" pitchFamily="34" charset="0"/>
              </a:rPr>
              <a:t> </a:t>
            </a:r>
            <a:r>
              <a:rPr lang="cs-CZ" altLang="cs-CZ" b="1" i="1" dirty="0" err="1">
                <a:solidFill>
                  <a:srgbClr val="C00000"/>
                </a:solidFill>
                <a:latin typeface="Arial" panose="020B0604020202020204" pitchFamily="34" charset="0"/>
              </a:rPr>
              <a:t>anteriores</a:t>
            </a:r>
            <a:r>
              <a:rPr lang="cs-CZ" altLang="cs-CZ" b="1" i="1" dirty="0">
                <a:solidFill>
                  <a:srgbClr val="C00000"/>
                </a:solidFill>
                <a:latin typeface="Arial" panose="020B0604020202020204" pitchFamily="34" charset="0"/>
              </a:rPr>
              <a:t> </a:t>
            </a:r>
            <a:r>
              <a:rPr lang="cs-CZ" altLang="cs-CZ" b="1" i="1" dirty="0" err="1">
                <a:solidFill>
                  <a:srgbClr val="C00000"/>
                </a:solidFill>
                <a:latin typeface="Arial" panose="020B0604020202020204" pitchFamily="34" charset="0"/>
              </a:rPr>
              <a:t>cervicis</a:t>
            </a:r>
            <a:r>
              <a:rPr lang="cs-CZ" altLang="cs-CZ" b="1" i="1" dirty="0">
                <a:solidFill>
                  <a:srgbClr val="C00000"/>
                </a:solidFill>
                <a:latin typeface="Arial" panose="020B0604020202020204" pitchFamily="34" charset="0"/>
              </a:rPr>
              <a:t> </a:t>
            </a:r>
            <a:r>
              <a:rPr lang="cs-CZ" altLang="cs-CZ" b="1" dirty="0">
                <a:latin typeface="Arial" panose="020B0604020202020204" pitchFamily="34" charset="0"/>
              </a:rPr>
              <a:t>(6 párů) </a:t>
            </a:r>
          </a:p>
          <a:p>
            <a:pPr marL="0" indent="0"/>
            <a:r>
              <a:rPr lang="cs-CZ" altLang="cs-CZ" b="1" dirty="0">
                <a:latin typeface="Arial" panose="020B0604020202020204" pitchFamily="34" charset="0"/>
              </a:rPr>
              <a:t>            </a:t>
            </a:r>
            <a:r>
              <a:rPr lang="cs-CZ" altLang="cs-CZ" sz="1800" dirty="0">
                <a:latin typeface="Arial" panose="020B0604020202020204" pitchFamily="34" charset="0"/>
              </a:rPr>
              <a:t>balanční pohyby mezi sousedními obratli, stabilizace</a:t>
            </a:r>
            <a:endParaRPr lang="cs-CZ" altLang="cs-CZ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395942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Text Box 2"/>
          <p:cNvSpPr txBox="1">
            <a:spLocks noChangeArrowheads="1"/>
          </p:cNvSpPr>
          <p:nvPr/>
        </p:nvSpPr>
        <p:spPr bwMode="auto">
          <a:xfrm>
            <a:off x="273845" y="350839"/>
            <a:ext cx="5287025" cy="2000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32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Fascie krční</a:t>
            </a:r>
          </a:p>
          <a:p>
            <a:endParaRPr lang="cs-CZ" altLang="cs-CZ" sz="3200" b="1" dirty="0">
              <a:solidFill>
                <a:srgbClr val="800000"/>
              </a:solidFill>
              <a:latin typeface="Arial" panose="020B0604020202020204" pitchFamily="34" charset="0"/>
            </a:endParaRPr>
          </a:p>
          <a:p>
            <a:r>
              <a:rPr lang="cs-CZ" altLang="cs-CZ" sz="2000" b="1" dirty="0">
                <a:latin typeface="Arial" panose="020B0604020202020204" pitchFamily="34" charset="0"/>
              </a:rPr>
              <a:t>1) Lamina </a:t>
            </a:r>
            <a:r>
              <a:rPr lang="cs-CZ" altLang="cs-CZ" sz="2000" b="1" dirty="0" err="1">
                <a:latin typeface="Arial" panose="020B0604020202020204" pitchFamily="34" charset="0"/>
              </a:rPr>
              <a:t>superficialis</a:t>
            </a:r>
            <a:endParaRPr lang="cs-CZ" altLang="cs-CZ" sz="2000" b="1" dirty="0">
              <a:latin typeface="Arial" panose="020B0604020202020204" pitchFamily="34" charset="0"/>
            </a:endParaRPr>
          </a:p>
          <a:p>
            <a:r>
              <a:rPr lang="cs-CZ" altLang="cs-CZ" sz="2000" b="1" dirty="0">
                <a:latin typeface="Arial" panose="020B0604020202020204" pitchFamily="34" charset="0"/>
              </a:rPr>
              <a:t>2) Lamina </a:t>
            </a:r>
            <a:r>
              <a:rPr lang="cs-CZ" altLang="cs-CZ" sz="2000" b="1" dirty="0" err="1">
                <a:latin typeface="Arial" panose="020B0604020202020204" pitchFamily="34" charset="0"/>
              </a:rPr>
              <a:t>praetrachealis</a:t>
            </a:r>
            <a:r>
              <a:rPr lang="cs-CZ" altLang="cs-CZ" sz="2000" b="1" dirty="0">
                <a:latin typeface="Arial" panose="020B0604020202020204" pitchFamily="34" charset="0"/>
              </a:rPr>
              <a:t> </a:t>
            </a:r>
            <a:r>
              <a:rPr lang="cs-CZ" altLang="cs-CZ" sz="1400" b="1" dirty="0">
                <a:latin typeface="Arial" panose="020B0604020202020204" pitchFamily="34" charset="0"/>
              </a:rPr>
              <a:t>(</a:t>
            </a:r>
            <a:r>
              <a:rPr lang="cs-CZ" altLang="cs-CZ" sz="1400" b="1" dirty="0" err="1">
                <a:latin typeface="Arial" panose="020B0604020202020204" pitchFamily="34" charset="0"/>
              </a:rPr>
              <a:t>spatium</a:t>
            </a:r>
            <a:r>
              <a:rPr lang="cs-CZ" altLang="cs-CZ" sz="1400" b="1" dirty="0">
                <a:latin typeface="Arial" panose="020B0604020202020204" pitchFamily="34" charset="0"/>
              </a:rPr>
              <a:t> </a:t>
            </a:r>
            <a:r>
              <a:rPr lang="cs-CZ" altLang="cs-CZ" sz="1400" b="1" dirty="0" err="1">
                <a:latin typeface="Arial" panose="020B0604020202020204" pitchFamily="34" charset="0"/>
              </a:rPr>
              <a:t>suprasternale</a:t>
            </a:r>
            <a:r>
              <a:rPr lang="cs-CZ" altLang="cs-CZ" sz="1400" b="1" dirty="0">
                <a:latin typeface="Arial" panose="020B0604020202020204" pitchFamily="34" charset="0"/>
              </a:rPr>
              <a:t>)</a:t>
            </a:r>
          </a:p>
          <a:p>
            <a:r>
              <a:rPr lang="cs-CZ" altLang="cs-CZ" sz="2000" b="1" dirty="0">
                <a:latin typeface="Arial" panose="020B0604020202020204" pitchFamily="34" charset="0"/>
              </a:rPr>
              <a:t>3) Lamina </a:t>
            </a:r>
            <a:r>
              <a:rPr lang="cs-CZ" altLang="cs-CZ" sz="2000" b="1" dirty="0" err="1">
                <a:latin typeface="Arial" panose="020B0604020202020204" pitchFamily="34" charset="0"/>
              </a:rPr>
              <a:t>praevertebralis</a:t>
            </a:r>
            <a:endParaRPr lang="cs-CZ" altLang="cs-CZ" sz="2000" b="1" dirty="0">
              <a:latin typeface="Arial" panose="020B0604020202020204" pitchFamily="34" charset="0"/>
            </a:endParaRPr>
          </a:p>
        </p:txBody>
      </p:sp>
      <p:pic>
        <p:nvPicPr>
          <p:cNvPr id="1157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5" y="2276475"/>
            <a:ext cx="4141788" cy="424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571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4563" y="765176"/>
            <a:ext cx="4392612" cy="288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5717" name="Line 5"/>
          <p:cNvSpPr>
            <a:spLocks noChangeShapeType="1"/>
          </p:cNvSpPr>
          <p:nvPr/>
        </p:nvSpPr>
        <p:spPr bwMode="auto">
          <a:xfrm flipV="1">
            <a:off x="6959601" y="3213100"/>
            <a:ext cx="792163" cy="194468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15718" name="Line 6"/>
          <p:cNvSpPr>
            <a:spLocks noChangeShapeType="1"/>
          </p:cNvSpPr>
          <p:nvPr/>
        </p:nvSpPr>
        <p:spPr bwMode="auto">
          <a:xfrm>
            <a:off x="5880100" y="391319"/>
            <a:ext cx="936625" cy="93662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15719" name="Line 7"/>
          <p:cNvSpPr>
            <a:spLocks noChangeShapeType="1"/>
          </p:cNvSpPr>
          <p:nvPr/>
        </p:nvSpPr>
        <p:spPr bwMode="auto">
          <a:xfrm flipH="1" flipV="1">
            <a:off x="9480550" y="1412876"/>
            <a:ext cx="287338" cy="287972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15720" name="Text Box 8"/>
          <p:cNvSpPr txBox="1">
            <a:spLocks noChangeArrowheads="1"/>
          </p:cNvSpPr>
          <p:nvPr/>
        </p:nvSpPr>
        <p:spPr bwMode="auto">
          <a:xfrm>
            <a:off x="6816725" y="5013326"/>
            <a:ext cx="311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>
                <a:latin typeface="Arial" panose="020B0604020202020204" pitchFamily="34" charset="0"/>
              </a:rPr>
              <a:t>3</a:t>
            </a:r>
          </a:p>
        </p:txBody>
      </p:sp>
      <p:sp>
        <p:nvSpPr>
          <p:cNvPr id="115721" name="Text Box 9"/>
          <p:cNvSpPr txBox="1">
            <a:spLocks noChangeArrowheads="1"/>
          </p:cNvSpPr>
          <p:nvPr/>
        </p:nvSpPr>
        <p:spPr bwMode="auto">
          <a:xfrm>
            <a:off x="9675813" y="4168776"/>
            <a:ext cx="311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>
                <a:latin typeface="Arial" panose="020B0604020202020204" pitchFamily="34" charset="0"/>
              </a:rPr>
              <a:t>2</a:t>
            </a:r>
          </a:p>
        </p:txBody>
      </p:sp>
      <p:sp>
        <p:nvSpPr>
          <p:cNvPr id="115722" name="Text Box 10"/>
          <p:cNvSpPr txBox="1">
            <a:spLocks noChangeArrowheads="1"/>
          </p:cNvSpPr>
          <p:nvPr/>
        </p:nvSpPr>
        <p:spPr bwMode="auto">
          <a:xfrm>
            <a:off x="5716588" y="207963"/>
            <a:ext cx="311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>
                <a:latin typeface="Arial" panose="020B0604020202020204" pitchFamily="34" charset="0"/>
              </a:rPr>
              <a:t>1</a:t>
            </a:r>
          </a:p>
        </p:txBody>
      </p:sp>
      <p:pic>
        <p:nvPicPr>
          <p:cNvPr id="2052" name="Picture 4" descr="Fascia cervicalis s. fascia colli - cervical fascia ...">
            <a:extLst>
              <a:ext uri="{FF2B5EF4-FFF2-40B4-BE49-F238E27FC236}">
                <a16:creationId xmlns:a16="http://schemas.microsoft.com/office/drawing/2014/main" xmlns="" id="{B239DF6A-0EBC-429E-8443-112748373F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6" t="20440" r="5267" b="6228"/>
          <a:stretch/>
        </p:blipFill>
        <p:spPr bwMode="auto">
          <a:xfrm>
            <a:off x="7270751" y="4685531"/>
            <a:ext cx="3246656" cy="2080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31923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919" y="3488766"/>
            <a:ext cx="3669665" cy="2765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8605" y="-68644"/>
            <a:ext cx="1912721" cy="23119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2500" y="0"/>
            <a:ext cx="1929386" cy="2243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245" name="Text Box 5"/>
          <p:cNvSpPr txBox="1">
            <a:spLocks noChangeArrowheads="1"/>
          </p:cNvSpPr>
          <p:nvPr/>
        </p:nvSpPr>
        <p:spPr bwMode="auto">
          <a:xfrm>
            <a:off x="536575" y="392956"/>
            <a:ext cx="4455130" cy="2585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3200" b="1" dirty="0">
                <a:solidFill>
                  <a:srgbClr val="FF0000"/>
                </a:solidFill>
              </a:rPr>
              <a:t>Krajiny na krku</a:t>
            </a:r>
          </a:p>
          <a:p>
            <a:r>
              <a:rPr lang="cs-CZ" altLang="cs-CZ" sz="2400" b="1" dirty="0" err="1">
                <a:solidFill>
                  <a:srgbClr val="FF0000"/>
                </a:solidFill>
              </a:rPr>
              <a:t>Regio</a:t>
            </a:r>
            <a:r>
              <a:rPr lang="cs-CZ" altLang="cs-CZ" sz="2400" b="1" dirty="0">
                <a:solidFill>
                  <a:srgbClr val="FF0000"/>
                </a:solidFill>
              </a:rPr>
              <a:t> </a:t>
            </a:r>
            <a:r>
              <a:rPr lang="cs-CZ" altLang="cs-CZ" sz="2400" b="1" dirty="0" err="1">
                <a:solidFill>
                  <a:srgbClr val="FF0000"/>
                </a:solidFill>
              </a:rPr>
              <a:t>colli</a:t>
            </a:r>
            <a:r>
              <a:rPr lang="cs-CZ" altLang="cs-CZ" sz="2400" b="1" dirty="0">
                <a:solidFill>
                  <a:srgbClr val="FF0000"/>
                </a:solidFill>
              </a:rPr>
              <a:t> </a:t>
            </a:r>
            <a:r>
              <a:rPr lang="cs-CZ" altLang="cs-CZ" sz="2400" b="1" dirty="0" err="1">
                <a:solidFill>
                  <a:srgbClr val="FF0000"/>
                </a:solidFill>
              </a:rPr>
              <a:t>anterior</a:t>
            </a:r>
            <a:r>
              <a:rPr lang="cs-CZ" altLang="cs-CZ" sz="2400" b="1" dirty="0">
                <a:solidFill>
                  <a:srgbClr val="FF0000"/>
                </a:solidFill>
              </a:rPr>
              <a:t>, </a:t>
            </a:r>
            <a:r>
              <a:rPr lang="cs-CZ" altLang="cs-CZ" sz="2400" b="1" dirty="0" err="1">
                <a:solidFill>
                  <a:srgbClr val="FF0000"/>
                </a:solidFill>
              </a:rPr>
              <a:t>lateralis</a:t>
            </a:r>
            <a:r>
              <a:rPr lang="cs-CZ" altLang="cs-CZ" sz="2400" b="1" dirty="0">
                <a:solidFill>
                  <a:srgbClr val="FF0000"/>
                </a:solidFill>
              </a:rPr>
              <a:t> </a:t>
            </a:r>
          </a:p>
          <a:p>
            <a:r>
              <a:rPr lang="cs-CZ" altLang="cs-CZ" sz="1600" b="1" dirty="0"/>
              <a:t>(odděleny m. </a:t>
            </a:r>
            <a:r>
              <a:rPr lang="cs-CZ" altLang="cs-CZ" sz="1600" b="1" dirty="0" err="1"/>
              <a:t>sternocleidomastoideus</a:t>
            </a:r>
            <a:r>
              <a:rPr lang="cs-CZ" altLang="cs-CZ" sz="1600" b="1" dirty="0"/>
              <a:t>)</a:t>
            </a:r>
          </a:p>
          <a:p>
            <a:endParaRPr lang="cs-CZ" altLang="cs-CZ" b="1" dirty="0"/>
          </a:p>
          <a:p>
            <a:r>
              <a:rPr lang="cs-CZ" altLang="cs-CZ" b="1" dirty="0" err="1"/>
              <a:t>Trigonum</a:t>
            </a:r>
            <a:r>
              <a:rPr lang="cs-CZ" altLang="cs-CZ" b="1" dirty="0"/>
              <a:t> </a:t>
            </a:r>
            <a:r>
              <a:rPr lang="cs-CZ" altLang="cs-CZ" b="1" dirty="0" err="1"/>
              <a:t>caroticum</a:t>
            </a:r>
            <a:r>
              <a:rPr lang="cs-CZ" altLang="cs-CZ" b="1" dirty="0"/>
              <a:t> (2)</a:t>
            </a:r>
          </a:p>
          <a:p>
            <a:r>
              <a:rPr lang="cs-CZ" altLang="cs-CZ" b="1" dirty="0" err="1"/>
              <a:t>Trigonum</a:t>
            </a:r>
            <a:r>
              <a:rPr lang="cs-CZ" altLang="cs-CZ" b="1" dirty="0"/>
              <a:t> </a:t>
            </a:r>
            <a:r>
              <a:rPr lang="cs-CZ" altLang="cs-CZ" b="1" dirty="0" err="1"/>
              <a:t>submandibulare</a:t>
            </a:r>
            <a:r>
              <a:rPr lang="cs-CZ" altLang="cs-CZ" b="1" dirty="0"/>
              <a:t> (1)</a:t>
            </a:r>
          </a:p>
          <a:p>
            <a:r>
              <a:rPr lang="cs-CZ" altLang="cs-CZ" b="1" dirty="0" err="1"/>
              <a:t>Regio</a:t>
            </a:r>
            <a:r>
              <a:rPr lang="cs-CZ" altLang="cs-CZ" b="1" dirty="0"/>
              <a:t> </a:t>
            </a:r>
            <a:r>
              <a:rPr lang="cs-CZ" altLang="cs-CZ" b="1" dirty="0" err="1"/>
              <a:t>pretrachealis</a:t>
            </a:r>
            <a:r>
              <a:rPr lang="cs-CZ" altLang="cs-CZ" b="1" dirty="0"/>
              <a:t> (4)</a:t>
            </a:r>
          </a:p>
          <a:p>
            <a:r>
              <a:rPr lang="cs-CZ" altLang="cs-CZ" b="1" dirty="0" err="1"/>
              <a:t>Fossa</a:t>
            </a:r>
            <a:r>
              <a:rPr lang="cs-CZ" altLang="cs-CZ" b="1" dirty="0"/>
              <a:t> </a:t>
            </a:r>
            <a:r>
              <a:rPr lang="cs-CZ" altLang="cs-CZ" b="1" dirty="0" err="1"/>
              <a:t>supraclavicularis</a:t>
            </a:r>
            <a:r>
              <a:rPr lang="cs-CZ" altLang="cs-CZ" b="1" dirty="0"/>
              <a:t> minor (7) et major (8)</a:t>
            </a:r>
          </a:p>
        </p:txBody>
      </p:sp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54043" y="3274269"/>
            <a:ext cx="2643568" cy="3303823"/>
          </a:xfrm>
          <a:prstGeom prst="rect">
            <a:avLst/>
          </a:prstGeom>
          <a:noFill/>
          <a:ln/>
        </p:spPr>
      </p:pic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60070" y="3488766"/>
            <a:ext cx="3526968" cy="2765731"/>
          </a:xfrm>
          <a:prstGeom prst="rect">
            <a:avLst/>
          </a:prstGeom>
          <a:noFill/>
          <a:ln/>
        </p:spPr>
      </p:pic>
      <p:pic>
        <p:nvPicPr>
          <p:cNvPr id="8" name="Picture 5" descr="trojúhelníky na krku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1705" y="482335"/>
            <a:ext cx="2865019" cy="2643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301592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b="1" dirty="0">
                <a:solidFill>
                  <a:srgbClr val="CC0000"/>
                </a:solidFill>
              </a:rPr>
              <a:t>                   Zádové svaly </a:t>
            </a:r>
            <a:r>
              <a:rPr lang="cs-CZ" altLang="cs-CZ" sz="3600" b="1" i="1" dirty="0">
                <a:solidFill>
                  <a:srgbClr val="CC0000"/>
                </a:solidFill>
              </a:rPr>
              <a:t>(</a:t>
            </a:r>
            <a:r>
              <a:rPr lang="cs-CZ" altLang="cs-CZ" sz="3600" b="1" i="1" dirty="0" err="1">
                <a:solidFill>
                  <a:srgbClr val="CC0000"/>
                </a:solidFill>
              </a:rPr>
              <a:t>musculi</a:t>
            </a:r>
            <a:r>
              <a:rPr lang="cs-CZ" altLang="cs-CZ" sz="3600" b="1" i="1" dirty="0">
                <a:solidFill>
                  <a:srgbClr val="CC0000"/>
                </a:solidFill>
              </a:rPr>
              <a:t> </a:t>
            </a:r>
            <a:r>
              <a:rPr lang="cs-CZ" altLang="cs-CZ" sz="3600" b="1" i="1" dirty="0" err="1">
                <a:solidFill>
                  <a:srgbClr val="CC0000"/>
                </a:solidFill>
              </a:rPr>
              <a:t>dorsi</a:t>
            </a:r>
            <a:r>
              <a:rPr lang="cs-CZ" altLang="cs-CZ" sz="3600" b="1" i="1" dirty="0">
                <a:solidFill>
                  <a:srgbClr val="CC0000"/>
                </a:solidFill>
              </a:rPr>
              <a:t>)</a:t>
            </a:r>
          </a:p>
        </p:txBody>
      </p:sp>
      <p:pic>
        <p:nvPicPr>
          <p:cNvPr id="56323" name="Picture 3" descr="ANd9GcRLxyhYjBzWNV9BrvP8FZ7D_EifLXFLkI_MfFRVWsvtTjqzQbmS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41813" y="1581151"/>
            <a:ext cx="2619375" cy="1743075"/>
          </a:xfrm>
          <a:noFill/>
          <a:ln w="12700">
            <a:solidFill>
              <a:schemeClr val="bg2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6324" name="Picture 4" descr="12135_2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90914" y="3487739"/>
            <a:ext cx="4321175" cy="3127375"/>
          </a:xfrm>
          <a:noFill/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" name="Picture 4" descr="zadabolest-20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351" y="3959226"/>
            <a:ext cx="2663825" cy="2663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ANd9GcTI8nOY2JfVOVGN3wvAxnAGdtRUi7sHjhH__giYbXp7ZqTPpNncIQ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1964" y="4170364"/>
            <a:ext cx="3779837" cy="2452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979606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sejmout006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1516" y="361579"/>
            <a:ext cx="8600291" cy="6021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7492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6" name="Text Box 4"/>
          <p:cNvSpPr txBox="1">
            <a:spLocks noChangeArrowheads="1"/>
          </p:cNvSpPr>
          <p:nvPr/>
        </p:nvSpPr>
        <p:spPr bwMode="auto">
          <a:xfrm>
            <a:off x="2763839" y="1576388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cs-CZ" altLang="cs-CZ"/>
          </a:p>
        </p:txBody>
      </p:sp>
      <p:pic>
        <p:nvPicPr>
          <p:cNvPr id="10035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12292"/>
            <a:ext cx="3757613" cy="5184775"/>
          </a:xfrm>
          <a:prstGeom prst="rect">
            <a:avLst/>
          </a:prstGeom>
          <a:noFill/>
          <a:ln w="38100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0358" name="Text Box 6"/>
          <p:cNvSpPr txBox="1">
            <a:spLocks noChangeArrowheads="1"/>
          </p:cNvSpPr>
          <p:nvPr/>
        </p:nvSpPr>
        <p:spPr bwMode="auto">
          <a:xfrm>
            <a:off x="5716589" y="2009775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cs-CZ" altLang="cs-CZ"/>
          </a:p>
        </p:txBody>
      </p:sp>
      <p:sp>
        <p:nvSpPr>
          <p:cNvPr id="100360" name="Text Box 8"/>
          <p:cNvSpPr txBox="1">
            <a:spLocks noChangeArrowheads="1"/>
          </p:cNvSpPr>
          <p:nvPr/>
        </p:nvSpPr>
        <p:spPr bwMode="auto">
          <a:xfrm>
            <a:off x="3757613" y="2194441"/>
            <a:ext cx="4482212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cs-CZ" altLang="cs-CZ" sz="2400" b="1" dirty="0">
                <a:solidFill>
                  <a:srgbClr val="800000"/>
                </a:solidFill>
                <a:latin typeface="Arial Unicode MS" pitchFamily="34" charset="-128"/>
              </a:rPr>
              <a:t>Svaly  klenby lební</a:t>
            </a:r>
          </a:p>
          <a:p>
            <a:r>
              <a:rPr lang="cs-CZ" altLang="cs-CZ" sz="2400" b="1" dirty="0">
                <a:solidFill>
                  <a:srgbClr val="800000"/>
                </a:solidFill>
                <a:latin typeface="Arial Unicode MS" pitchFamily="34" charset="-128"/>
              </a:rPr>
              <a:t>          </a:t>
            </a:r>
            <a:r>
              <a:rPr lang="cs-CZ" altLang="cs-CZ" b="1" dirty="0">
                <a:solidFill>
                  <a:srgbClr val="800000"/>
                </a:solidFill>
                <a:latin typeface="Arial Unicode MS" pitchFamily="34" charset="-128"/>
              </a:rPr>
              <a:t>zevního ucha</a:t>
            </a:r>
          </a:p>
          <a:p>
            <a:r>
              <a:rPr lang="cs-CZ" altLang="cs-CZ" sz="2400" b="1" dirty="0">
                <a:solidFill>
                  <a:srgbClr val="800000"/>
                </a:solidFill>
                <a:latin typeface="Arial Unicode MS" pitchFamily="34" charset="-128"/>
              </a:rPr>
              <a:t>          štěrbiny oční</a:t>
            </a:r>
          </a:p>
          <a:p>
            <a:r>
              <a:rPr lang="cs-CZ" altLang="cs-CZ" sz="2400" b="1" dirty="0">
                <a:solidFill>
                  <a:srgbClr val="800000"/>
                </a:solidFill>
                <a:latin typeface="Arial Unicode MS" pitchFamily="34" charset="-128"/>
              </a:rPr>
              <a:t>          nosu</a:t>
            </a:r>
          </a:p>
          <a:p>
            <a:r>
              <a:rPr lang="cs-CZ" altLang="cs-CZ" sz="2400" b="1" dirty="0">
                <a:solidFill>
                  <a:srgbClr val="800000"/>
                </a:solidFill>
                <a:latin typeface="Arial Unicode MS" pitchFamily="34" charset="-128"/>
              </a:rPr>
              <a:t>          štěrbiny ústní</a:t>
            </a:r>
          </a:p>
          <a:p>
            <a:r>
              <a:rPr lang="cs-CZ" altLang="cs-CZ" sz="2400" b="1" dirty="0">
                <a:solidFill>
                  <a:srgbClr val="800000"/>
                </a:solidFill>
                <a:latin typeface="Arial Unicode MS" pitchFamily="34" charset="-128"/>
              </a:rPr>
              <a:t>             </a:t>
            </a:r>
            <a:r>
              <a:rPr lang="cs-CZ" altLang="cs-CZ" b="1" u="sng" dirty="0" smtClean="0">
                <a:solidFill>
                  <a:srgbClr val="800000"/>
                </a:solidFill>
                <a:latin typeface="Arial Unicode MS" pitchFamily="34" charset="-128"/>
              </a:rPr>
              <a:t>hluboká </a:t>
            </a:r>
            <a:r>
              <a:rPr lang="cs-CZ" altLang="cs-CZ" b="1" u="sng" dirty="0">
                <a:solidFill>
                  <a:srgbClr val="800000"/>
                </a:solidFill>
                <a:latin typeface="Arial Unicode MS" pitchFamily="34" charset="-128"/>
              </a:rPr>
              <a:t>vrstva = m. </a:t>
            </a:r>
            <a:r>
              <a:rPr lang="cs-CZ" altLang="cs-CZ" b="1" u="sng" dirty="0" err="1">
                <a:solidFill>
                  <a:srgbClr val="800000"/>
                </a:solidFill>
                <a:latin typeface="Arial Unicode MS" pitchFamily="34" charset="-128"/>
              </a:rPr>
              <a:t>buccinator</a:t>
            </a:r>
            <a:endParaRPr lang="cs-CZ" altLang="cs-CZ" b="1" u="sng" dirty="0">
              <a:solidFill>
                <a:srgbClr val="800000"/>
              </a:solidFill>
              <a:latin typeface="Arial Unicode MS" pitchFamily="34" charset="-128"/>
            </a:endParaRPr>
          </a:p>
          <a:p>
            <a:r>
              <a:rPr lang="cs-CZ" altLang="cs-CZ" sz="2400" b="1" dirty="0">
                <a:solidFill>
                  <a:srgbClr val="800000"/>
                </a:solidFill>
                <a:latin typeface="Arial Unicode MS" pitchFamily="34" charset="-128"/>
              </a:rPr>
              <a:t>          </a:t>
            </a:r>
          </a:p>
        </p:txBody>
      </p:sp>
      <p:sp>
        <p:nvSpPr>
          <p:cNvPr id="100361" name="Text Box 9"/>
          <p:cNvSpPr txBox="1">
            <a:spLocks noChangeArrowheads="1"/>
          </p:cNvSpPr>
          <p:nvPr/>
        </p:nvSpPr>
        <p:spPr bwMode="auto">
          <a:xfrm>
            <a:off x="3503613" y="404813"/>
            <a:ext cx="53149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</a:rPr>
              <a:t>Mimické svaly - rozdělení</a:t>
            </a: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572" t="20570" r="5047" b="7434"/>
          <a:stretch/>
        </p:blipFill>
        <p:spPr>
          <a:xfrm>
            <a:off x="8114996" y="1381127"/>
            <a:ext cx="4016596" cy="5115940"/>
          </a:xfrm>
          <a:prstGeom prst="rect">
            <a:avLst/>
          </a:prstGeom>
          <a:ln w="28575">
            <a:solidFill>
              <a:schemeClr val="bg2">
                <a:lumMod val="9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46837510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2"/>
          <p:cNvSpPr txBox="1">
            <a:spLocks noChangeArrowheads="1"/>
          </p:cNvSpPr>
          <p:nvPr/>
        </p:nvSpPr>
        <p:spPr bwMode="auto">
          <a:xfrm>
            <a:off x="0" y="686414"/>
            <a:ext cx="12001500" cy="4154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sz="2800" b="1" dirty="0">
                <a:solidFill>
                  <a:srgbClr val="C00000"/>
                </a:solidFill>
              </a:rPr>
              <a:t>a) Rami </a:t>
            </a:r>
            <a:r>
              <a:rPr lang="cs-CZ" altLang="cs-CZ" sz="2800" b="1" dirty="0" err="1">
                <a:solidFill>
                  <a:srgbClr val="C00000"/>
                </a:solidFill>
              </a:rPr>
              <a:t>dorsales</a:t>
            </a:r>
            <a:r>
              <a:rPr lang="cs-CZ" altLang="cs-CZ" sz="2800" b="1" dirty="0">
                <a:solidFill>
                  <a:srgbClr val="C00000"/>
                </a:solidFill>
              </a:rPr>
              <a:t> </a:t>
            </a:r>
            <a:r>
              <a:rPr lang="cs-CZ" altLang="cs-CZ" sz="2800" b="1" dirty="0" err="1">
                <a:solidFill>
                  <a:srgbClr val="C00000"/>
                </a:solidFill>
              </a:rPr>
              <a:t>nervorum</a:t>
            </a:r>
            <a:r>
              <a:rPr lang="cs-CZ" altLang="cs-CZ" sz="2800" b="1" dirty="0">
                <a:solidFill>
                  <a:srgbClr val="C00000"/>
                </a:solidFill>
              </a:rPr>
              <a:t> </a:t>
            </a:r>
            <a:r>
              <a:rPr lang="cs-CZ" altLang="cs-CZ" sz="2800" b="1" dirty="0" err="1">
                <a:solidFill>
                  <a:srgbClr val="C00000"/>
                </a:solidFill>
              </a:rPr>
              <a:t>spinalium</a:t>
            </a:r>
            <a:endParaRPr lang="cs-CZ" altLang="cs-CZ" sz="2800" b="1" dirty="0">
              <a:solidFill>
                <a:srgbClr val="C00000"/>
              </a:solidFill>
            </a:endParaRPr>
          </a:p>
          <a:p>
            <a:r>
              <a:rPr lang="cs-CZ" altLang="cs-CZ" sz="1400" dirty="0"/>
              <a:t>segmentální úprava, stáčejí se dorzálně do </a:t>
            </a:r>
            <a:r>
              <a:rPr lang="cs-CZ" altLang="cs-CZ" sz="1400" b="1" u="sng" dirty="0"/>
              <a:t>autochtonních </a:t>
            </a:r>
            <a:r>
              <a:rPr lang="cs-CZ" altLang="cs-CZ" sz="1400" dirty="0"/>
              <a:t>hřbetních svalů a kůže zad, po krátkém průběhu </a:t>
            </a:r>
          </a:p>
          <a:p>
            <a:r>
              <a:rPr lang="cs-CZ" altLang="cs-CZ" sz="1400" dirty="0"/>
              <a:t>se dělí na r. </a:t>
            </a:r>
            <a:r>
              <a:rPr lang="cs-CZ" altLang="cs-CZ" sz="1400" dirty="0" err="1"/>
              <a:t>medialis</a:t>
            </a:r>
            <a:r>
              <a:rPr lang="cs-CZ" altLang="cs-CZ" sz="1400" dirty="0"/>
              <a:t> a </a:t>
            </a:r>
            <a:r>
              <a:rPr lang="cs-CZ" altLang="cs-CZ" sz="1400" dirty="0" err="1"/>
              <a:t>lateralis</a:t>
            </a:r>
            <a:r>
              <a:rPr lang="cs-CZ" altLang="cs-CZ" sz="1400" dirty="0"/>
              <a:t>, kolmý průběh – neobvyklý pohyb s rotací = bolestivá kontraktura svalů)</a:t>
            </a:r>
          </a:p>
          <a:p>
            <a:endParaRPr lang="cs-CZ" altLang="cs-CZ" b="1" dirty="0"/>
          </a:p>
          <a:p>
            <a:r>
              <a:rPr lang="cs-CZ" altLang="cs-CZ" sz="2400" b="1" dirty="0" err="1"/>
              <a:t>rr</a:t>
            </a:r>
            <a:r>
              <a:rPr lang="cs-CZ" altLang="cs-CZ" sz="2400" b="1" dirty="0"/>
              <a:t>. </a:t>
            </a:r>
            <a:r>
              <a:rPr lang="cs-CZ" altLang="cs-CZ" sz="2400" b="1" dirty="0" err="1"/>
              <a:t>mediales</a:t>
            </a:r>
            <a:r>
              <a:rPr lang="cs-CZ" altLang="cs-CZ" sz="2400" b="1" dirty="0"/>
              <a:t> </a:t>
            </a:r>
            <a:r>
              <a:rPr lang="cs-CZ" altLang="cs-CZ" sz="1600" b="1" dirty="0"/>
              <a:t>–</a:t>
            </a:r>
            <a:r>
              <a:rPr lang="cs-CZ" altLang="cs-CZ" sz="1600" b="1" u="sng" dirty="0"/>
              <a:t> </a:t>
            </a:r>
            <a:r>
              <a:rPr lang="cs-CZ" altLang="cs-CZ" sz="1600" u="sng" dirty="0"/>
              <a:t>smíšené</a:t>
            </a:r>
            <a:r>
              <a:rPr lang="cs-CZ" altLang="cs-CZ" sz="1600" dirty="0"/>
              <a:t>, směrem kaudálním ubývá sensitivních vláken</a:t>
            </a:r>
          </a:p>
          <a:p>
            <a:r>
              <a:rPr lang="cs-CZ" altLang="cs-CZ" sz="2400" b="1" dirty="0" err="1"/>
              <a:t>rr</a:t>
            </a:r>
            <a:r>
              <a:rPr lang="cs-CZ" altLang="cs-CZ" sz="2400" b="1" dirty="0"/>
              <a:t>. </a:t>
            </a:r>
            <a:r>
              <a:rPr lang="cs-CZ" altLang="cs-CZ" sz="2400" b="1" dirty="0" err="1"/>
              <a:t>laterales</a:t>
            </a:r>
            <a:r>
              <a:rPr lang="cs-CZ" altLang="cs-CZ" sz="2400" b="1" dirty="0"/>
              <a:t> </a:t>
            </a:r>
            <a:r>
              <a:rPr lang="cs-CZ" altLang="cs-CZ" dirty="0"/>
              <a:t>– </a:t>
            </a:r>
            <a:r>
              <a:rPr lang="cs-CZ" altLang="cs-CZ" sz="1600" u="sng" dirty="0"/>
              <a:t>C a horní </a:t>
            </a:r>
            <a:r>
              <a:rPr lang="cs-CZ" altLang="cs-CZ" sz="1600" u="sng" dirty="0" err="1"/>
              <a:t>Th</a:t>
            </a:r>
            <a:r>
              <a:rPr lang="cs-CZ" altLang="cs-CZ" sz="1600" u="sng" dirty="0"/>
              <a:t> motorické</a:t>
            </a:r>
            <a:r>
              <a:rPr lang="cs-CZ" altLang="cs-CZ" sz="1600" dirty="0"/>
              <a:t>, </a:t>
            </a:r>
            <a:r>
              <a:rPr lang="cs-CZ" altLang="cs-CZ" sz="1600" u="sng" dirty="0"/>
              <a:t>dolní </a:t>
            </a:r>
            <a:r>
              <a:rPr lang="cs-CZ" altLang="cs-CZ" sz="1600" u="sng" dirty="0" err="1"/>
              <a:t>Th</a:t>
            </a:r>
            <a:r>
              <a:rPr lang="cs-CZ" altLang="cs-CZ" sz="1600" u="sng" dirty="0"/>
              <a:t> a L1-3 smíšené</a:t>
            </a:r>
            <a:r>
              <a:rPr lang="cs-CZ" altLang="cs-CZ" sz="1600" dirty="0"/>
              <a:t>, </a:t>
            </a:r>
            <a:r>
              <a:rPr lang="cs-CZ" altLang="cs-CZ" sz="1600" u="sng" dirty="0"/>
              <a:t>L4-5 motorické</a:t>
            </a:r>
          </a:p>
          <a:p>
            <a:endParaRPr lang="cs-CZ" altLang="cs-CZ" b="1" dirty="0"/>
          </a:p>
          <a:p>
            <a:r>
              <a:rPr lang="cs-CZ" altLang="cs-CZ" sz="2400" b="1" dirty="0"/>
              <a:t>1. N. </a:t>
            </a:r>
            <a:r>
              <a:rPr lang="cs-CZ" altLang="cs-CZ" sz="2400" b="1" dirty="0" err="1"/>
              <a:t>suboccipitalis</a:t>
            </a:r>
            <a:r>
              <a:rPr lang="cs-CZ" altLang="cs-CZ" sz="2400" b="1" dirty="0"/>
              <a:t> – </a:t>
            </a:r>
            <a:r>
              <a:rPr lang="cs-CZ" altLang="cs-CZ" sz="2400" dirty="0"/>
              <a:t>C1 </a:t>
            </a:r>
            <a:r>
              <a:rPr lang="cs-CZ" altLang="cs-CZ" sz="1600" dirty="0"/>
              <a:t>– silnější než ventrální větev, inervuje </a:t>
            </a:r>
            <a:r>
              <a:rPr lang="cs-CZ" altLang="cs-CZ" sz="1600" b="1" i="1" u="sng" dirty="0"/>
              <a:t>mm. </a:t>
            </a:r>
            <a:r>
              <a:rPr lang="cs-CZ" altLang="cs-CZ" sz="1600" b="1" i="1" u="sng" dirty="0" err="1"/>
              <a:t>nuchae</a:t>
            </a:r>
            <a:r>
              <a:rPr lang="cs-CZ" altLang="cs-CZ" sz="1600" b="1" i="1" u="sng" dirty="0"/>
              <a:t> </a:t>
            </a:r>
            <a:r>
              <a:rPr lang="cs-CZ" altLang="cs-CZ" sz="1600" b="1" i="1" u="sng" dirty="0" err="1"/>
              <a:t>profundi</a:t>
            </a:r>
            <a:r>
              <a:rPr lang="cs-CZ" altLang="cs-CZ" sz="1600" b="1" i="1" u="sng" dirty="0"/>
              <a:t>, m. </a:t>
            </a:r>
            <a:r>
              <a:rPr lang="cs-CZ" altLang="cs-CZ" sz="1600" b="1" i="1" u="sng" dirty="0" err="1"/>
              <a:t>semispinalis</a:t>
            </a:r>
            <a:r>
              <a:rPr lang="cs-CZ" altLang="cs-CZ" sz="1600" b="1" i="1" u="sng" dirty="0"/>
              <a:t> </a:t>
            </a:r>
            <a:r>
              <a:rPr lang="cs-CZ" altLang="cs-CZ" sz="1600" b="1" i="1" u="sng" dirty="0" err="1"/>
              <a:t>capitis</a:t>
            </a:r>
            <a:endParaRPr lang="cs-CZ" altLang="cs-CZ" sz="1600" b="1" i="1" u="sng" dirty="0"/>
          </a:p>
          <a:p>
            <a:endParaRPr lang="cs-CZ" altLang="cs-CZ" sz="1600" b="1" dirty="0"/>
          </a:p>
          <a:p>
            <a:r>
              <a:rPr lang="cs-CZ" altLang="cs-CZ" sz="1200" b="1" dirty="0"/>
              <a:t>2. N. </a:t>
            </a:r>
            <a:r>
              <a:rPr lang="cs-CZ" altLang="cs-CZ" sz="1200" b="1" dirty="0" err="1"/>
              <a:t>occipitalis</a:t>
            </a:r>
            <a:r>
              <a:rPr lang="cs-CZ" altLang="cs-CZ" sz="1200" b="1" dirty="0"/>
              <a:t> major </a:t>
            </a:r>
            <a:r>
              <a:rPr lang="cs-CZ" altLang="cs-CZ" sz="1200" dirty="0"/>
              <a:t>C2</a:t>
            </a:r>
            <a:r>
              <a:rPr lang="cs-CZ" altLang="cs-CZ" sz="1200" b="1" dirty="0"/>
              <a:t> </a:t>
            </a:r>
            <a:r>
              <a:rPr lang="cs-CZ" altLang="cs-CZ" sz="1200" dirty="0"/>
              <a:t>– pod m. </a:t>
            </a:r>
            <a:r>
              <a:rPr lang="cs-CZ" altLang="cs-CZ" sz="1200" dirty="0" err="1"/>
              <a:t>trapezius</a:t>
            </a:r>
            <a:r>
              <a:rPr lang="cs-CZ" altLang="cs-CZ" sz="1200" dirty="0"/>
              <a:t> do podkoží v týlní krajině, sensitivně inervuje hlavu až po </a:t>
            </a:r>
            <a:r>
              <a:rPr lang="cs-CZ" altLang="cs-CZ" sz="1200" dirty="0" err="1"/>
              <a:t>interaurikulární</a:t>
            </a:r>
            <a:r>
              <a:rPr lang="cs-CZ" altLang="cs-CZ" sz="1200" dirty="0"/>
              <a:t> čáru</a:t>
            </a:r>
          </a:p>
          <a:p>
            <a:endParaRPr lang="cs-CZ" altLang="cs-CZ" sz="1200" b="1" dirty="0"/>
          </a:p>
          <a:p>
            <a:r>
              <a:rPr lang="cs-CZ" altLang="cs-CZ" sz="1200" b="1" dirty="0"/>
              <a:t>3. N. </a:t>
            </a:r>
            <a:r>
              <a:rPr lang="cs-CZ" altLang="cs-CZ" sz="1200" b="1" dirty="0" err="1"/>
              <a:t>occipitalis</a:t>
            </a:r>
            <a:r>
              <a:rPr lang="cs-CZ" altLang="cs-CZ" sz="1200" b="1" dirty="0"/>
              <a:t> </a:t>
            </a:r>
            <a:r>
              <a:rPr lang="cs-CZ" altLang="cs-CZ" sz="1200" b="1" dirty="0" err="1"/>
              <a:t>tertius</a:t>
            </a:r>
            <a:r>
              <a:rPr lang="cs-CZ" altLang="cs-CZ" sz="1200" b="1" dirty="0"/>
              <a:t> </a:t>
            </a:r>
            <a:r>
              <a:rPr lang="cs-CZ" altLang="cs-CZ" sz="1200" dirty="0"/>
              <a:t>C3– podkoží v blízkosti střední čáry</a:t>
            </a:r>
          </a:p>
          <a:p>
            <a:endParaRPr lang="cs-CZ" altLang="cs-CZ" sz="1200" dirty="0"/>
          </a:p>
          <a:p>
            <a:r>
              <a:rPr lang="cs-CZ" altLang="cs-CZ" sz="1200" b="1" dirty="0"/>
              <a:t>4. </a:t>
            </a:r>
            <a:r>
              <a:rPr lang="cs-CZ" altLang="cs-CZ" sz="1200" b="1" dirty="0" err="1"/>
              <a:t>Nn</a:t>
            </a:r>
            <a:r>
              <a:rPr lang="cs-CZ" altLang="cs-CZ" sz="1200" b="1" dirty="0"/>
              <a:t>. </a:t>
            </a:r>
            <a:r>
              <a:rPr lang="cs-CZ" altLang="cs-CZ" sz="1200" b="1" dirty="0" err="1"/>
              <a:t>clunium</a:t>
            </a:r>
            <a:r>
              <a:rPr lang="cs-CZ" altLang="cs-CZ" sz="1200" b="1" dirty="0"/>
              <a:t> </a:t>
            </a:r>
            <a:r>
              <a:rPr lang="cs-CZ" altLang="cs-CZ" sz="1200" b="1" dirty="0" err="1"/>
              <a:t>superiores</a:t>
            </a:r>
            <a:r>
              <a:rPr lang="cs-CZ" altLang="cs-CZ" sz="1200" b="1" dirty="0"/>
              <a:t> </a:t>
            </a:r>
            <a:r>
              <a:rPr lang="cs-CZ" altLang="cs-CZ" sz="1200" dirty="0"/>
              <a:t>– sensitivní větve L1-3 – inervace horní části hýždí</a:t>
            </a:r>
          </a:p>
          <a:p>
            <a:endParaRPr lang="cs-CZ" altLang="cs-CZ" sz="1200" dirty="0"/>
          </a:p>
          <a:p>
            <a:r>
              <a:rPr lang="cs-CZ" altLang="cs-CZ" sz="1200" b="1" dirty="0"/>
              <a:t>5. </a:t>
            </a:r>
            <a:r>
              <a:rPr lang="cs-CZ" altLang="cs-CZ" sz="1200" b="1" dirty="0" err="1"/>
              <a:t>Nn</a:t>
            </a:r>
            <a:r>
              <a:rPr lang="cs-CZ" altLang="cs-CZ" sz="1200" b="1" dirty="0"/>
              <a:t>. </a:t>
            </a:r>
            <a:r>
              <a:rPr lang="cs-CZ" altLang="cs-CZ" sz="1200" b="1" dirty="0" err="1"/>
              <a:t>clunium</a:t>
            </a:r>
            <a:r>
              <a:rPr lang="cs-CZ" altLang="cs-CZ" sz="1200" b="1" dirty="0"/>
              <a:t> medii – </a:t>
            </a:r>
            <a:r>
              <a:rPr lang="cs-CZ" altLang="cs-CZ" sz="1200" dirty="0"/>
              <a:t>sensitivní větve S1-3 – inervace krajiny křížové a přilehlé partie hýždí</a:t>
            </a:r>
          </a:p>
        </p:txBody>
      </p:sp>
      <p:pic>
        <p:nvPicPr>
          <p:cNvPr id="4" name="Picture 3" descr="sejmout005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4884" y="4766470"/>
            <a:ext cx="2265721" cy="1812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sejmout006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839"/>
          <a:stretch>
            <a:fillRect/>
          </a:stretch>
        </p:blipFill>
        <p:spPr bwMode="auto">
          <a:xfrm>
            <a:off x="5521325" y="4562615"/>
            <a:ext cx="2518700" cy="1868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sejmout003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70" b="53705"/>
          <a:stretch>
            <a:fillRect/>
          </a:stretch>
        </p:blipFill>
        <p:spPr bwMode="auto">
          <a:xfrm rot="10800000">
            <a:off x="740779" y="4863120"/>
            <a:ext cx="1062263" cy="1716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40" r="18520"/>
          <a:stretch/>
        </p:blipFill>
        <p:spPr>
          <a:xfrm>
            <a:off x="9309100" y="3181082"/>
            <a:ext cx="2247684" cy="3676918"/>
          </a:xfrm>
          <a:prstGeom prst="rect">
            <a:avLst/>
          </a:prstGeom>
        </p:spPr>
      </p:pic>
      <p:pic>
        <p:nvPicPr>
          <p:cNvPr id="7" name="Picture 5" descr="sejmout006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8437" y="0"/>
            <a:ext cx="3513563" cy="2459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68635" y="48147"/>
            <a:ext cx="56124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600" b="1" u="sng" dirty="0"/>
              <a:t>Pro inervaci svalů zad slouží</a:t>
            </a:r>
          </a:p>
        </p:txBody>
      </p:sp>
    </p:spTree>
    <p:extLst>
      <p:ext uri="{BB962C8B-B14F-4D97-AF65-F5344CB8AC3E}">
        <p14:creationId xmlns:p14="http://schemas.microsoft.com/office/powerpoint/2010/main" val="2430964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177798" y="309725"/>
            <a:ext cx="9456115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altLang="cs-CZ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b) Některé větve PLEXUS BRACHIALIS </a:t>
            </a:r>
            <a:r>
              <a:rPr lang="cs-CZ" altLang="cs-CZ" sz="2000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(pleteň pažní) </a:t>
            </a:r>
            <a:r>
              <a:rPr lang="cs-CZ" sz="2000" b="1" dirty="0"/>
              <a:t>C4/5 – C8/Th1</a:t>
            </a:r>
          </a:p>
          <a:p>
            <a:pPr eaLnBrk="1" hangingPunct="1">
              <a:defRPr/>
            </a:pPr>
            <a:endParaRPr lang="en-US" altLang="cs-CZ" sz="2000" dirty="0">
              <a:solidFill>
                <a:srgbClr val="C00000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panose="020B0604020202020204" pitchFamily="34" charset="0"/>
            </a:endParaRPr>
          </a:p>
        </p:txBody>
      </p:sp>
      <p:pic>
        <p:nvPicPr>
          <p:cNvPr id="12291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2752" y="2218245"/>
            <a:ext cx="5342203" cy="4491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177799" y="3132675"/>
            <a:ext cx="4157663" cy="2360613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buNone/>
              <a:defRPr/>
            </a:pPr>
            <a:r>
              <a:rPr lang="cs-CZ" altLang="cs-CZ" sz="1800" b="1" dirty="0"/>
              <a:t>Průběh: </a:t>
            </a:r>
          </a:p>
          <a:p>
            <a:pPr marL="0" indent="0" eaLnBrk="1" hangingPunct="1">
              <a:buNone/>
              <a:defRPr/>
            </a:pPr>
            <a:r>
              <a:rPr lang="cs-CZ" altLang="cs-CZ" sz="1800" dirty="0"/>
              <a:t>skrze </a:t>
            </a:r>
            <a:r>
              <a:rPr lang="cs-CZ" altLang="cs-CZ" sz="1800" b="1" dirty="0" err="1"/>
              <a:t>fissura</a:t>
            </a:r>
            <a:r>
              <a:rPr lang="cs-CZ" altLang="cs-CZ" sz="1800" b="1" dirty="0"/>
              <a:t> </a:t>
            </a:r>
            <a:r>
              <a:rPr lang="cs-CZ" altLang="cs-CZ" sz="1800" b="1" dirty="0" err="1"/>
              <a:t>scalenorum</a:t>
            </a:r>
            <a:endParaRPr lang="cs-CZ" altLang="cs-CZ" sz="1800" b="1" dirty="0"/>
          </a:p>
          <a:p>
            <a:pPr marL="400050" lvl="1" indent="0" eaLnBrk="1" hangingPunct="1">
              <a:buNone/>
              <a:defRPr/>
            </a:pPr>
            <a:endParaRPr lang="cs-CZ" altLang="cs-CZ" sz="1800" dirty="0"/>
          </a:p>
          <a:p>
            <a:pPr marL="400050" lvl="1" indent="0" eaLnBrk="1" hangingPunct="1">
              <a:buNone/>
              <a:defRPr/>
            </a:pPr>
            <a:r>
              <a:rPr lang="cs-CZ" altLang="cs-CZ" sz="2400" b="1" dirty="0" err="1"/>
              <a:t>pars</a:t>
            </a:r>
            <a:r>
              <a:rPr lang="cs-CZ" altLang="cs-CZ" sz="2400" b="1" dirty="0"/>
              <a:t> </a:t>
            </a:r>
            <a:r>
              <a:rPr lang="cs-CZ" altLang="cs-CZ" sz="2400" b="1" dirty="0" err="1"/>
              <a:t>supraclavicularis</a:t>
            </a:r>
            <a:endParaRPr lang="cs-CZ" altLang="cs-CZ" sz="2400" b="1" dirty="0"/>
          </a:p>
          <a:p>
            <a:pPr marL="400050" lvl="1" indent="0" eaLnBrk="1" hangingPunct="1">
              <a:buNone/>
              <a:defRPr/>
            </a:pPr>
            <a:r>
              <a:rPr lang="cs-CZ" altLang="cs-CZ" sz="2400" b="1" dirty="0" err="1"/>
              <a:t>pars</a:t>
            </a:r>
            <a:r>
              <a:rPr lang="cs-CZ" altLang="cs-CZ" sz="2400" b="1" dirty="0"/>
              <a:t> </a:t>
            </a:r>
            <a:r>
              <a:rPr lang="cs-CZ" altLang="cs-CZ" sz="2400" b="1" dirty="0" err="1"/>
              <a:t>infraclavicularis</a:t>
            </a:r>
            <a:endParaRPr lang="cs-CZ" altLang="cs-CZ" sz="2400" b="1" dirty="0"/>
          </a:p>
          <a:p>
            <a:pPr marL="0" indent="0" eaLnBrk="1" hangingPunct="1">
              <a:buNone/>
              <a:defRPr/>
            </a:pPr>
            <a:endParaRPr lang="cs-CZ" altLang="cs-CZ" sz="2000" i="1" dirty="0">
              <a:solidFill>
                <a:schemeClr val="bg1"/>
              </a:solidFill>
            </a:endParaRPr>
          </a:p>
          <a:p>
            <a:pPr marL="0" indent="0" eaLnBrk="1" hangingPunct="1">
              <a:buNone/>
              <a:defRPr/>
            </a:pPr>
            <a:r>
              <a:rPr lang="cs-CZ" altLang="cs-CZ" sz="2000" dirty="0">
                <a:solidFill>
                  <a:schemeClr val="bg1"/>
                </a:solidFill>
              </a:rPr>
              <a:t> </a:t>
            </a:r>
          </a:p>
          <a:p>
            <a:pPr marL="0" indent="0" eaLnBrk="1" hangingPunct="1">
              <a:buNone/>
              <a:defRPr/>
            </a:pPr>
            <a:endParaRPr lang="cs-CZ" altLang="cs-CZ" sz="2000" dirty="0">
              <a:solidFill>
                <a:schemeClr val="bg1"/>
              </a:solidFill>
            </a:endParaRPr>
          </a:p>
          <a:p>
            <a:pPr eaLnBrk="1" hangingPunct="1">
              <a:defRPr/>
            </a:pPr>
            <a:endParaRPr lang="cs-CZ" altLang="cs-CZ" sz="2000" dirty="0"/>
          </a:p>
        </p:txBody>
      </p:sp>
      <p:pic>
        <p:nvPicPr>
          <p:cNvPr id="12293" name="Obráze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7000" y="1202278"/>
            <a:ext cx="3733293" cy="2500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177798" y="1202277"/>
            <a:ext cx="5749925" cy="25908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buNone/>
              <a:defRPr/>
            </a:pPr>
            <a:r>
              <a:rPr lang="cs-CZ" altLang="cs-CZ" sz="2400" b="1" u="sng" dirty="0"/>
              <a:t>Inervace</a:t>
            </a:r>
            <a:endParaRPr lang="cs-CZ" altLang="cs-CZ" sz="2800" b="1" u="sng" dirty="0"/>
          </a:p>
          <a:p>
            <a:pPr marL="0" indent="0" eaLnBrk="1" hangingPunct="1">
              <a:buNone/>
              <a:defRPr/>
            </a:pPr>
            <a:r>
              <a:rPr lang="cs-CZ" altLang="cs-CZ" sz="2000" b="1" dirty="0">
                <a:solidFill>
                  <a:srgbClr val="00B0F0"/>
                </a:solidFill>
              </a:rPr>
              <a:t>senzitivně</a:t>
            </a:r>
            <a:r>
              <a:rPr lang="cs-CZ" altLang="cs-CZ" sz="2000" b="1" dirty="0"/>
              <a:t> – kůži HK</a:t>
            </a:r>
          </a:p>
          <a:p>
            <a:pPr marL="0" indent="0" eaLnBrk="1" hangingPunct="1">
              <a:buNone/>
              <a:defRPr/>
            </a:pPr>
            <a:r>
              <a:rPr lang="cs-CZ" altLang="cs-CZ" sz="2000" b="1" dirty="0">
                <a:solidFill>
                  <a:srgbClr val="FF0000"/>
                </a:solidFill>
              </a:rPr>
              <a:t>motoricky</a:t>
            </a:r>
            <a:r>
              <a:rPr lang="cs-CZ" altLang="cs-CZ" sz="2000" b="1" dirty="0"/>
              <a:t> – svaly HK </a:t>
            </a:r>
          </a:p>
          <a:p>
            <a:pPr marL="0" indent="0" eaLnBrk="1" hangingPunct="1">
              <a:buNone/>
              <a:defRPr/>
            </a:pPr>
            <a:r>
              <a:rPr lang="cs-CZ" altLang="cs-CZ" sz="2000" b="1" dirty="0"/>
              <a:t>                     + </a:t>
            </a:r>
            <a:r>
              <a:rPr lang="cs-CZ" altLang="cs-CZ" sz="2000" b="1" u="sng" dirty="0" err="1"/>
              <a:t>heterochtonní</a:t>
            </a:r>
            <a:r>
              <a:rPr lang="cs-CZ" altLang="cs-CZ" sz="2000" b="1" u="sng" dirty="0"/>
              <a:t> svaly zad </a:t>
            </a:r>
            <a:r>
              <a:rPr lang="cs-CZ" altLang="cs-CZ" sz="2000" b="1" dirty="0"/>
              <a:t>a hrudníku</a:t>
            </a:r>
          </a:p>
          <a:p>
            <a:pPr eaLnBrk="1" hangingPunct="1">
              <a:defRPr/>
            </a:pPr>
            <a:endParaRPr lang="cs-CZ" altLang="cs-CZ" sz="2000" dirty="0"/>
          </a:p>
        </p:txBody>
      </p:sp>
    </p:spTree>
    <p:extLst>
      <p:ext uri="{BB962C8B-B14F-4D97-AF65-F5344CB8AC3E}">
        <p14:creationId xmlns:p14="http://schemas.microsoft.com/office/powerpoint/2010/main" val="105068931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/>
          <p:cNvSpPr txBox="1">
            <a:spLocks noChangeArrowheads="1"/>
          </p:cNvSpPr>
          <p:nvPr/>
        </p:nvSpPr>
        <p:spPr bwMode="auto">
          <a:xfrm>
            <a:off x="319682" y="189925"/>
            <a:ext cx="911037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cs-CZ" altLang="cs-CZ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Ad b) </a:t>
            </a:r>
            <a:r>
              <a:rPr lang="cs-CZ" altLang="cs-CZ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Pars</a:t>
            </a:r>
            <a:r>
              <a:rPr lang="cs-CZ" altLang="cs-CZ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cs-CZ" altLang="cs-CZ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supraclavicularis</a:t>
            </a:r>
            <a:r>
              <a:rPr lang="cs-CZ" altLang="cs-CZ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plexus </a:t>
            </a:r>
            <a:r>
              <a:rPr lang="cs-CZ" altLang="cs-CZ" sz="32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brachialis</a:t>
            </a:r>
            <a:r>
              <a:rPr lang="cs-CZ" altLang="cs-CZ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cs-CZ" altLang="cs-CZ" sz="1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(pro zádové svaly)</a:t>
            </a:r>
            <a:endParaRPr lang="en-US" altLang="cs-CZ" sz="1400" b="1" dirty="0">
              <a:solidFill>
                <a:srgbClr val="C00000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panose="020B0604020202020204" pitchFamily="34" charset="0"/>
            </a:endParaRP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319682" y="705355"/>
            <a:ext cx="8785225" cy="5976937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buNone/>
              <a:defRPr/>
            </a:pPr>
            <a:endParaRPr lang="cs-CZ" altLang="cs-CZ" sz="2800" b="1" dirty="0"/>
          </a:p>
          <a:p>
            <a:pPr marL="0" indent="0" eaLnBrk="1" hangingPunct="1">
              <a:buNone/>
              <a:defRPr/>
            </a:pPr>
            <a:r>
              <a:rPr lang="cs-CZ" altLang="cs-CZ" sz="2800" b="1" dirty="0"/>
              <a:t>1. </a:t>
            </a:r>
            <a:r>
              <a:rPr lang="cs-CZ" altLang="cs-CZ" sz="2800" b="1" dirty="0" err="1">
                <a:solidFill>
                  <a:srgbClr val="C00000"/>
                </a:solidFill>
              </a:rPr>
              <a:t>Nervus</a:t>
            </a:r>
            <a:r>
              <a:rPr lang="cs-CZ" altLang="cs-CZ" sz="2800" b="1" dirty="0">
                <a:solidFill>
                  <a:srgbClr val="C00000"/>
                </a:solidFill>
              </a:rPr>
              <a:t> dorsalis </a:t>
            </a:r>
            <a:r>
              <a:rPr lang="cs-CZ" altLang="cs-CZ" sz="2800" b="1" dirty="0" err="1">
                <a:solidFill>
                  <a:srgbClr val="C00000"/>
                </a:solidFill>
              </a:rPr>
              <a:t>scapulae</a:t>
            </a:r>
            <a:r>
              <a:rPr lang="cs-CZ" altLang="cs-CZ" sz="2800" b="1" dirty="0">
                <a:solidFill>
                  <a:srgbClr val="C00000"/>
                </a:solidFill>
              </a:rPr>
              <a:t> </a:t>
            </a:r>
            <a:r>
              <a:rPr lang="cs-CZ" altLang="cs-CZ" sz="1400" b="1" dirty="0"/>
              <a:t>(C5-C6)</a:t>
            </a:r>
          </a:p>
          <a:p>
            <a:pPr marL="0" indent="0" eaLnBrk="1" hangingPunct="1">
              <a:buNone/>
              <a:defRPr/>
            </a:pPr>
            <a:r>
              <a:rPr lang="cs-CZ" altLang="cs-CZ" sz="2000" b="1" dirty="0"/>
              <a:t>(m. levator </a:t>
            </a:r>
            <a:r>
              <a:rPr lang="cs-CZ" altLang="cs-CZ" sz="2000" b="1" dirty="0" err="1"/>
              <a:t>scapulae</a:t>
            </a:r>
            <a:r>
              <a:rPr lang="cs-CZ" altLang="cs-CZ" sz="2000" b="1" dirty="0"/>
              <a:t>, mm. </a:t>
            </a:r>
            <a:r>
              <a:rPr lang="cs-CZ" altLang="cs-CZ" sz="2000" b="1" dirty="0" err="1"/>
              <a:t>rhomboidei</a:t>
            </a:r>
            <a:r>
              <a:rPr lang="cs-CZ" altLang="cs-CZ" sz="2000" b="1" dirty="0"/>
              <a:t>)</a:t>
            </a:r>
          </a:p>
          <a:p>
            <a:pPr marL="0" indent="0" eaLnBrk="1" hangingPunct="1">
              <a:buNone/>
              <a:defRPr/>
            </a:pPr>
            <a:r>
              <a:rPr lang="cs-CZ" altLang="cs-CZ" sz="2800" b="1" dirty="0"/>
              <a:t>2. </a:t>
            </a:r>
            <a:r>
              <a:rPr lang="cs-CZ" altLang="cs-CZ" sz="2800" b="1" dirty="0" err="1">
                <a:solidFill>
                  <a:srgbClr val="C00000"/>
                </a:solidFill>
              </a:rPr>
              <a:t>Nervus</a:t>
            </a:r>
            <a:r>
              <a:rPr lang="cs-CZ" altLang="cs-CZ" sz="2800" b="1" dirty="0">
                <a:solidFill>
                  <a:srgbClr val="C00000"/>
                </a:solidFill>
              </a:rPr>
              <a:t> </a:t>
            </a:r>
            <a:r>
              <a:rPr lang="cs-CZ" altLang="cs-CZ" sz="2800" b="1" dirty="0" err="1">
                <a:solidFill>
                  <a:srgbClr val="C00000"/>
                </a:solidFill>
              </a:rPr>
              <a:t>thoracodorsalis</a:t>
            </a:r>
            <a:r>
              <a:rPr lang="cs-CZ" altLang="cs-CZ" sz="2800" b="1" dirty="0">
                <a:solidFill>
                  <a:srgbClr val="C00000"/>
                </a:solidFill>
              </a:rPr>
              <a:t> </a:t>
            </a:r>
            <a:r>
              <a:rPr lang="cs-CZ" altLang="cs-CZ" sz="1800" b="1" dirty="0"/>
              <a:t>C5-C6 (m. </a:t>
            </a:r>
            <a:r>
              <a:rPr lang="cs-CZ" altLang="cs-CZ" sz="1800" b="1" dirty="0" err="1"/>
              <a:t>latissimus</a:t>
            </a:r>
            <a:r>
              <a:rPr lang="cs-CZ" altLang="cs-CZ" sz="1800" b="1" dirty="0"/>
              <a:t> </a:t>
            </a:r>
            <a:r>
              <a:rPr lang="cs-CZ" altLang="cs-CZ" sz="1800" b="1" dirty="0" err="1"/>
              <a:t>dorsi</a:t>
            </a:r>
            <a:r>
              <a:rPr lang="cs-CZ" altLang="cs-CZ" sz="1800" b="1" dirty="0"/>
              <a:t>)</a:t>
            </a:r>
          </a:p>
          <a:p>
            <a:pPr marL="0" indent="0" eaLnBrk="1" hangingPunct="1">
              <a:buNone/>
              <a:defRPr/>
            </a:pPr>
            <a:endParaRPr lang="cs-CZ" altLang="cs-CZ" sz="1600" dirty="0"/>
          </a:p>
          <a:p>
            <a:pPr marL="0" indent="0" eaLnBrk="1" hangingPunct="1">
              <a:buNone/>
              <a:defRPr/>
            </a:pPr>
            <a:endParaRPr lang="cs-CZ" altLang="cs-CZ" sz="1600" dirty="0"/>
          </a:p>
          <a:p>
            <a:pPr marL="0" indent="0" eaLnBrk="1" hangingPunct="1">
              <a:buNone/>
              <a:defRPr/>
            </a:pPr>
            <a:r>
              <a:rPr lang="cs-CZ" altLang="cs-CZ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c) Hlavové nervy</a:t>
            </a:r>
          </a:p>
          <a:p>
            <a:pPr marL="0" indent="0" eaLnBrk="1" hangingPunct="1">
              <a:buNone/>
              <a:defRPr/>
            </a:pPr>
            <a:r>
              <a:rPr lang="cs-CZ" altLang="cs-CZ" sz="2000" b="1" dirty="0"/>
              <a:t>N. XI. - N. </a:t>
            </a:r>
            <a:r>
              <a:rPr lang="cs-CZ" altLang="cs-CZ" sz="2000" b="1" dirty="0" err="1"/>
              <a:t>accessorius</a:t>
            </a:r>
            <a:endParaRPr lang="cs-CZ" altLang="cs-CZ" sz="2000" b="1" dirty="0"/>
          </a:p>
          <a:p>
            <a:pPr marL="0" indent="0" eaLnBrk="1" hangingPunct="1">
              <a:buNone/>
              <a:defRPr/>
            </a:pPr>
            <a:r>
              <a:rPr lang="cs-CZ" altLang="cs-CZ" sz="2000" b="1" dirty="0"/>
              <a:t>(pro m. </a:t>
            </a:r>
            <a:r>
              <a:rPr lang="cs-CZ" altLang="cs-CZ" sz="2000" b="1" dirty="0" err="1"/>
              <a:t>trapezius</a:t>
            </a:r>
            <a:r>
              <a:rPr lang="cs-CZ" altLang="cs-CZ" sz="2000" b="1" dirty="0"/>
              <a:t>)</a:t>
            </a:r>
          </a:p>
          <a:p>
            <a:pPr marL="0" indent="0" eaLnBrk="1" hangingPunct="1">
              <a:buNone/>
              <a:defRPr/>
            </a:pPr>
            <a:endParaRPr lang="cs-CZ" altLang="cs-CZ" sz="1600" dirty="0"/>
          </a:p>
          <a:p>
            <a:pPr marL="0" indent="0" eaLnBrk="1" hangingPunct="1">
              <a:buNone/>
              <a:defRPr/>
            </a:pPr>
            <a:endParaRPr lang="cs-CZ" altLang="cs-CZ" sz="2000" dirty="0"/>
          </a:p>
          <a:p>
            <a:pPr marL="0" indent="0" eaLnBrk="1" hangingPunct="1">
              <a:buNone/>
              <a:defRPr/>
            </a:pPr>
            <a:r>
              <a:rPr lang="cs-CZ" altLang="cs-CZ" sz="3600" b="1" dirty="0">
                <a:solidFill>
                  <a:srgbClr val="C00000"/>
                </a:solidFill>
              </a:rPr>
              <a:t>d) </a:t>
            </a:r>
            <a:r>
              <a:rPr lang="cs-CZ" altLang="cs-CZ" sz="3600" b="1" dirty="0" err="1">
                <a:solidFill>
                  <a:srgbClr val="C00000"/>
                </a:solidFill>
              </a:rPr>
              <a:t>Nn</a:t>
            </a:r>
            <a:r>
              <a:rPr lang="cs-CZ" altLang="cs-CZ" sz="3600" b="1" dirty="0">
                <a:solidFill>
                  <a:srgbClr val="C00000"/>
                </a:solidFill>
              </a:rPr>
              <a:t>. </a:t>
            </a:r>
            <a:r>
              <a:rPr lang="cs-CZ" altLang="cs-CZ" sz="3600" b="1" dirty="0" err="1">
                <a:solidFill>
                  <a:srgbClr val="C00000"/>
                </a:solidFill>
              </a:rPr>
              <a:t>intercostales</a:t>
            </a:r>
            <a:endParaRPr lang="cs-CZ" altLang="cs-CZ" sz="3600" b="1" dirty="0">
              <a:solidFill>
                <a:srgbClr val="C00000"/>
              </a:solidFill>
            </a:endParaRPr>
          </a:p>
          <a:p>
            <a:pPr marL="0" indent="0" eaLnBrk="1" hangingPunct="1">
              <a:buNone/>
              <a:defRPr/>
            </a:pPr>
            <a:r>
              <a:rPr lang="cs-CZ" altLang="cs-CZ" sz="2000" b="1" dirty="0"/>
              <a:t>(pro m. </a:t>
            </a:r>
            <a:r>
              <a:rPr lang="cs-CZ" altLang="cs-CZ" sz="2000" b="1" dirty="0" err="1"/>
              <a:t>serratus</a:t>
            </a:r>
            <a:r>
              <a:rPr lang="cs-CZ" altLang="cs-CZ" sz="2000" b="1" dirty="0"/>
              <a:t> </a:t>
            </a:r>
            <a:r>
              <a:rPr lang="cs-CZ" altLang="cs-CZ" sz="2000" b="1" dirty="0" err="1"/>
              <a:t>posterior</a:t>
            </a:r>
            <a:r>
              <a:rPr lang="cs-CZ" altLang="cs-CZ" sz="2000" b="1" dirty="0"/>
              <a:t> superior </a:t>
            </a:r>
          </a:p>
          <a:p>
            <a:pPr marL="0" indent="0" eaLnBrk="1" hangingPunct="1">
              <a:buNone/>
              <a:defRPr/>
            </a:pPr>
            <a:r>
              <a:rPr lang="cs-CZ" altLang="cs-CZ" sz="2000" b="1" dirty="0"/>
              <a:t>a m. </a:t>
            </a:r>
            <a:r>
              <a:rPr lang="cs-CZ" altLang="cs-CZ" sz="2000" b="1" dirty="0" err="1"/>
              <a:t>serratus</a:t>
            </a:r>
            <a:r>
              <a:rPr lang="cs-CZ" altLang="cs-CZ" sz="2000" b="1" dirty="0"/>
              <a:t> </a:t>
            </a:r>
            <a:r>
              <a:rPr lang="cs-CZ" altLang="cs-CZ" sz="2000" b="1" dirty="0" err="1"/>
              <a:t>posterior</a:t>
            </a:r>
            <a:r>
              <a:rPr lang="cs-CZ" altLang="cs-CZ" sz="2000" b="1" dirty="0"/>
              <a:t> </a:t>
            </a:r>
            <a:r>
              <a:rPr lang="cs-CZ" altLang="cs-CZ" sz="2000" b="1" dirty="0" err="1"/>
              <a:t>inferior</a:t>
            </a:r>
            <a:r>
              <a:rPr lang="cs-CZ" altLang="cs-CZ" sz="2000" b="1" dirty="0"/>
              <a:t>)</a:t>
            </a:r>
          </a:p>
          <a:p>
            <a:pPr marL="0" indent="0" eaLnBrk="1" hangingPunct="1">
              <a:buNone/>
              <a:defRPr/>
            </a:pPr>
            <a:endParaRPr lang="cs-CZ" altLang="cs-CZ" sz="2000" dirty="0">
              <a:solidFill>
                <a:schemeClr val="bg1"/>
              </a:solidFill>
            </a:endParaRPr>
          </a:p>
          <a:p>
            <a:pPr eaLnBrk="1" hangingPunct="1">
              <a:defRPr/>
            </a:pPr>
            <a:endParaRPr lang="cs-CZ" altLang="cs-CZ" sz="2000" dirty="0"/>
          </a:p>
        </p:txBody>
      </p:sp>
      <p:pic>
        <p:nvPicPr>
          <p:cNvPr id="5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79" r="12840" b="11267"/>
          <a:stretch>
            <a:fillRect/>
          </a:stretch>
        </p:blipFill>
        <p:spPr bwMode="auto">
          <a:xfrm>
            <a:off x="6937186" y="996721"/>
            <a:ext cx="1883901" cy="2697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3" b="11530"/>
          <a:stretch>
            <a:fillRect/>
          </a:stretch>
        </p:blipFill>
        <p:spPr bwMode="auto">
          <a:xfrm>
            <a:off x="8432360" y="774700"/>
            <a:ext cx="3168650" cy="539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ovéPole 13"/>
          <p:cNvSpPr txBox="1"/>
          <p:nvPr/>
        </p:nvSpPr>
        <p:spPr>
          <a:xfrm>
            <a:off x="10511073" y="1144032"/>
            <a:ext cx="359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2.</a:t>
            </a:r>
          </a:p>
        </p:txBody>
      </p:sp>
      <p:pic>
        <p:nvPicPr>
          <p:cNvPr id="16" name="Picture 8" descr="n XIb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5217" y="3842876"/>
            <a:ext cx="1948792" cy="1264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5" descr="nXI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437" y="3529644"/>
            <a:ext cx="1349144" cy="1891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2895" y="4794257"/>
            <a:ext cx="1912311" cy="1804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17264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882"/>
          <a:stretch>
            <a:fillRect/>
          </a:stretch>
        </p:blipFill>
        <p:spPr bwMode="auto">
          <a:xfrm>
            <a:off x="6205788" y="2563521"/>
            <a:ext cx="2779712" cy="403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2" r="3682"/>
          <a:stretch>
            <a:fillRect/>
          </a:stretch>
        </p:blipFill>
        <p:spPr bwMode="auto">
          <a:xfrm>
            <a:off x="9159631" y="2563521"/>
            <a:ext cx="2822575" cy="3960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6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8400" y="594062"/>
            <a:ext cx="1922462" cy="216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40" name="Rectangle 8"/>
          <p:cNvSpPr>
            <a:spLocks noChangeArrowheads="1"/>
          </p:cNvSpPr>
          <p:nvPr/>
        </p:nvSpPr>
        <p:spPr bwMode="auto">
          <a:xfrm>
            <a:off x="3863976" y="117475"/>
            <a:ext cx="565250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24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Musculi</a:t>
            </a:r>
            <a:r>
              <a:rPr lang="cs-CZ" sz="2400" b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dorsi</a:t>
            </a:r>
            <a:r>
              <a:rPr lang="cs-CZ" sz="2400" b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(hřbetní / zádové svaly)</a:t>
            </a:r>
          </a:p>
        </p:txBody>
      </p:sp>
      <p:sp>
        <p:nvSpPr>
          <p:cNvPr id="44036" name="Text Box 4"/>
          <p:cNvSpPr txBox="1">
            <a:spLocks noChangeArrowheads="1"/>
          </p:cNvSpPr>
          <p:nvPr/>
        </p:nvSpPr>
        <p:spPr bwMode="auto">
          <a:xfrm>
            <a:off x="545599" y="594062"/>
            <a:ext cx="6144631" cy="5786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457200" indent="-457200">
              <a:defRPr/>
            </a:pPr>
            <a:r>
              <a:rPr lang="cs-CZ" sz="32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Heterochtonní</a:t>
            </a:r>
            <a:r>
              <a:rPr lang="cs-CZ" sz="2000" b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b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cs-CZ" sz="14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hypaxiální</a:t>
            </a:r>
            <a:r>
              <a:rPr lang="cs-CZ" sz="1400" b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cs-CZ" sz="2000" b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zádové svaly</a:t>
            </a:r>
          </a:p>
          <a:p>
            <a:pPr marL="457200" indent="-457200">
              <a:defRPr/>
            </a:pPr>
            <a:r>
              <a:rPr lang="cs-CZ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Inervace z ventrálních větví míšních nervů </a:t>
            </a:r>
          </a:p>
          <a:p>
            <a:pPr marL="457200" indent="-457200">
              <a:defRPr/>
            </a:pPr>
            <a:r>
              <a:rPr lang="cs-CZ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plexus </a:t>
            </a:r>
            <a:r>
              <a:rPr lang="cs-CZ" sz="1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brachialis</a:t>
            </a:r>
            <a:r>
              <a:rPr lang="cs-CZ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1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nn</a:t>
            </a:r>
            <a:r>
              <a:rPr lang="cs-CZ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cs-CZ" sz="1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intercostales</a:t>
            </a:r>
            <a:endParaRPr lang="cs-CZ" sz="2000" b="1" dirty="0">
              <a:solidFill>
                <a:srgbClr val="8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defRPr/>
            </a:pPr>
            <a:r>
              <a:rPr lang="cs-CZ" sz="2000" b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cs-CZ" sz="20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Spinohumerální</a:t>
            </a:r>
            <a:r>
              <a:rPr lang="cs-CZ" sz="2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svaly</a:t>
            </a:r>
          </a:p>
          <a:p>
            <a:pPr marL="457200" indent="-457200">
              <a:defRPr/>
            </a:pPr>
            <a:r>
              <a:rPr lang="cs-CZ" sz="2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cs-CZ" sz="20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Spinokostální</a:t>
            </a:r>
            <a:r>
              <a:rPr lang="cs-CZ" sz="2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svaly</a:t>
            </a:r>
          </a:p>
          <a:p>
            <a:pPr marL="457200" indent="-457200">
              <a:defRPr/>
            </a:pPr>
            <a:endParaRPr lang="cs-CZ" sz="3200" b="1" dirty="0">
              <a:solidFill>
                <a:srgbClr val="8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defRPr/>
            </a:pPr>
            <a:r>
              <a:rPr lang="cs-CZ" sz="3200" b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Autochtonní </a:t>
            </a:r>
            <a:r>
              <a:rPr lang="cs-CZ" sz="2000" b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(původní) zádové svaly</a:t>
            </a:r>
          </a:p>
          <a:p>
            <a:pPr marL="457200" indent="-457200">
              <a:defRPr/>
            </a:pPr>
            <a:r>
              <a:rPr lang="cs-CZ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Inervace z dorzálních větví  spinálních nervů</a:t>
            </a:r>
            <a:endParaRPr lang="cs-CZ" sz="2000" b="1" dirty="0">
              <a:solidFill>
                <a:srgbClr val="8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defRPr/>
            </a:pPr>
            <a:r>
              <a:rPr lang="cs-CZ" sz="2000" b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cs-CZ" sz="2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Systém </a:t>
            </a:r>
            <a:r>
              <a:rPr lang="cs-CZ" sz="20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spinotransverzální</a:t>
            </a:r>
            <a:endParaRPr lang="cs-CZ" sz="2000" b="1" dirty="0"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defRPr/>
            </a:pPr>
            <a:r>
              <a:rPr lang="cs-CZ" sz="2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 Systém </a:t>
            </a:r>
            <a:r>
              <a:rPr lang="cs-CZ" sz="20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sakrospinální</a:t>
            </a:r>
            <a:endParaRPr lang="cs-CZ" sz="2000" b="1" dirty="0"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defRPr/>
            </a:pPr>
            <a:r>
              <a:rPr lang="cs-CZ" sz="2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 Systém </a:t>
            </a:r>
            <a:r>
              <a:rPr lang="cs-CZ" sz="20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spinospinální</a:t>
            </a:r>
            <a:endParaRPr lang="cs-CZ" sz="2000" b="1" dirty="0"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defRPr/>
            </a:pPr>
            <a:r>
              <a:rPr lang="cs-CZ" sz="2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 Systém </a:t>
            </a:r>
            <a:r>
              <a:rPr lang="cs-CZ" sz="20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transverzospinální</a:t>
            </a:r>
            <a:endParaRPr lang="cs-CZ" sz="2000" b="1" dirty="0">
              <a:solidFill>
                <a:srgbClr val="8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  <a:p>
            <a:pPr marL="457200" indent="-457200">
              <a:defRPr/>
            </a:pPr>
            <a:endParaRPr lang="cs-CZ" sz="2000" b="1" dirty="0">
              <a:solidFill>
                <a:srgbClr val="8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  <a:p>
            <a:pPr marL="457200" indent="-457200">
              <a:defRPr/>
            </a:pPr>
            <a:r>
              <a:rPr lang="cs-CZ" sz="3200" b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Krátké</a:t>
            </a:r>
            <a:r>
              <a:rPr lang="cs-CZ" sz="2000" b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svaly hřbetní</a:t>
            </a:r>
          </a:p>
          <a:p>
            <a:pPr marL="457200" indent="-457200">
              <a:defRPr/>
            </a:pPr>
            <a:r>
              <a:rPr lang="cs-CZ" sz="2000" b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cs-CZ" sz="2000" b="1" i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Musculi</a:t>
            </a:r>
            <a:r>
              <a:rPr lang="cs-CZ" sz="2000" b="1" i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b="1" i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nuchae</a:t>
            </a:r>
            <a:r>
              <a:rPr lang="cs-CZ" sz="2000" b="1" i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b="1" i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profundi</a:t>
            </a:r>
            <a:endParaRPr lang="cs-CZ" sz="2000" b="1" i="1" dirty="0"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defRPr/>
            </a:pPr>
            <a:r>
              <a:rPr lang="cs-CZ" sz="2000" b="1" i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cs-CZ" sz="2000" b="1" i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Musculi</a:t>
            </a:r>
            <a:r>
              <a:rPr lang="cs-CZ" sz="2000" b="1" i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b="1" i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intertransversarii</a:t>
            </a:r>
            <a:r>
              <a:rPr lang="cs-CZ" sz="2000" b="1" i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b="1" i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posteriores</a:t>
            </a:r>
            <a:r>
              <a:rPr lang="cs-CZ" sz="2000" b="1" i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b="1" i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cervicis</a:t>
            </a:r>
            <a:endParaRPr lang="cs-CZ" sz="2000" b="1" i="1" dirty="0"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defRPr/>
            </a:pPr>
            <a:r>
              <a:rPr lang="cs-CZ" sz="2000" b="1" i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cs-CZ" sz="2000" b="1" i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Musculi</a:t>
            </a:r>
            <a:r>
              <a:rPr lang="cs-CZ" sz="2000" b="1" i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b="1" i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interspinales</a:t>
            </a:r>
            <a:r>
              <a:rPr lang="cs-CZ" sz="2000" b="1" i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b="1" i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cervicis</a:t>
            </a:r>
            <a:endParaRPr lang="cs-CZ" sz="2000" b="1" i="1" dirty="0">
              <a:solidFill>
                <a:srgbClr val="8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537002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0" r="4941"/>
          <a:stretch>
            <a:fillRect/>
          </a:stretch>
        </p:blipFill>
        <p:spPr bwMode="auto">
          <a:xfrm>
            <a:off x="5513179" y="1232796"/>
            <a:ext cx="3279775" cy="463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0" name="Rectangle 6"/>
          <p:cNvSpPr>
            <a:spLocks noChangeArrowheads="1"/>
          </p:cNvSpPr>
          <p:nvPr/>
        </p:nvSpPr>
        <p:spPr bwMode="auto">
          <a:xfrm>
            <a:off x="3035577" y="266784"/>
            <a:ext cx="495520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36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Spinohumerální</a:t>
            </a:r>
            <a:r>
              <a:rPr lang="cs-CZ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svaly</a:t>
            </a:r>
          </a:p>
        </p:txBody>
      </p:sp>
      <p:sp>
        <p:nvSpPr>
          <p:cNvPr id="21511" name="Rectangle 7"/>
          <p:cNvSpPr>
            <a:spLocks noChangeArrowheads="1"/>
          </p:cNvSpPr>
          <p:nvPr/>
        </p:nvSpPr>
        <p:spPr bwMode="auto">
          <a:xfrm>
            <a:off x="834669" y="1206347"/>
            <a:ext cx="398538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32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Musculus</a:t>
            </a:r>
            <a:r>
              <a:rPr lang="cs-CZ" sz="3200" b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32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trapezius</a:t>
            </a:r>
            <a:endParaRPr lang="cs-CZ" sz="3200" b="1" dirty="0">
              <a:solidFill>
                <a:srgbClr val="8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701" name="Text Box 7"/>
          <p:cNvSpPr txBox="1">
            <a:spLocks noChangeArrowheads="1"/>
          </p:cNvSpPr>
          <p:nvPr/>
        </p:nvSpPr>
        <p:spPr bwMode="auto">
          <a:xfrm>
            <a:off x="649996" y="1916114"/>
            <a:ext cx="5879394" cy="397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b="1" dirty="0">
                <a:solidFill>
                  <a:srgbClr val="800000"/>
                </a:solidFill>
                <a:cs typeface="Arial" panose="020B0604020202020204" pitchFamily="34" charset="0"/>
              </a:rPr>
              <a:t>o:</a:t>
            </a:r>
            <a:r>
              <a:rPr lang="cs-CZ" altLang="cs-CZ" b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cs-CZ" altLang="cs-CZ" b="1" dirty="0" err="1">
                <a:cs typeface="Arial" panose="020B0604020202020204" pitchFamily="34" charset="0"/>
              </a:rPr>
              <a:t>protuberantia</a:t>
            </a:r>
            <a:r>
              <a:rPr lang="cs-CZ" altLang="cs-CZ" b="1" dirty="0">
                <a:cs typeface="Arial" panose="020B0604020202020204" pitchFamily="34" charset="0"/>
              </a:rPr>
              <a:t> </a:t>
            </a:r>
            <a:r>
              <a:rPr lang="cs-CZ" altLang="cs-CZ" b="1" dirty="0" err="1">
                <a:cs typeface="Arial" panose="020B0604020202020204" pitchFamily="34" charset="0"/>
              </a:rPr>
              <a:t>occipitalis</a:t>
            </a:r>
            <a:r>
              <a:rPr lang="cs-CZ" altLang="cs-CZ" b="1" dirty="0">
                <a:cs typeface="Arial" panose="020B0604020202020204" pitchFamily="34" charset="0"/>
              </a:rPr>
              <a:t> </a:t>
            </a:r>
            <a:r>
              <a:rPr lang="cs-CZ" altLang="cs-CZ" b="1" dirty="0" err="1">
                <a:cs typeface="Arial" panose="020B0604020202020204" pitchFamily="34" charset="0"/>
              </a:rPr>
              <a:t>ext</a:t>
            </a:r>
            <a:r>
              <a:rPr lang="cs-CZ" altLang="cs-CZ" b="1" dirty="0">
                <a:cs typeface="Arial" panose="020B0604020202020204" pitchFamily="34" charset="0"/>
              </a:rPr>
              <a:t>., lig. </a:t>
            </a:r>
            <a:r>
              <a:rPr lang="cs-CZ" altLang="cs-CZ" b="1" dirty="0" err="1">
                <a:cs typeface="Arial" panose="020B0604020202020204" pitchFamily="34" charset="0"/>
              </a:rPr>
              <a:t>nuchae</a:t>
            </a:r>
            <a:r>
              <a:rPr lang="cs-CZ" altLang="cs-CZ" b="1" dirty="0">
                <a:cs typeface="Arial" panose="020B0604020202020204" pitchFamily="34" charset="0"/>
              </a:rPr>
              <a:t>, </a:t>
            </a:r>
          </a:p>
          <a:p>
            <a:pPr eaLnBrk="1" hangingPunct="1"/>
            <a:r>
              <a:rPr lang="cs-CZ" altLang="cs-CZ" b="1" dirty="0">
                <a:cs typeface="Arial" panose="020B0604020202020204" pitchFamily="34" charset="0"/>
              </a:rPr>
              <a:t>    </a:t>
            </a:r>
            <a:r>
              <a:rPr lang="cs-CZ" altLang="cs-CZ" b="1" dirty="0" err="1">
                <a:cs typeface="Arial" panose="020B0604020202020204" pitchFamily="34" charset="0"/>
              </a:rPr>
              <a:t>procc</a:t>
            </a:r>
            <a:r>
              <a:rPr lang="cs-CZ" altLang="cs-CZ" b="1" dirty="0">
                <a:cs typeface="Arial" panose="020B0604020202020204" pitchFamily="34" charset="0"/>
              </a:rPr>
              <a:t>. </a:t>
            </a:r>
            <a:r>
              <a:rPr lang="cs-CZ" altLang="cs-CZ" b="1" dirty="0" err="1">
                <a:cs typeface="Arial" panose="020B0604020202020204" pitchFamily="34" charset="0"/>
              </a:rPr>
              <a:t>spinosi</a:t>
            </a:r>
            <a:r>
              <a:rPr lang="cs-CZ" altLang="cs-CZ" b="1" dirty="0">
                <a:cs typeface="Arial" panose="020B0604020202020204" pitchFamily="34" charset="0"/>
              </a:rPr>
              <a:t> všech </a:t>
            </a:r>
            <a:r>
              <a:rPr lang="cs-CZ" altLang="cs-CZ" b="1" dirty="0" err="1">
                <a:cs typeface="Arial" panose="020B0604020202020204" pitchFamily="34" charset="0"/>
              </a:rPr>
              <a:t>Th</a:t>
            </a:r>
            <a:r>
              <a:rPr lang="cs-CZ" altLang="cs-CZ" b="1" dirty="0">
                <a:cs typeface="Arial" panose="020B0604020202020204" pitchFamily="34" charset="0"/>
              </a:rPr>
              <a:t> obratlů </a:t>
            </a:r>
          </a:p>
          <a:p>
            <a:pPr eaLnBrk="1" hangingPunct="1"/>
            <a:endParaRPr lang="cs-CZ" altLang="cs-CZ" b="1" dirty="0">
              <a:cs typeface="Arial" panose="020B0604020202020204" pitchFamily="34" charset="0"/>
            </a:endParaRPr>
          </a:p>
          <a:p>
            <a:pPr eaLnBrk="1" hangingPunct="1"/>
            <a:r>
              <a:rPr lang="cs-CZ" altLang="cs-CZ" b="1" dirty="0">
                <a:solidFill>
                  <a:srgbClr val="800000"/>
                </a:solidFill>
                <a:cs typeface="Arial" panose="020B0604020202020204" pitchFamily="34" charset="0"/>
              </a:rPr>
              <a:t>i:</a:t>
            </a:r>
            <a:r>
              <a:rPr lang="cs-CZ" altLang="cs-CZ" b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cs-CZ" altLang="cs-CZ" b="1" dirty="0" err="1">
                <a:cs typeface="Arial" panose="020B0604020202020204" pitchFamily="34" charset="0"/>
              </a:rPr>
              <a:t>clavicula</a:t>
            </a:r>
            <a:r>
              <a:rPr lang="cs-CZ" altLang="cs-CZ" b="1" dirty="0">
                <a:cs typeface="Arial" panose="020B0604020202020204" pitchFamily="34" charset="0"/>
              </a:rPr>
              <a:t>, acromion, spina </a:t>
            </a:r>
            <a:r>
              <a:rPr lang="cs-CZ" altLang="cs-CZ" b="1" dirty="0" err="1">
                <a:cs typeface="Arial" panose="020B0604020202020204" pitchFamily="34" charset="0"/>
              </a:rPr>
              <a:t>scapulae</a:t>
            </a:r>
            <a:endParaRPr lang="cs-CZ" altLang="cs-CZ" b="1" dirty="0">
              <a:cs typeface="Arial" panose="020B0604020202020204" pitchFamily="34" charset="0"/>
            </a:endParaRPr>
          </a:p>
          <a:p>
            <a:pPr eaLnBrk="1" hangingPunct="1"/>
            <a:endParaRPr lang="cs-CZ" altLang="cs-CZ" b="1" dirty="0">
              <a:solidFill>
                <a:srgbClr val="800000"/>
              </a:solidFill>
              <a:cs typeface="Arial" panose="020B0604020202020204" pitchFamily="34" charset="0"/>
            </a:endParaRPr>
          </a:p>
          <a:p>
            <a:pPr eaLnBrk="1" hangingPunct="1"/>
            <a:r>
              <a:rPr lang="cs-CZ" altLang="cs-CZ" b="1" dirty="0">
                <a:solidFill>
                  <a:srgbClr val="800000"/>
                </a:solidFill>
                <a:cs typeface="Arial" panose="020B0604020202020204" pitchFamily="34" charset="0"/>
              </a:rPr>
              <a:t>f:</a:t>
            </a:r>
            <a:r>
              <a:rPr lang="cs-CZ" altLang="cs-CZ" b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cs-CZ" altLang="cs-CZ" b="1" dirty="0">
                <a:cs typeface="Arial" panose="020B0604020202020204" pitchFamily="34" charset="0"/>
              </a:rPr>
              <a:t>oboustranný stah – extenze hlavy, </a:t>
            </a:r>
          </a:p>
          <a:p>
            <a:pPr eaLnBrk="1" hangingPunct="1"/>
            <a:r>
              <a:rPr lang="cs-CZ" altLang="cs-CZ" b="1" dirty="0">
                <a:cs typeface="Arial" panose="020B0604020202020204" pitchFamily="34" charset="0"/>
              </a:rPr>
              <a:t>                      táhne lopatku mediálně</a:t>
            </a:r>
          </a:p>
          <a:p>
            <a:pPr eaLnBrk="1" hangingPunct="1"/>
            <a:r>
              <a:rPr lang="cs-CZ" altLang="cs-CZ" b="1" dirty="0">
                <a:cs typeface="Arial" panose="020B0604020202020204" pitchFamily="34" charset="0"/>
              </a:rPr>
              <a:t>   jednostranný stah - úklon hlavy a páteře</a:t>
            </a:r>
          </a:p>
          <a:p>
            <a:pPr eaLnBrk="1" hangingPunct="1"/>
            <a:r>
              <a:rPr lang="cs-CZ" altLang="cs-CZ" b="1" dirty="0">
                <a:cs typeface="Arial" panose="020B0604020202020204" pitchFamily="34" charset="0"/>
              </a:rPr>
              <a:t>   </a:t>
            </a:r>
          </a:p>
          <a:p>
            <a:pPr eaLnBrk="1" hangingPunct="1"/>
            <a:r>
              <a:rPr lang="cs-CZ" altLang="cs-CZ" b="1" dirty="0">
                <a:solidFill>
                  <a:srgbClr val="800000"/>
                </a:solidFill>
                <a:cs typeface="Arial" panose="020B0604020202020204" pitchFamily="34" charset="0"/>
              </a:rPr>
              <a:t>i:</a:t>
            </a:r>
            <a:r>
              <a:rPr lang="cs-CZ" altLang="cs-CZ" b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cs-CZ" altLang="cs-CZ" b="1" dirty="0">
                <a:cs typeface="Arial" panose="020B0604020202020204" pitchFamily="34" charset="0"/>
              </a:rPr>
              <a:t>n. </a:t>
            </a:r>
            <a:r>
              <a:rPr lang="cs-CZ" altLang="cs-CZ" b="1" dirty="0" err="1">
                <a:cs typeface="Arial" panose="020B0604020202020204" pitchFamily="34" charset="0"/>
              </a:rPr>
              <a:t>accesorius</a:t>
            </a:r>
            <a:r>
              <a:rPr lang="cs-CZ" altLang="cs-CZ" b="1" dirty="0">
                <a:cs typeface="Arial" panose="020B0604020202020204" pitchFamily="34" charset="0"/>
              </a:rPr>
              <a:t> (n. XI.), svalové větve z plexus</a:t>
            </a:r>
          </a:p>
          <a:p>
            <a:pPr eaLnBrk="1" hangingPunct="1"/>
            <a:r>
              <a:rPr lang="cs-CZ" altLang="cs-CZ" b="1" dirty="0">
                <a:cs typeface="Arial" panose="020B0604020202020204" pitchFamily="34" charset="0"/>
              </a:rPr>
              <a:t>   </a:t>
            </a:r>
            <a:r>
              <a:rPr lang="cs-CZ" altLang="cs-CZ" b="1" dirty="0" err="1">
                <a:cs typeface="Arial" panose="020B0604020202020204" pitchFamily="34" charset="0"/>
              </a:rPr>
              <a:t>cervicalis</a:t>
            </a:r>
            <a:endParaRPr lang="cs-CZ" altLang="cs-CZ" b="1" dirty="0">
              <a:cs typeface="Arial" panose="020B0604020202020204" pitchFamily="34" charset="0"/>
            </a:endParaRPr>
          </a:p>
          <a:p>
            <a:pPr eaLnBrk="1" hangingPunct="1"/>
            <a:endParaRPr lang="cs-CZ" altLang="cs-CZ" b="1" dirty="0">
              <a:cs typeface="Arial" panose="020B0604020202020204" pitchFamily="34" charset="0"/>
            </a:endParaRPr>
          </a:p>
          <a:p>
            <a:pPr eaLnBrk="1" hangingPunct="1"/>
            <a:endParaRPr lang="cs-CZ" altLang="cs-CZ" b="1" dirty="0">
              <a:cs typeface="Arial" panose="020B0604020202020204" pitchFamily="34" charset="0"/>
            </a:endParaRPr>
          </a:p>
          <a:p>
            <a:pPr eaLnBrk="1" hangingPunct="1"/>
            <a:r>
              <a:rPr lang="cs-CZ" altLang="cs-CZ" b="1" dirty="0" err="1">
                <a:cs typeface="Arial" panose="020B0604020202020204" pitchFamily="34" charset="0"/>
              </a:rPr>
              <a:t>Speculum</a:t>
            </a:r>
            <a:r>
              <a:rPr lang="cs-CZ" altLang="cs-CZ" b="1" dirty="0">
                <a:cs typeface="Arial" panose="020B0604020202020204" pitchFamily="34" charset="0"/>
              </a:rPr>
              <a:t> </a:t>
            </a:r>
            <a:r>
              <a:rPr lang="cs-CZ" altLang="cs-CZ" b="1" dirty="0" err="1">
                <a:cs typeface="Arial" panose="020B0604020202020204" pitchFamily="34" charset="0"/>
              </a:rPr>
              <a:t>rhomboides</a:t>
            </a:r>
            <a:endParaRPr lang="cs-CZ" altLang="cs-CZ" b="1" dirty="0">
              <a:cs typeface="Arial" panose="020B0604020202020204" pitchFamily="34" charset="0"/>
            </a:endParaRPr>
          </a:p>
        </p:txBody>
      </p:sp>
      <p:pic>
        <p:nvPicPr>
          <p:cNvPr id="29703" name="Picture 7" descr="Scan002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2954" y="0"/>
            <a:ext cx="3399046" cy="2412694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nXI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1436" y="3548958"/>
            <a:ext cx="1800564" cy="2523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8" descr="n XIb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6344" y="3627636"/>
            <a:ext cx="1742979" cy="1131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bdélník 1"/>
          <p:cNvSpPr/>
          <p:nvPr/>
        </p:nvSpPr>
        <p:spPr>
          <a:xfrm>
            <a:off x="9381435" y="3107084"/>
            <a:ext cx="22220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altLang="cs-CZ" b="1" dirty="0"/>
              <a:t>N. XI. - N. </a:t>
            </a:r>
            <a:r>
              <a:rPr lang="cs-CZ" altLang="cs-CZ" b="1" dirty="0" err="1"/>
              <a:t>accessorius</a:t>
            </a:r>
            <a:endParaRPr lang="cs-CZ" altLang="cs-CZ" b="1" dirty="0"/>
          </a:p>
        </p:txBody>
      </p:sp>
    </p:spTree>
    <p:extLst>
      <p:ext uri="{BB962C8B-B14F-4D97-AF65-F5344CB8AC3E}">
        <p14:creationId xmlns:p14="http://schemas.microsoft.com/office/powerpoint/2010/main" val="110117748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7" name="Rectangle 5"/>
          <p:cNvSpPr>
            <a:spLocks noChangeArrowheads="1"/>
          </p:cNvSpPr>
          <p:nvPr/>
        </p:nvSpPr>
        <p:spPr bwMode="auto">
          <a:xfrm>
            <a:off x="400918" y="752220"/>
            <a:ext cx="530626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32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Musculus</a:t>
            </a:r>
            <a:r>
              <a:rPr lang="cs-CZ" sz="3200" b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32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latissimus</a:t>
            </a:r>
            <a:r>
              <a:rPr lang="cs-CZ" sz="3200" b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32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dorsi</a:t>
            </a:r>
            <a:endParaRPr lang="cs-CZ" sz="3200" b="1" dirty="0">
              <a:solidFill>
                <a:srgbClr val="8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23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77"/>
          <a:stretch>
            <a:fillRect/>
          </a:stretch>
        </p:blipFill>
        <p:spPr bwMode="auto">
          <a:xfrm>
            <a:off x="6124800" y="1421325"/>
            <a:ext cx="3305669" cy="460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6" name="Text Box 7"/>
          <p:cNvSpPr txBox="1">
            <a:spLocks noChangeArrowheads="1"/>
          </p:cNvSpPr>
          <p:nvPr/>
        </p:nvSpPr>
        <p:spPr bwMode="auto">
          <a:xfrm>
            <a:off x="233493" y="1934031"/>
            <a:ext cx="10419399" cy="2585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b="1" dirty="0">
                <a:solidFill>
                  <a:srgbClr val="800000"/>
                </a:solidFill>
                <a:cs typeface="Arial" panose="020B0604020202020204" pitchFamily="34" charset="0"/>
              </a:rPr>
              <a:t>o:</a:t>
            </a:r>
            <a:r>
              <a:rPr lang="cs-CZ" altLang="cs-CZ" b="1" dirty="0">
                <a:cs typeface="Arial" panose="020B0604020202020204" pitchFamily="34" charset="0"/>
              </a:rPr>
              <a:t> </a:t>
            </a:r>
            <a:r>
              <a:rPr lang="cs-CZ" altLang="cs-CZ" b="1" i="1" dirty="0" err="1">
                <a:cs typeface="Arial" panose="020B0604020202020204" pitchFamily="34" charset="0"/>
              </a:rPr>
              <a:t>fascia</a:t>
            </a:r>
            <a:r>
              <a:rPr lang="cs-CZ" altLang="cs-CZ" b="1" i="1" dirty="0">
                <a:cs typeface="Arial" panose="020B0604020202020204" pitchFamily="34" charset="0"/>
              </a:rPr>
              <a:t> </a:t>
            </a:r>
            <a:r>
              <a:rPr lang="cs-CZ" altLang="cs-CZ" b="1" i="1" dirty="0" err="1">
                <a:cs typeface="Arial" panose="020B0604020202020204" pitchFamily="34" charset="0"/>
              </a:rPr>
              <a:t>thoracolumbalis</a:t>
            </a:r>
            <a:r>
              <a:rPr lang="cs-CZ" altLang="cs-CZ" b="1" i="1" dirty="0">
                <a:cs typeface="Arial" panose="020B0604020202020204" pitchFamily="34" charset="0"/>
              </a:rPr>
              <a:t> </a:t>
            </a:r>
            <a:r>
              <a:rPr lang="cs-CZ" altLang="cs-CZ" b="1" dirty="0">
                <a:cs typeface="Arial" panose="020B0604020202020204" pitchFamily="34" charset="0"/>
              </a:rPr>
              <a:t>- </a:t>
            </a:r>
            <a:r>
              <a:rPr lang="cs-CZ" altLang="cs-CZ" b="1" dirty="0" err="1">
                <a:cs typeface="Arial" panose="020B0604020202020204" pitchFamily="34" charset="0"/>
              </a:rPr>
              <a:t>procc</a:t>
            </a:r>
            <a:r>
              <a:rPr lang="cs-CZ" altLang="cs-CZ" b="1" dirty="0">
                <a:cs typeface="Arial" panose="020B0604020202020204" pitchFamily="34" charset="0"/>
              </a:rPr>
              <a:t>. </a:t>
            </a:r>
            <a:r>
              <a:rPr lang="cs-CZ" altLang="cs-CZ" b="1" dirty="0" err="1">
                <a:cs typeface="Arial" panose="020B0604020202020204" pitchFamily="34" charset="0"/>
              </a:rPr>
              <a:t>spinosi</a:t>
            </a:r>
            <a:r>
              <a:rPr lang="cs-CZ" altLang="cs-CZ" b="1" dirty="0">
                <a:cs typeface="Arial" panose="020B0604020202020204" pitchFamily="34" charset="0"/>
              </a:rPr>
              <a:t> kaudálních </a:t>
            </a:r>
            <a:r>
              <a:rPr lang="cs-CZ" altLang="cs-CZ" b="1" dirty="0" err="1">
                <a:cs typeface="Arial" panose="020B0604020202020204" pitchFamily="34" charset="0"/>
              </a:rPr>
              <a:t>Th</a:t>
            </a:r>
            <a:endParaRPr lang="cs-CZ" altLang="cs-CZ" b="1" dirty="0">
              <a:cs typeface="Arial" panose="020B0604020202020204" pitchFamily="34" charset="0"/>
            </a:endParaRPr>
          </a:p>
          <a:p>
            <a:pPr eaLnBrk="1" hangingPunct="1"/>
            <a:r>
              <a:rPr lang="cs-CZ" altLang="cs-CZ" b="1" dirty="0">
                <a:cs typeface="Arial" panose="020B0604020202020204" pitchFamily="34" charset="0"/>
              </a:rPr>
              <a:t>    a všech L obratlů, os </a:t>
            </a:r>
            <a:r>
              <a:rPr lang="cs-CZ" altLang="cs-CZ" b="1" dirty="0" err="1">
                <a:cs typeface="Arial" panose="020B0604020202020204" pitchFamily="34" charset="0"/>
              </a:rPr>
              <a:t>sacrum</a:t>
            </a:r>
            <a:r>
              <a:rPr lang="cs-CZ" altLang="cs-CZ" b="1" dirty="0">
                <a:cs typeface="Arial" panose="020B0604020202020204" pitchFamily="34" charset="0"/>
              </a:rPr>
              <a:t>, </a:t>
            </a:r>
            <a:r>
              <a:rPr lang="cs-CZ" altLang="cs-CZ" b="1" dirty="0" err="1">
                <a:cs typeface="Arial" panose="020B0604020202020204" pitchFamily="34" charset="0"/>
              </a:rPr>
              <a:t>crista</a:t>
            </a:r>
            <a:r>
              <a:rPr lang="cs-CZ" altLang="cs-CZ" b="1" dirty="0">
                <a:cs typeface="Arial" panose="020B0604020202020204" pitchFamily="34" charset="0"/>
              </a:rPr>
              <a:t> </a:t>
            </a:r>
            <a:r>
              <a:rPr lang="cs-CZ" altLang="cs-CZ" b="1" dirty="0" err="1">
                <a:cs typeface="Arial" panose="020B0604020202020204" pitchFamily="34" charset="0"/>
              </a:rPr>
              <a:t>iliaca</a:t>
            </a:r>
            <a:r>
              <a:rPr lang="cs-CZ" altLang="cs-CZ" b="1" dirty="0">
                <a:cs typeface="Arial" panose="020B0604020202020204" pitchFamily="34" charset="0"/>
              </a:rPr>
              <a:t>, kaudální žebra </a:t>
            </a:r>
          </a:p>
          <a:p>
            <a:pPr eaLnBrk="1" hangingPunct="1"/>
            <a:endParaRPr lang="cs-CZ" altLang="cs-CZ" b="1" dirty="0">
              <a:solidFill>
                <a:srgbClr val="800000"/>
              </a:solidFill>
              <a:cs typeface="Arial" panose="020B0604020202020204" pitchFamily="34" charset="0"/>
            </a:endParaRPr>
          </a:p>
          <a:p>
            <a:pPr eaLnBrk="1" hangingPunct="1"/>
            <a:r>
              <a:rPr lang="cs-CZ" altLang="cs-CZ" b="1" dirty="0">
                <a:solidFill>
                  <a:srgbClr val="800000"/>
                </a:solidFill>
                <a:cs typeface="Arial" panose="020B0604020202020204" pitchFamily="34" charset="0"/>
              </a:rPr>
              <a:t>i:</a:t>
            </a:r>
            <a:r>
              <a:rPr lang="cs-CZ" altLang="cs-CZ" b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cs-CZ" altLang="cs-CZ" b="1" dirty="0" err="1">
                <a:cs typeface="Arial" panose="020B0604020202020204" pitchFamily="34" charset="0"/>
              </a:rPr>
              <a:t>crista</a:t>
            </a:r>
            <a:r>
              <a:rPr lang="cs-CZ" altLang="cs-CZ" b="1" dirty="0">
                <a:cs typeface="Arial" panose="020B0604020202020204" pitchFamily="34" charset="0"/>
              </a:rPr>
              <a:t> </a:t>
            </a:r>
            <a:r>
              <a:rPr lang="cs-CZ" altLang="cs-CZ" b="1" dirty="0" err="1">
                <a:cs typeface="Arial" panose="020B0604020202020204" pitchFamily="34" charset="0"/>
              </a:rPr>
              <a:t>tuberculi</a:t>
            </a:r>
            <a:r>
              <a:rPr lang="cs-CZ" altLang="cs-CZ" b="1" dirty="0">
                <a:cs typeface="Arial" panose="020B0604020202020204" pitchFamily="34" charset="0"/>
              </a:rPr>
              <a:t> </a:t>
            </a:r>
            <a:r>
              <a:rPr lang="cs-CZ" altLang="cs-CZ" b="1" dirty="0" err="1">
                <a:cs typeface="Arial" panose="020B0604020202020204" pitchFamily="34" charset="0"/>
              </a:rPr>
              <a:t>minoris</a:t>
            </a:r>
            <a:r>
              <a:rPr lang="cs-CZ" altLang="cs-CZ" b="1" dirty="0">
                <a:cs typeface="Arial" panose="020B0604020202020204" pitchFamily="34" charset="0"/>
              </a:rPr>
              <a:t> </a:t>
            </a:r>
            <a:r>
              <a:rPr lang="cs-CZ" altLang="cs-CZ" b="1" dirty="0" err="1">
                <a:cs typeface="Arial" panose="020B0604020202020204" pitchFamily="34" charset="0"/>
              </a:rPr>
              <a:t>humeri</a:t>
            </a:r>
            <a:endParaRPr lang="cs-CZ" altLang="cs-CZ" b="1" dirty="0">
              <a:solidFill>
                <a:srgbClr val="800000"/>
              </a:solidFill>
              <a:cs typeface="Arial" panose="020B0604020202020204" pitchFamily="34" charset="0"/>
            </a:endParaRPr>
          </a:p>
          <a:p>
            <a:pPr eaLnBrk="1" hangingPunct="1"/>
            <a:endParaRPr lang="cs-CZ" altLang="cs-CZ" b="1" dirty="0">
              <a:solidFill>
                <a:srgbClr val="800000"/>
              </a:solidFill>
              <a:cs typeface="Arial" panose="020B0604020202020204" pitchFamily="34" charset="0"/>
            </a:endParaRPr>
          </a:p>
          <a:p>
            <a:pPr eaLnBrk="1" hangingPunct="1"/>
            <a:r>
              <a:rPr lang="cs-CZ" altLang="cs-CZ" b="1" dirty="0">
                <a:solidFill>
                  <a:srgbClr val="800000"/>
                </a:solidFill>
                <a:cs typeface="Arial" panose="020B0604020202020204" pitchFamily="34" charset="0"/>
              </a:rPr>
              <a:t>f:</a:t>
            </a:r>
            <a:r>
              <a:rPr lang="cs-CZ" altLang="cs-CZ" b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cs-CZ" altLang="cs-CZ" b="1" dirty="0">
                <a:cs typeface="Arial" panose="020B0604020202020204" pitchFamily="34" charset="0"/>
              </a:rPr>
              <a:t>zapažení,</a:t>
            </a:r>
            <a:r>
              <a:rPr lang="cs-CZ" altLang="cs-CZ" b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cs-CZ" altLang="cs-CZ" b="1" dirty="0">
                <a:cs typeface="Arial" panose="020B0604020202020204" pitchFamily="34" charset="0"/>
              </a:rPr>
              <a:t>addukce a pronace paže  </a:t>
            </a:r>
          </a:p>
          <a:p>
            <a:pPr eaLnBrk="1" hangingPunct="1"/>
            <a:endParaRPr lang="cs-CZ" altLang="cs-CZ" b="1" dirty="0">
              <a:solidFill>
                <a:srgbClr val="800000"/>
              </a:solidFill>
              <a:cs typeface="Arial" panose="020B0604020202020204" pitchFamily="34" charset="0"/>
            </a:endParaRPr>
          </a:p>
          <a:p>
            <a:pPr eaLnBrk="1" hangingPunct="1"/>
            <a:r>
              <a:rPr lang="cs-CZ" altLang="cs-CZ" b="1" dirty="0">
                <a:solidFill>
                  <a:srgbClr val="800000"/>
                </a:solidFill>
                <a:cs typeface="Arial" panose="020B0604020202020204" pitchFamily="34" charset="0"/>
              </a:rPr>
              <a:t>i:</a:t>
            </a:r>
            <a:r>
              <a:rPr lang="cs-CZ" altLang="cs-CZ" b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cs-CZ" altLang="cs-CZ" b="1" dirty="0">
                <a:cs typeface="Arial" panose="020B0604020202020204" pitchFamily="34" charset="0"/>
              </a:rPr>
              <a:t>n. </a:t>
            </a:r>
            <a:r>
              <a:rPr lang="cs-CZ" altLang="cs-CZ" b="1" dirty="0" err="1">
                <a:cs typeface="Arial" panose="020B0604020202020204" pitchFamily="34" charset="0"/>
              </a:rPr>
              <a:t>thoracodorsalis</a:t>
            </a:r>
            <a:r>
              <a:rPr lang="cs-CZ" altLang="cs-CZ" b="1" dirty="0">
                <a:cs typeface="Arial" panose="020B0604020202020204" pitchFamily="34" charset="0"/>
              </a:rPr>
              <a:t> </a:t>
            </a:r>
            <a:r>
              <a:rPr lang="cs-CZ" altLang="cs-CZ" sz="1400" b="1" i="1" dirty="0">
                <a:cs typeface="Arial" panose="020B0604020202020204" pitchFamily="34" charset="0"/>
              </a:rPr>
              <a:t>(</a:t>
            </a:r>
            <a:r>
              <a:rPr lang="cs-CZ" altLang="cs-CZ" sz="1400" b="1" i="1" dirty="0" err="1">
                <a:cs typeface="Arial" panose="020B0604020202020204" pitchFamily="34" charset="0"/>
              </a:rPr>
              <a:t>pars</a:t>
            </a:r>
            <a:r>
              <a:rPr lang="cs-CZ" altLang="cs-CZ" sz="1400" b="1" i="1" dirty="0">
                <a:cs typeface="Arial" panose="020B0604020202020204" pitchFamily="34" charset="0"/>
              </a:rPr>
              <a:t> </a:t>
            </a:r>
            <a:r>
              <a:rPr lang="cs-CZ" altLang="cs-CZ" sz="1400" b="1" i="1" dirty="0" err="1">
                <a:cs typeface="Arial" panose="020B0604020202020204" pitchFamily="34" charset="0"/>
              </a:rPr>
              <a:t>supraclavicularis</a:t>
            </a:r>
            <a:r>
              <a:rPr lang="cs-CZ" altLang="cs-CZ" sz="1400" b="1" i="1" dirty="0">
                <a:cs typeface="Arial" panose="020B0604020202020204" pitchFamily="34" charset="0"/>
              </a:rPr>
              <a:t> plexus </a:t>
            </a:r>
            <a:r>
              <a:rPr lang="cs-CZ" altLang="cs-CZ" sz="1400" b="1" i="1" dirty="0" err="1">
                <a:cs typeface="Arial" panose="020B0604020202020204" pitchFamily="34" charset="0"/>
              </a:rPr>
              <a:t>brachialis</a:t>
            </a:r>
            <a:r>
              <a:rPr lang="cs-CZ" altLang="cs-CZ" sz="1400" b="1" i="1" dirty="0">
                <a:cs typeface="Arial" panose="020B0604020202020204" pitchFamily="34" charset="0"/>
              </a:rPr>
              <a:t>)</a:t>
            </a:r>
            <a:endParaRPr lang="cs-CZ" altLang="cs-CZ" sz="1400" b="1" dirty="0">
              <a:cs typeface="Arial" panose="020B0604020202020204" pitchFamily="34" charset="0"/>
            </a:endParaRPr>
          </a:p>
          <a:p>
            <a:pPr eaLnBrk="1" hangingPunct="1"/>
            <a:endParaRPr lang="cs-CZ" altLang="cs-CZ" b="1" dirty="0">
              <a:cs typeface="Arial" panose="020B0604020202020204" pitchFamily="34" charset="0"/>
            </a:endParaRPr>
          </a:p>
        </p:txBody>
      </p:sp>
      <p:pic>
        <p:nvPicPr>
          <p:cNvPr id="8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3" b="11530"/>
          <a:stretch>
            <a:fillRect/>
          </a:stretch>
        </p:blipFill>
        <p:spPr bwMode="auto">
          <a:xfrm>
            <a:off x="8570359" y="762734"/>
            <a:ext cx="3168650" cy="539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3362525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244055" y="1257700"/>
            <a:ext cx="5722179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M. levator </a:t>
            </a:r>
            <a:r>
              <a:rPr lang="cs-CZ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scapulae</a:t>
            </a:r>
            <a:endParaRPr lang="cs-CZ" sz="3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3200" b="1" dirty="0">
              <a:solidFill>
                <a:srgbClr val="C00000"/>
              </a:solidFill>
            </a:endParaRPr>
          </a:p>
          <a:p>
            <a:r>
              <a:rPr lang="cs-CZ" altLang="cs-CZ" sz="2400" b="1" dirty="0">
                <a:solidFill>
                  <a:srgbClr val="800000"/>
                </a:solidFill>
                <a:cs typeface="Arial" panose="020B0604020202020204" pitchFamily="34" charset="0"/>
              </a:rPr>
              <a:t>o:</a:t>
            </a:r>
            <a:r>
              <a:rPr lang="cs-CZ" altLang="cs-CZ" sz="2400" b="1" dirty="0">
                <a:cs typeface="Arial" panose="020B0604020202020204" pitchFamily="34" charset="0"/>
              </a:rPr>
              <a:t> </a:t>
            </a:r>
            <a:r>
              <a:rPr lang="cs-CZ" altLang="cs-CZ" sz="2400" b="1" dirty="0" err="1">
                <a:cs typeface="Arial" panose="020B0604020202020204" pitchFamily="34" charset="0"/>
              </a:rPr>
              <a:t>processus</a:t>
            </a:r>
            <a:r>
              <a:rPr lang="cs-CZ" altLang="cs-CZ" sz="2400" b="1" dirty="0">
                <a:cs typeface="Arial" panose="020B0604020202020204" pitchFamily="34" charset="0"/>
              </a:rPr>
              <a:t> </a:t>
            </a:r>
            <a:r>
              <a:rPr lang="cs-CZ" altLang="cs-CZ" sz="2400" b="1" dirty="0" err="1">
                <a:cs typeface="Arial" panose="020B0604020202020204" pitchFamily="34" charset="0"/>
              </a:rPr>
              <a:t>transversi</a:t>
            </a:r>
            <a:r>
              <a:rPr lang="cs-CZ" altLang="cs-CZ" sz="2400" b="1" dirty="0">
                <a:cs typeface="Arial" panose="020B0604020202020204" pitchFamily="34" charset="0"/>
              </a:rPr>
              <a:t> C1-C4 </a:t>
            </a:r>
          </a:p>
          <a:p>
            <a:endParaRPr lang="cs-CZ" altLang="cs-CZ" sz="2400" b="1" dirty="0">
              <a:solidFill>
                <a:srgbClr val="800000"/>
              </a:solidFill>
              <a:cs typeface="Arial" panose="020B0604020202020204" pitchFamily="34" charset="0"/>
            </a:endParaRPr>
          </a:p>
          <a:p>
            <a:r>
              <a:rPr lang="cs-CZ" altLang="cs-CZ" sz="2400" b="1" dirty="0">
                <a:solidFill>
                  <a:srgbClr val="800000"/>
                </a:solidFill>
                <a:cs typeface="Arial" panose="020B0604020202020204" pitchFamily="34" charset="0"/>
              </a:rPr>
              <a:t>i:</a:t>
            </a:r>
            <a:r>
              <a:rPr lang="cs-CZ" altLang="cs-CZ" sz="2400" b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cs-CZ" altLang="cs-CZ" sz="2400" b="1" dirty="0" err="1">
                <a:cs typeface="Arial" panose="020B0604020202020204" pitchFamily="34" charset="0"/>
              </a:rPr>
              <a:t>angulus</a:t>
            </a:r>
            <a:r>
              <a:rPr lang="cs-CZ" altLang="cs-CZ" sz="2400" b="1" dirty="0">
                <a:cs typeface="Arial" panose="020B0604020202020204" pitchFamily="34" charset="0"/>
              </a:rPr>
              <a:t> superior </a:t>
            </a:r>
            <a:r>
              <a:rPr lang="cs-CZ" altLang="cs-CZ" sz="2400" b="1" dirty="0" err="1">
                <a:cs typeface="Arial" panose="020B0604020202020204" pitchFamily="34" charset="0"/>
              </a:rPr>
              <a:t>scapulae</a:t>
            </a:r>
            <a:endParaRPr lang="cs-CZ" altLang="cs-CZ" sz="2400" b="1" dirty="0">
              <a:cs typeface="Arial" panose="020B0604020202020204" pitchFamily="34" charset="0"/>
            </a:endParaRPr>
          </a:p>
          <a:p>
            <a:endParaRPr lang="cs-CZ" altLang="cs-CZ" sz="2400" b="1" dirty="0">
              <a:solidFill>
                <a:srgbClr val="800000"/>
              </a:solidFill>
              <a:cs typeface="Arial" panose="020B0604020202020204" pitchFamily="34" charset="0"/>
            </a:endParaRPr>
          </a:p>
          <a:p>
            <a:r>
              <a:rPr lang="cs-CZ" altLang="cs-CZ" sz="2400" b="1" dirty="0">
                <a:solidFill>
                  <a:srgbClr val="800000"/>
                </a:solidFill>
                <a:cs typeface="Arial" panose="020B0604020202020204" pitchFamily="34" charset="0"/>
              </a:rPr>
              <a:t>f:</a:t>
            </a:r>
            <a:r>
              <a:rPr lang="cs-CZ" altLang="cs-CZ" sz="2400" b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cs-CZ" altLang="cs-CZ" sz="2400" b="1" dirty="0">
                <a:cs typeface="Arial" panose="020B0604020202020204" pitchFamily="34" charset="0"/>
              </a:rPr>
              <a:t>zvedá lopatku</a:t>
            </a:r>
          </a:p>
          <a:p>
            <a:r>
              <a:rPr lang="cs-CZ" altLang="cs-CZ" sz="2000" b="1" dirty="0">
                <a:cs typeface="Arial" panose="020B0604020202020204" pitchFamily="34" charset="0"/>
              </a:rPr>
              <a:t> (při fixované lopatce uklání krk a hlavu laterálně) </a:t>
            </a:r>
          </a:p>
          <a:p>
            <a:endParaRPr lang="cs-CZ" altLang="cs-CZ" sz="2400" b="1" dirty="0">
              <a:solidFill>
                <a:srgbClr val="800000"/>
              </a:solidFill>
              <a:cs typeface="Arial" panose="020B0604020202020204" pitchFamily="34" charset="0"/>
            </a:endParaRPr>
          </a:p>
          <a:p>
            <a:r>
              <a:rPr lang="cs-CZ" altLang="cs-CZ" sz="2400" b="1" dirty="0">
                <a:solidFill>
                  <a:srgbClr val="800000"/>
                </a:solidFill>
                <a:cs typeface="Arial" panose="020B0604020202020204" pitchFamily="34" charset="0"/>
              </a:rPr>
              <a:t>i:</a:t>
            </a:r>
            <a:r>
              <a:rPr lang="cs-CZ" altLang="cs-CZ" sz="2400" b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cs-CZ" altLang="cs-CZ" sz="2400" b="1" dirty="0">
                <a:cs typeface="Arial" panose="020B0604020202020204" pitchFamily="34" charset="0"/>
              </a:rPr>
              <a:t>n. dorsalis </a:t>
            </a:r>
            <a:r>
              <a:rPr lang="cs-CZ" altLang="cs-CZ" sz="2400" b="1" dirty="0" err="1">
                <a:cs typeface="Arial" panose="020B0604020202020204" pitchFamily="34" charset="0"/>
              </a:rPr>
              <a:t>scapulae</a:t>
            </a:r>
            <a:r>
              <a:rPr lang="cs-CZ" altLang="cs-CZ" sz="2400" b="1" dirty="0">
                <a:cs typeface="Arial" panose="020B0604020202020204" pitchFamily="34" charset="0"/>
              </a:rPr>
              <a:t> </a:t>
            </a:r>
            <a:r>
              <a:rPr lang="cs-CZ" altLang="cs-CZ" sz="1600" b="1" i="1" dirty="0">
                <a:cs typeface="Arial" panose="020B0604020202020204" pitchFamily="34" charset="0"/>
              </a:rPr>
              <a:t>(</a:t>
            </a:r>
            <a:r>
              <a:rPr lang="cs-CZ" altLang="cs-CZ" sz="1600" b="1" i="1" dirty="0" err="1">
                <a:cs typeface="Arial" panose="020B0604020202020204" pitchFamily="34" charset="0"/>
              </a:rPr>
              <a:t>pars</a:t>
            </a:r>
            <a:r>
              <a:rPr lang="cs-CZ" altLang="cs-CZ" sz="1600" b="1" i="1" dirty="0">
                <a:cs typeface="Arial" panose="020B0604020202020204" pitchFamily="34" charset="0"/>
              </a:rPr>
              <a:t> </a:t>
            </a:r>
            <a:r>
              <a:rPr lang="cs-CZ" altLang="cs-CZ" sz="1600" b="1" i="1" dirty="0" err="1">
                <a:cs typeface="Arial" panose="020B0604020202020204" pitchFamily="34" charset="0"/>
              </a:rPr>
              <a:t>supraclavicularis</a:t>
            </a:r>
            <a:r>
              <a:rPr lang="cs-CZ" altLang="cs-CZ" sz="1600" b="1" i="1" dirty="0">
                <a:cs typeface="Arial" panose="020B0604020202020204" pitchFamily="34" charset="0"/>
              </a:rPr>
              <a:t> plexus </a:t>
            </a:r>
            <a:r>
              <a:rPr lang="cs-CZ" altLang="cs-CZ" sz="1600" b="1" i="1" dirty="0" err="1">
                <a:cs typeface="Arial" panose="020B0604020202020204" pitchFamily="34" charset="0"/>
              </a:rPr>
              <a:t>brachialis</a:t>
            </a:r>
            <a:r>
              <a:rPr lang="cs-CZ" altLang="cs-CZ" sz="1600" b="1" i="1" dirty="0">
                <a:cs typeface="Arial" panose="020B0604020202020204" pitchFamily="34" charset="0"/>
              </a:rPr>
              <a:t>)</a:t>
            </a:r>
            <a:endParaRPr lang="cs-CZ" altLang="cs-CZ" sz="1600" b="1" dirty="0">
              <a:cs typeface="Arial" panose="020B0604020202020204" pitchFamily="34" charset="0"/>
            </a:endParaRPr>
          </a:p>
          <a:p>
            <a:endParaRPr lang="cs-CZ" sz="2800" b="1" dirty="0">
              <a:solidFill>
                <a:srgbClr val="C00000"/>
              </a:solidFill>
            </a:endParaRPr>
          </a:p>
        </p:txBody>
      </p:sp>
      <p:pic>
        <p:nvPicPr>
          <p:cNvPr id="3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5452" y="759854"/>
            <a:ext cx="3951670" cy="522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Obráze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79" r="12840" b="11267"/>
          <a:stretch>
            <a:fillRect/>
          </a:stretch>
        </p:blipFill>
        <p:spPr bwMode="auto">
          <a:xfrm>
            <a:off x="9317010" y="1004203"/>
            <a:ext cx="2515256" cy="3600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325136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Text Box 2"/>
          <p:cNvSpPr txBox="1">
            <a:spLocks noChangeArrowheads="1"/>
          </p:cNvSpPr>
          <p:nvPr/>
        </p:nvSpPr>
        <p:spPr bwMode="auto">
          <a:xfrm>
            <a:off x="126000" y="3432259"/>
            <a:ext cx="512302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457200" indent="-457200">
              <a:defRPr/>
            </a:pPr>
            <a:r>
              <a:rPr lang="cs-CZ" sz="24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Musculus</a:t>
            </a:r>
            <a:r>
              <a:rPr lang="cs-CZ" sz="2400" b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rhomboideus</a:t>
            </a:r>
            <a:r>
              <a:rPr lang="cs-CZ" sz="2400" b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major</a:t>
            </a:r>
          </a:p>
        </p:txBody>
      </p:sp>
      <p:pic>
        <p:nvPicPr>
          <p:cNvPr id="31747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2308" y="292040"/>
            <a:ext cx="4724400" cy="6237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63" name="Rectangle 7"/>
          <p:cNvSpPr>
            <a:spLocks noChangeArrowheads="1"/>
          </p:cNvSpPr>
          <p:nvPr/>
        </p:nvSpPr>
        <p:spPr bwMode="auto">
          <a:xfrm>
            <a:off x="126000" y="292040"/>
            <a:ext cx="457529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24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Musculus</a:t>
            </a:r>
            <a:r>
              <a:rPr lang="cs-CZ" sz="2400" b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rhomboideus</a:t>
            </a:r>
            <a:r>
              <a:rPr lang="cs-CZ" sz="2400" b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minor</a:t>
            </a:r>
          </a:p>
        </p:txBody>
      </p:sp>
      <p:sp>
        <p:nvSpPr>
          <p:cNvPr id="31749" name="Text Box 7"/>
          <p:cNvSpPr txBox="1">
            <a:spLocks noChangeArrowheads="1"/>
          </p:cNvSpPr>
          <p:nvPr/>
        </p:nvSpPr>
        <p:spPr bwMode="auto">
          <a:xfrm>
            <a:off x="270455" y="692150"/>
            <a:ext cx="5383369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b="1" dirty="0">
                <a:solidFill>
                  <a:srgbClr val="800000"/>
                </a:solidFill>
                <a:cs typeface="Arial" panose="020B0604020202020204" pitchFamily="34" charset="0"/>
              </a:rPr>
              <a:t>o:</a:t>
            </a:r>
            <a:r>
              <a:rPr lang="cs-CZ" altLang="cs-CZ" b="1" dirty="0">
                <a:cs typeface="Arial" panose="020B0604020202020204" pitchFamily="34" charset="0"/>
              </a:rPr>
              <a:t> </a:t>
            </a:r>
            <a:r>
              <a:rPr lang="cs-CZ" altLang="cs-CZ" b="1" dirty="0" err="1">
                <a:cs typeface="Arial" panose="020B0604020202020204" pitchFamily="34" charset="0"/>
              </a:rPr>
              <a:t>processus</a:t>
            </a:r>
            <a:r>
              <a:rPr lang="cs-CZ" altLang="cs-CZ" b="1" dirty="0">
                <a:cs typeface="Arial" panose="020B0604020202020204" pitchFamily="34" charset="0"/>
              </a:rPr>
              <a:t> </a:t>
            </a:r>
            <a:r>
              <a:rPr lang="cs-CZ" altLang="cs-CZ" b="1" dirty="0" err="1">
                <a:cs typeface="Arial" panose="020B0604020202020204" pitchFamily="34" charset="0"/>
              </a:rPr>
              <a:t>spinosi</a:t>
            </a:r>
            <a:r>
              <a:rPr lang="cs-CZ" altLang="cs-CZ" b="1" dirty="0">
                <a:cs typeface="Arial" panose="020B0604020202020204" pitchFamily="34" charset="0"/>
              </a:rPr>
              <a:t> C6-C7 </a:t>
            </a:r>
          </a:p>
          <a:p>
            <a:pPr eaLnBrk="1" hangingPunct="1"/>
            <a:endParaRPr lang="cs-CZ" altLang="cs-CZ" b="1" dirty="0">
              <a:cs typeface="Arial" panose="020B0604020202020204" pitchFamily="34" charset="0"/>
            </a:endParaRPr>
          </a:p>
          <a:p>
            <a:pPr eaLnBrk="1" hangingPunct="1"/>
            <a:r>
              <a:rPr lang="cs-CZ" altLang="cs-CZ" b="1" dirty="0">
                <a:solidFill>
                  <a:srgbClr val="800000"/>
                </a:solidFill>
                <a:cs typeface="Arial" panose="020B0604020202020204" pitchFamily="34" charset="0"/>
              </a:rPr>
              <a:t>i:</a:t>
            </a:r>
            <a:r>
              <a:rPr lang="cs-CZ" altLang="cs-CZ" b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cs-CZ" altLang="cs-CZ" b="1" dirty="0" err="1">
                <a:cs typeface="Arial" panose="020B0604020202020204" pitchFamily="34" charset="0"/>
              </a:rPr>
              <a:t>margo</a:t>
            </a:r>
            <a:r>
              <a:rPr lang="cs-CZ" altLang="cs-CZ" b="1" dirty="0">
                <a:cs typeface="Arial" panose="020B0604020202020204" pitchFamily="34" charset="0"/>
              </a:rPr>
              <a:t> </a:t>
            </a:r>
            <a:r>
              <a:rPr lang="cs-CZ" altLang="cs-CZ" b="1" dirty="0" err="1">
                <a:cs typeface="Arial" panose="020B0604020202020204" pitchFamily="34" charset="0"/>
              </a:rPr>
              <a:t>medialis</a:t>
            </a:r>
            <a:r>
              <a:rPr lang="cs-CZ" altLang="cs-CZ" b="1" dirty="0">
                <a:cs typeface="Arial" panose="020B0604020202020204" pitchFamily="34" charset="0"/>
              </a:rPr>
              <a:t> </a:t>
            </a:r>
            <a:r>
              <a:rPr lang="cs-CZ" altLang="cs-CZ" b="1" dirty="0" err="1">
                <a:cs typeface="Arial" panose="020B0604020202020204" pitchFamily="34" charset="0"/>
              </a:rPr>
              <a:t>scapulae</a:t>
            </a:r>
            <a:endParaRPr lang="cs-CZ" altLang="cs-CZ" b="1" dirty="0">
              <a:cs typeface="Arial" panose="020B0604020202020204" pitchFamily="34" charset="0"/>
            </a:endParaRPr>
          </a:p>
          <a:p>
            <a:pPr eaLnBrk="1" hangingPunct="1"/>
            <a:endParaRPr lang="cs-CZ" altLang="cs-CZ" b="1" dirty="0">
              <a:solidFill>
                <a:srgbClr val="800000"/>
              </a:solidFill>
              <a:cs typeface="Arial" panose="020B0604020202020204" pitchFamily="34" charset="0"/>
            </a:endParaRPr>
          </a:p>
          <a:p>
            <a:pPr eaLnBrk="1" hangingPunct="1"/>
            <a:r>
              <a:rPr lang="cs-CZ" altLang="cs-CZ" b="1" dirty="0">
                <a:solidFill>
                  <a:srgbClr val="800000"/>
                </a:solidFill>
                <a:cs typeface="Arial" panose="020B0604020202020204" pitchFamily="34" charset="0"/>
              </a:rPr>
              <a:t>f:</a:t>
            </a:r>
            <a:r>
              <a:rPr lang="cs-CZ" altLang="cs-CZ" b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cs-CZ" altLang="cs-CZ" b="1" dirty="0">
                <a:cs typeface="Arial" panose="020B0604020202020204" pitchFamily="34" charset="0"/>
              </a:rPr>
              <a:t>táhne lopatku </a:t>
            </a:r>
            <a:r>
              <a:rPr lang="cs-CZ" altLang="cs-CZ" b="1" dirty="0" err="1">
                <a:cs typeface="Arial" panose="020B0604020202020204" pitchFamily="34" charset="0"/>
              </a:rPr>
              <a:t>mediokraniálně</a:t>
            </a:r>
            <a:r>
              <a:rPr lang="cs-CZ" altLang="cs-CZ" b="1" dirty="0">
                <a:cs typeface="Arial" panose="020B0604020202020204" pitchFamily="34" charset="0"/>
              </a:rPr>
              <a:t> </a:t>
            </a:r>
          </a:p>
          <a:p>
            <a:pPr eaLnBrk="1" hangingPunct="1"/>
            <a:r>
              <a:rPr lang="cs-CZ" altLang="cs-CZ" b="1" dirty="0">
                <a:cs typeface="Arial" panose="020B0604020202020204" pitchFamily="34" charset="0"/>
              </a:rPr>
              <a:t>   </a:t>
            </a:r>
          </a:p>
          <a:p>
            <a:pPr eaLnBrk="1" hangingPunct="1"/>
            <a:r>
              <a:rPr lang="cs-CZ" altLang="cs-CZ" b="1" dirty="0">
                <a:solidFill>
                  <a:srgbClr val="800000"/>
                </a:solidFill>
                <a:cs typeface="Arial" panose="020B0604020202020204" pitchFamily="34" charset="0"/>
              </a:rPr>
              <a:t>i:</a:t>
            </a:r>
            <a:r>
              <a:rPr lang="cs-CZ" altLang="cs-CZ" b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cs-CZ" altLang="cs-CZ" b="1" dirty="0" err="1">
                <a:cs typeface="Arial" panose="020B0604020202020204" pitchFamily="34" charset="0"/>
              </a:rPr>
              <a:t>nervus</a:t>
            </a:r>
            <a:r>
              <a:rPr lang="cs-CZ" altLang="cs-CZ" b="1" dirty="0">
                <a:cs typeface="Arial" panose="020B0604020202020204" pitchFamily="34" charset="0"/>
              </a:rPr>
              <a:t> dorsalis </a:t>
            </a:r>
            <a:r>
              <a:rPr lang="cs-CZ" altLang="cs-CZ" b="1" dirty="0" err="1">
                <a:cs typeface="Arial" panose="020B0604020202020204" pitchFamily="34" charset="0"/>
              </a:rPr>
              <a:t>scapulae</a:t>
            </a:r>
            <a:r>
              <a:rPr lang="cs-CZ" altLang="cs-CZ" b="1" dirty="0">
                <a:cs typeface="Arial" panose="020B0604020202020204" pitchFamily="34" charset="0"/>
              </a:rPr>
              <a:t> </a:t>
            </a:r>
            <a:r>
              <a:rPr lang="cs-CZ" altLang="cs-CZ" sz="1400" b="1" i="1" dirty="0">
                <a:cs typeface="Arial" panose="020B0604020202020204" pitchFamily="34" charset="0"/>
              </a:rPr>
              <a:t>(</a:t>
            </a:r>
            <a:r>
              <a:rPr lang="cs-CZ" altLang="cs-CZ" sz="1400" b="1" i="1" dirty="0" err="1">
                <a:cs typeface="Arial" panose="020B0604020202020204" pitchFamily="34" charset="0"/>
              </a:rPr>
              <a:t>pars</a:t>
            </a:r>
            <a:r>
              <a:rPr lang="cs-CZ" altLang="cs-CZ" sz="1400" b="1" i="1" dirty="0">
                <a:cs typeface="Arial" panose="020B0604020202020204" pitchFamily="34" charset="0"/>
              </a:rPr>
              <a:t> </a:t>
            </a:r>
            <a:r>
              <a:rPr lang="cs-CZ" altLang="cs-CZ" sz="1400" b="1" i="1" dirty="0" err="1">
                <a:cs typeface="Arial" panose="020B0604020202020204" pitchFamily="34" charset="0"/>
              </a:rPr>
              <a:t>supraclavicularis</a:t>
            </a:r>
            <a:endParaRPr lang="cs-CZ" altLang="cs-CZ" sz="1400" b="1" i="1" dirty="0">
              <a:cs typeface="Arial" panose="020B0604020202020204" pitchFamily="34" charset="0"/>
            </a:endParaRPr>
          </a:p>
          <a:p>
            <a:pPr eaLnBrk="1" hangingPunct="1"/>
            <a:r>
              <a:rPr lang="cs-CZ" altLang="cs-CZ" sz="1400" b="1" i="1" dirty="0">
                <a:cs typeface="Arial" panose="020B0604020202020204" pitchFamily="34" charset="0"/>
              </a:rPr>
              <a:t>   plexus </a:t>
            </a:r>
            <a:r>
              <a:rPr lang="cs-CZ" altLang="cs-CZ" sz="1400" b="1" i="1" dirty="0" err="1">
                <a:cs typeface="Arial" panose="020B0604020202020204" pitchFamily="34" charset="0"/>
              </a:rPr>
              <a:t>brachialis</a:t>
            </a:r>
            <a:r>
              <a:rPr lang="cs-CZ" altLang="cs-CZ" sz="1400" b="1" i="1" dirty="0">
                <a:cs typeface="Arial" panose="020B0604020202020204" pitchFamily="34" charset="0"/>
              </a:rPr>
              <a:t>)</a:t>
            </a:r>
            <a:endParaRPr lang="cs-CZ" altLang="cs-CZ" sz="1400" b="1" dirty="0">
              <a:cs typeface="Arial" panose="020B0604020202020204" pitchFamily="34" charset="0"/>
            </a:endParaRPr>
          </a:p>
        </p:txBody>
      </p:sp>
      <p:sp>
        <p:nvSpPr>
          <p:cNvPr id="31750" name="Text Box 7"/>
          <p:cNvSpPr txBox="1">
            <a:spLocks noChangeArrowheads="1"/>
          </p:cNvSpPr>
          <p:nvPr/>
        </p:nvSpPr>
        <p:spPr bwMode="auto">
          <a:xfrm>
            <a:off x="612191" y="4077598"/>
            <a:ext cx="5455426" cy="246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b="1" dirty="0">
                <a:solidFill>
                  <a:srgbClr val="800000"/>
                </a:solidFill>
                <a:cs typeface="Arial" panose="020B0604020202020204" pitchFamily="34" charset="0"/>
              </a:rPr>
              <a:t>o:</a:t>
            </a:r>
            <a:r>
              <a:rPr lang="cs-CZ" altLang="cs-CZ" b="1" dirty="0">
                <a:cs typeface="Arial" panose="020B0604020202020204" pitchFamily="34" charset="0"/>
              </a:rPr>
              <a:t> </a:t>
            </a:r>
            <a:r>
              <a:rPr lang="cs-CZ" altLang="cs-CZ" b="1" dirty="0" err="1">
                <a:cs typeface="Arial" panose="020B0604020202020204" pitchFamily="34" charset="0"/>
              </a:rPr>
              <a:t>processus</a:t>
            </a:r>
            <a:r>
              <a:rPr lang="cs-CZ" altLang="cs-CZ" b="1" dirty="0">
                <a:cs typeface="Arial" panose="020B0604020202020204" pitchFamily="34" charset="0"/>
              </a:rPr>
              <a:t> </a:t>
            </a:r>
            <a:r>
              <a:rPr lang="cs-CZ" altLang="cs-CZ" b="1" dirty="0" err="1">
                <a:cs typeface="Arial" panose="020B0604020202020204" pitchFamily="34" charset="0"/>
              </a:rPr>
              <a:t>spinosi</a:t>
            </a:r>
            <a:r>
              <a:rPr lang="cs-CZ" altLang="cs-CZ" b="1" dirty="0">
                <a:cs typeface="Arial" panose="020B0604020202020204" pitchFamily="34" charset="0"/>
              </a:rPr>
              <a:t> čtyř kraniálních </a:t>
            </a:r>
            <a:r>
              <a:rPr lang="cs-CZ" altLang="cs-CZ" b="1" dirty="0" err="1">
                <a:cs typeface="Arial" panose="020B0604020202020204" pitchFamily="34" charset="0"/>
              </a:rPr>
              <a:t>Th</a:t>
            </a:r>
            <a:r>
              <a:rPr lang="cs-CZ" altLang="cs-CZ" b="1" dirty="0">
                <a:cs typeface="Arial" panose="020B0604020202020204" pitchFamily="34" charset="0"/>
              </a:rPr>
              <a:t> obratlů </a:t>
            </a:r>
          </a:p>
          <a:p>
            <a:pPr eaLnBrk="1" hangingPunct="1"/>
            <a:endParaRPr lang="cs-CZ" altLang="cs-CZ" b="1" dirty="0">
              <a:cs typeface="Arial" panose="020B0604020202020204" pitchFamily="34" charset="0"/>
            </a:endParaRPr>
          </a:p>
          <a:p>
            <a:pPr eaLnBrk="1" hangingPunct="1"/>
            <a:r>
              <a:rPr lang="cs-CZ" altLang="cs-CZ" b="1" dirty="0">
                <a:solidFill>
                  <a:srgbClr val="800000"/>
                </a:solidFill>
                <a:cs typeface="Arial" panose="020B0604020202020204" pitchFamily="34" charset="0"/>
              </a:rPr>
              <a:t>i:</a:t>
            </a:r>
            <a:r>
              <a:rPr lang="cs-CZ" altLang="cs-CZ" b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cs-CZ" altLang="cs-CZ" b="1" dirty="0" err="1">
                <a:cs typeface="Arial" panose="020B0604020202020204" pitchFamily="34" charset="0"/>
              </a:rPr>
              <a:t>margo</a:t>
            </a:r>
            <a:r>
              <a:rPr lang="cs-CZ" altLang="cs-CZ" b="1" dirty="0">
                <a:cs typeface="Arial" panose="020B0604020202020204" pitchFamily="34" charset="0"/>
              </a:rPr>
              <a:t> </a:t>
            </a:r>
            <a:r>
              <a:rPr lang="cs-CZ" altLang="cs-CZ" b="1" dirty="0" err="1">
                <a:cs typeface="Arial" panose="020B0604020202020204" pitchFamily="34" charset="0"/>
              </a:rPr>
              <a:t>medialis</a:t>
            </a:r>
            <a:r>
              <a:rPr lang="cs-CZ" altLang="cs-CZ" b="1" dirty="0">
                <a:cs typeface="Arial" panose="020B0604020202020204" pitchFamily="34" charset="0"/>
              </a:rPr>
              <a:t> </a:t>
            </a:r>
            <a:r>
              <a:rPr lang="cs-CZ" altLang="cs-CZ" b="1" dirty="0" err="1">
                <a:cs typeface="Arial" panose="020B0604020202020204" pitchFamily="34" charset="0"/>
              </a:rPr>
              <a:t>scapulae</a:t>
            </a:r>
            <a:endParaRPr lang="cs-CZ" altLang="cs-CZ" b="1" dirty="0">
              <a:cs typeface="Arial" panose="020B0604020202020204" pitchFamily="34" charset="0"/>
            </a:endParaRPr>
          </a:p>
          <a:p>
            <a:pPr eaLnBrk="1" hangingPunct="1"/>
            <a:endParaRPr lang="cs-CZ" altLang="cs-CZ" b="1" dirty="0">
              <a:solidFill>
                <a:srgbClr val="800000"/>
              </a:solidFill>
              <a:cs typeface="Arial" panose="020B0604020202020204" pitchFamily="34" charset="0"/>
            </a:endParaRPr>
          </a:p>
          <a:p>
            <a:pPr eaLnBrk="1" hangingPunct="1"/>
            <a:r>
              <a:rPr lang="cs-CZ" altLang="cs-CZ" b="1" dirty="0">
                <a:solidFill>
                  <a:srgbClr val="800000"/>
                </a:solidFill>
                <a:cs typeface="Arial" panose="020B0604020202020204" pitchFamily="34" charset="0"/>
              </a:rPr>
              <a:t>f:</a:t>
            </a:r>
            <a:r>
              <a:rPr lang="cs-CZ" altLang="cs-CZ" b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cs-CZ" altLang="cs-CZ" b="1" dirty="0">
                <a:cs typeface="Arial" panose="020B0604020202020204" pitchFamily="34" charset="0"/>
              </a:rPr>
              <a:t>táhne lopatku </a:t>
            </a:r>
            <a:r>
              <a:rPr lang="cs-CZ" altLang="cs-CZ" b="1" dirty="0" err="1">
                <a:cs typeface="Arial" panose="020B0604020202020204" pitchFamily="34" charset="0"/>
              </a:rPr>
              <a:t>mediokraniálně</a:t>
            </a:r>
            <a:r>
              <a:rPr lang="cs-CZ" altLang="cs-CZ" b="1" dirty="0">
                <a:cs typeface="Arial" panose="020B0604020202020204" pitchFamily="34" charset="0"/>
              </a:rPr>
              <a:t> </a:t>
            </a:r>
          </a:p>
          <a:p>
            <a:pPr eaLnBrk="1" hangingPunct="1"/>
            <a:r>
              <a:rPr lang="cs-CZ" altLang="cs-CZ" b="1" dirty="0">
                <a:cs typeface="Arial" panose="020B0604020202020204" pitchFamily="34" charset="0"/>
              </a:rPr>
              <a:t>   </a:t>
            </a:r>
          </a:p>
          <a:p>
            <a:pPr eaLnBrk="1" hangingPunct="1"/>
            <a:r>
              <a:rPr lang="cs-CZ" altLang="cs-CZ" b="1" dirty="0">
                <a:solidFill>
                  <a:srgbClr val="800000"/>
                </a:solidFill>
                <a:cs typeface="Arial" panose="020B0604020202020204" pitchFamily="34" charset="0"/>
              </a:rPr>
              <a:t>i:</a:t>
            </a:r>
            <a:r>
              <a:rPr lang="cs-CZ" altLang="cs-CZ" b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cs-CZ" altLang="cs-CZ" b="1" dirty="0">
                <a:cs typeface="Arial" panose="020B0604020202020204" pitchFamily="34" charset="0"/>
              </a:rPr>
              <a:t>n. dorsalis </a:t>
            </a:r>
            <a:r>
              <a:rPr lang="cs-CZ" altLang="cs-CZ" b="1" dirty="0" err="1">
                <a:cs typeface="Arial" panose="020B0604020202020204" pitchFamily="34" charset="0"/>
              </a:rPr>
              <a:t>scapulae</a:t>
            </a:r>
            <a:r>
              <a:rPr lang="cs-CZ" altLang="cs-CZ" b="1" dirty="0">
                <a:cs typeface="Arial" panose="020B0604020202020204" pitchFamily="34" charset="0"/>
              </a:rPr>
              <a:t> </a:t>
            </a:r>
            <a:r>
              <a:rPr lang="cs-CZ" altLang="cs-CZ" sz="1400" b="1" i="1" dirty="0">
                <a:cs typeface="Arial" panose="020B0604020202020204" pitchFamily="34" charset="0"/>
              </a:rPr>
              <a:t>(</a:t>
            </a:r>
            <a:r>
              <a:rPr lang="cs-CZ" altLang="cs-CZ" sz="1400" b="1" i="1" dirty="0" err="1">
                <a:cs typeface="Arial" panose="020B0604020202020204" pitchFamily="34" charset="0"/>
              </a:rPr>
              <a:t>pars</a:t>
            </a:r>
            <a:r>
              <a:rPr lang="cs-CZ" altLang="cs-CZ" sz="1400" b="1" i="1" dirty="0">
                <a:cs typeface="Arial" panose="020B0604020202020204" pitchFamily="34" charset="0"/>
              </a:rPr>
              <a:t> </a:t>
            </a:r>
            <a:r>
              <a:rPr lang="cs-CZ" altLang="cs-CZ" sz="1400" b="1" i="1" dirty="0" err="1">
                <a:cs typeface="Arial" panose="020B0604020202020204" pitchFamily="34" charset="0"/>
              </a:rPr>
              <a:t>supraclavicularis</a:t>
            </a:r>
            <a:r>
              <a:rPr lang="cs-CZ" altLang="cs-CZ" sz="1400" b="1" i="1" dirty="0">
                <a:cs typeface="Arial" panose="020B0604020202020204" pitchFamily="34" charset="0"/>
              </a:rPr>
              <a:t> </a:t>
            </a:r>
          </a:p>
          <a:p>
            <a:pPr eaLnBrk="1" hangingPunct="1"/>
            <a:r>
              <a:rPr lang="cs-CZ" altLang="cs-CZ" sz="1400" b="1" i="1" dirty="0">
                <a:cs typeface="Arial" panose="020B0604020202020204" pitchFamily="34" charset="0"/>
              </a:rPr>
              <a:t>   plexus </a:t>
            </a:r>
            <a:r>
              <a:rPr lang="cs-CZ" altLang="cs-CZ" sz="1400" b="1" i="1" dirty="0" err="1">
                <a:cs typeface="Arial" panose="020B0604020202020204" pitchFamily="34" charset="0"/>
              </a:rPr>
              <a:t>brachialis</a:t>
            </a:r>
            <a:r>
              <a:rPr lang="cs-CZ" altLang="cs-CZ" sz="1400" b="1" i="1" dirty="0">
                <a:cs typeface="Arial" panose="020B0604020202020204" pitchFamily="34" charset="0"/>
              </a:rPr>
              <a:t>)</a:t>
            </a:r>
            <a:endParaRPr lang="cs-CZ" altLang="cs-CZ" sz="1400" b="1" dirty="0">
              <a:cs typeface="Arial" panose="020B0604020202020204" pitchFamily="34" charset="0"/>
            </a:endParaRPr>
          </a:p>
          <a:p>
            <a:pPr eaLnBrk="1" hangingPunct="1"/>
            <a:endParaRPr lang="cs-CZ" altLang="cs-CZ" sz="1400" b="1" dirty="0">
              <a:cs typeface="Arial" panose="020B0604020202020204" pitchFamily="34" charset="0"/>
            </a:endParaRPr>
          </a:p>
        </p:txBody>
      </p:sp>
      <p:pic>
        <p:nvPicPr>
          <p:cNvPr id="7" name="Obráze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79" r="12840" b="11267"/>
          <a:stretch>
            <a:fillRect/>
          </a:stretch>
        </p:blipFill>
        <p:spPr bwMode="auto">
          <a:xfrm>
            <a:off x="9769683" y="692150"/>
            <a:ext cx="2515256" cy="3600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168954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6" name="Rectangle 4"/>
          <p:cNvSpPr>
            <a:spLocks noChangeArrowheads="1"/>
          </p:cNvSpPr>
          <p:nvPr/>
        </p:nvSpPr>
        <p:spPr bwMode="auto">
          <a:xfrm>
            <a:off x="3242514" y="238720"/>
            <a:ext cx="497123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457200" indent="-457200">
              <a:defRPr/>
            </a:pPr>
            <a:r>
              <a:rPr lang="cs-CZ" sz="40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Spinokostální</a:t>
            </a:r>
            <a:r>
              <a:rPr lang="cs-CZ" sz="4000" b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svaly</a:t>
            </a:r>
          </a:p>
        </p:txBody>
      </p:sp>
      <p:sp>
        <p:nvSpPr>
          <p:cNvPr id="23560" name="Rectangle 8"/>
          <p:cNvSpPr>
            <a:spLocks noChangeArrowheads="1"/>
          </p:cNvSpPr>
          <p:nvPr/>
        </p:nvSpPr>
        <p:spPr bwMode="auto">
          <a:xfrm>
            <a:off x="422672" y="1240484"/>
            <a:ext cx="563968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24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Musculus</a:t>
            </a:r>
            <a:r>
              <a:rPr lang="cs-CZ" sz="2400" b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serratus</a:t>
            </a:r>
            <a:r>
              <a:rPr lang="cs-CZ" sz="2400" b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posterior</a:t>
            </a:r>
            <a:r>
              <a:rPr lang="cs-CZ" sz="2400" b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superior</a:t>
            </a:r>
          </a:p>
        </p:txBody>
      </p:sp>
      <p:pic>
        <p:nvPicPr>
          <p:cNvPr id="32772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00" t="12241" r="49500" b="11880"/>
          <a:stretch>
            <a:fillRect/>
          </a:stretch>
        </p:blipFill>
        <p:spPr bwMode="auto">
          <a:xfrm>
            <a:off x="9306851" y="1123951"/>
            <a:ext cx="1227137" cy="5329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3" name="Rectangle 11"/>
          <p:cNvSpPr>
            <a:spLocks noChangeArrowheads="1"/>
          </p:cNvSpPr>
          <p:nvPr/>
        </p:nvSpPr>
        <p:spPr bwMode="auto">
          <a:xfrm>
            <a:off x="9264650" y="549275"/>
            <a:ext cx="503238" cy="431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cs-CZ" altLang="cs-CZ"/>
          </a:p>
        </p:txBody>
      </p:sp>
      <p:pic>
        <p:nvPicPr>
          <p:cNvPr id="3277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978"/>
          <a:stretch>
            <a:fillRect/>
          </a:stretch>
        </p:blipFill>
        <p:spPr bwMode="auto">
          <a:xfrm>
            <a:off x="6062357" y="1440048"/>
            <a:ext cx="3376324" cy="4950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61" name="Rectangle 9"/>
          <p:cNvSpPr>
            <a:spLocks noChangeArrowheads="1"/>
          </p:cNvSpPr>
          <p:nvPr/>
        </p:nvSpPr>
        <p:spPr bwMode="auto">
          <a:xfrm>
            <a:off x="385761" y="3684373"/>
            <a:ext cx="546816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24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Musculus</a:t>
            </a:r>
            <a:r>
              <a:rPr lang="cs-CZ" sz="2400" b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serratus</a:t>
            </a:r>
            <a:r>
              <a:rPr lang="cs-CZ" sz="2400" b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posterior</a:t>
            </a:r>
            <a:r>
              <a:rPr lang="cs-CZ" sz="2400" b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inferior</a:t>
            </a:r>
            <a:endParaRPr lang="cs-CZ" sz="2400" b="1" dirty="0">
              <a:solidFill>
                <a:srgbClr val="8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776" name="Text Box 7"/>
          <p:cNvSpPr txBox="1">
            <a:spLocks noChangeArrowheads="1"/>
          </p:cNvSpPr>
          <p:nvPr/>
        </p:nvSpPr>
        <p:spPr bwMode="auto">
          <a:xfrm>
            <a:off x="402432" y="1659802"/>
            <a:ext cx="6119813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b="1" dirty="0">
                <a:solidFill>
                  <a:srgbClr val="800000"/>
                </a:solidFill>
                <a:cs typeface="Arial" panose="020B0604020202020204" pitchFamily="34" charset="0"/>
              </a:rPr>
              <a:t>o:</a:t>
            </a:r>
            <a:r>
              <a:rPr lang="cs-CZ" altLang="cs-CZ" b="1" dirty="0">
                <a:cs typeface="Arial" panose="020B0604020202020204" pitchFamily="34" charset="0"/>
              </a:rPr>
              <a:t> </a:t>
            </a:r>
            <a:r>
              <a:rPr lang="cs-CZ" altLang="cs-CZ" b="1" dirty="0" err="1">
                <a:cs typeface="Arial" panose="020B0604020202020204" pitchFamily="34" charset="0"/>
              </a:rPr>
              <a:t>procc</a:t>
            </a:r>
            <a:r>
              <a:rPr lang="cs-CZ" altLang="cs-CZ" b="1" dirty="0">
                <a:cs typeface="Arial" panose="020B0604020202020204" pitchFamily="34" charset="0"/>
              </a:rPr>
              <a:t>. </a:t>
            </a:r>
            <a:r>
              <a:rPr lang="cs-CZ" altLang="cs-CZ" b="1" dirty="0" err="1">
                <a:cs typeface="Arial" panose="020B0604020202020204" pitchFamily="34" charset="0"/>
              </a:rPr>
              <a:t>spinosi</a:t>
            </a:r>
            <a:r>
              <a:rPr lang="cs-CZ" altLang="cs-CZ" b="1" dirty="0">
                <a:cs typeface="Arial" panose="020B0604020202020204" pitchFamily="34" charset="0"/>
              </a:rPr>
              <a:t> kaudálních C a kraniálních </a:t>
            </a:r>
            <a:r>
              <a:rPr lang="cs-CZ" altLang="cs-CZ" b="1" dirty="0" err="1">
                <a:cs typeface="Arial" panose="020B0604020202020204" pitchFamily="34" charset="0"/>
              </a:rPr>
              <a:t>Th</a:t>
            </a:r>
            <a:r>
              <a:rPr lang="cs-CZ" altLang="cs-CZ" b="1" dirty="0">
                <a:cs typeface="Arial" panose="020B0604020202020204" pitchFamily="34" charset="0"/>
              </a:rPr>
              <a:t> obratlů </a:t>
            </a:r>
          </a:p>
          <a:p>
            <a:pPr eaLnBrk="1" hangingPunct="1"/>
            <a:r>
              <a:rPr lang="cs-CZ" altLang="cs-CZ" b="1" dirty="0">
                <a:solidFill>
                  <a:srgbClr val="800000"/>
                </a:solidFill>
                <a:cs typeface="Arial" panose="020B0604020202020204" pitchFamily="34" charset="0"/>
              </a:rPr>
              <a:t>i:</a:t>
            </a:r>
            <a:r>
              <a:rPr lang="cs-CZ" altLang="cs-CZ" b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cs-CZ" altLang="cs-CZ" b="1" dirty="0">
                <a:cs typeface="Arial" panose="020B0604020202020204" pitchFamily="34" charset="0"/>
              </a:rPr>
              <a:t>2. až 5. žebro</a:t>
            </a:r>
          </a:p>
          <a:p>
            <a:pPr eaLnBrk="1" hangingPunct="1"/>
            <a:r>
              <a:rPr lang="cs-CZ" altLang="cs-CZ" b="1" dirty="0">
                <a:solidFill>
                  <a:srgbClr val="800000"/>
                </a:solidFill>
                <a:cs typeface="Arial" panose="020B0604020202020204" pitchFamily="34" charset="0"/>
              </a:rPr>
              <a:t>f:</a:t>
            </a:r>
            <a:r>
              <a:rPr lang="cs-CZ" altLang="cs-CZ" b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cs-CZ" altLang="cs-CZ" b="1" dirty="0">
                <a:cs typeface="Arial" panose="020B0604020202020204" pitchFamily="34" charset="0"/>
              </a:rPr>
              <a:t>zvedá žebra (vdechový sval)   </a:t>
            </a:r>
          </a:p>
          <a:p>
            <a:pPr eaLnBrk="1" hangingPunct="1"/>
            <a:r>
              <a:rPr lang="cs-CZ" altLang="cs-CZ" b="1" dirty="0">
                <a:solidFill>
                  <a:srgbClr val="800000"/>
                </a:solidFill>
                <a:cs typeface="Arial" panose="020B0604020202020204" pitchFamily="34" charset="0"/>
              </a:rPr>
              <a:t>i:</a:t>
            </a:r>
            <a:r>
              <a:rPr lang="cs-CZ" altLang="cs-CZ" b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cs-CZ" altLang="cs-CZ" b="1" dirty="0" err="1">
                <a:cs typeface="Arial" panose="020B0604020202020204" pitchFamily="34" charset="0"/>
              </a:rPr>
              <a:t>nn</a:t>
            </a:r>
            <a:r>
              <a:rPr lang="cs-CZ" altLang="cs-CZ" b="1" dirty="0">
                <a:cs typeface="Arial" panose="020B0604020202020204" pitchFamily="34" charset="0"/>
              </a:rPr>
              <a:t>. </a:t>
            </a:r>
            <a:r>
              <a:rPr lang="cs-CZ" altLang="cs-CZ" b="1" dirty="0" err="1">
                <a:cs typeface="Arial" panose="020B0604020202020204" pitchFamily="34" charset="0"/>
              </a:rPr>
              <a:t>intercostales</a:t>
            </a:r>
            <a:endParaRPr lang="cs-CZ" altLang="cs-CZ" b="1" dirty="0">
              <a:cs typeface="Arial" panose="020B0604020202020204" pitchFamily="34" charset="0"/>
            </a:endParaRPr>
          </a:p>
        </p:txBody>
      </p:sp>
      <p:sp>
        <p:nvSpPr>
          <p:cNvPr id="32777" name="Text Box 7"/>
          <p:cNvSpPr txBox="1">
            <a:spLocks noChangeArrowheads="1"/>
          </p:cNvSpPr>
          <p:nvPr/>
        </p:nvSpPr>
        <p:spPr bwMode="auto">
          <a:xfrm>
            <a:off x="477811" y="4103691"/>
            <a:ext cx="7468009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b="1" dirty="0">
                <a:solidFill>
                  <a:srgbClr val="800000"/>
                </a:solidFill>
                <a:cs typeface="Arial" panose="020B0604020202020204" pitchFamily="34" charset="0"/>
              </a:rPr>
              <a:t>o:</a:t>
            </a:r>
            <a:r>
              <a:rPr lang="cs-CZ" altLang="cs-CZ" b="1" dirty="0">
                <a:cs typeface="Arial" panose="020B0604020202020204" pitchFamily="34" charset="0"/>
              </a:rPr>
              <a:t> </a:t>
            </a:r>
            <a:r>
              <a:rPr lang="cs-CZ" altLang="cs-CZ" b="1" dirty="0" err="1">
                <a:cs typeface="Arial" panose="020B0604020202020204" pitchFamily="34" charset="0"/>
              </a:rPr>
              <a:t>procc</a:t>
            </a:r>
            <a:r>
              <a:rPr lang="cs-CZ" altLang="cs-CZ" b="1" dirty="0">
                <a:cs typeface="Arial" panose="020B0604020202020204" pitchFamily="34" charset="0"/>
              </a:rPr>
              <a:t>. </a:t>
            </a:r>
            <a:r>
              <a:rPr lang="cs-CZ" altLang="cs-CZ" b="1" dirty="0" err="1">
                <a:cs typeface="Arial" panose="020B0604020202020204" pitchFamily="34" charset="0"/>
              </a:rPr>
              <a:t>spinosi</a:t>
            </a:r>
            <a:r>
              <a:rPr lang="cs-CZ" altLang="cs-CZ" b="1" dirty="0">
                <a:cs typeface="Arial" panose="020B0604020202020204" pitchFamily="34" charset="0"/>
              </a:rPr>
              <a:t> kaudálních </a:t>
            </a:r>
            <a:r>
              <a:rPr lang="cs-CZ" altLang="cs-CZ" b="1" dirty="0" err="1">
                <a:cs typeface="Arial" panose="020B0604020202020204" pitchFamily="34" charset="0"/>
              </a:rPr>
              <a:t>Th</a:t>
            </a:r>
            <a:r>
              <a:rPr lang="cs-CZ" altLang="cs-CZ" b="1" dirty="0">
                <a:cs typeface="Arial" panose="020B0604020202020204" pitchFamily="34" charset="0"/>
              </a:rPr>
              <a:t> a kraniálních L obratlů </a:t>
            </a:r>
          </a:p>
          <a:p>
            <a:pPr eaLnBrk="1" hangingPunct="1"/>
            <a:r>
              <a:rPr lang="cs-CZ" altLang="cs-CZ" b="1" dirty="0">
                <a:solidFill>
                  <a:srgbClr val="800000"/>
                </a:solidFill>
                <a:cs typeface="Arial" panose="020B0604020202020204" pitchFamily="34" charset="0"/>
              </a:rPr>
              <a:t>i:</a:t>
            </a:r>
            <a:r>
              <a:rPr lang="cs-CZ" altLang="cs-CZ" b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cs-CZ" altLang="cs-CZ" b="1" dirty="0">
                <a:cs typeface="Arial" panose="020B0604020202020204" pitchFamily="34" charset="0"/>
              </a:rPr>
              <a:t>čtyři kaudální žebra</a:t>
            </a:r>
          </a:p>
          <a:p>
            <a:pPr eaLnBrk="1" hangingPunct="1"/>
            <a:r>
              <a:rPr lang="cs-CZ" altLang="cs-CZ" b="1" dirty="0">
                <a:solidFill>
                  <a:srgbClr val="800000"/>
                </a:solidFill>
                <a:cs typeface="Arial" panose="020B0604020202020204" pitchFamily="34" charset="0"/>
              </a:rPr>
              <a:t>f:</a:t>
            </a:r>
            <a:r>
              <a:rPr lang="cs-CZ" altLang="cs-CZ" b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cs-CZ" altLang="cs-CZ" b="1" dirty="0">
                <a:cs typeface="Arial" panose="020B0604020202020204" pitchFamily="34" charset="0"/>
              </a:rPr>
              <a:t>táhne žebra kaudálně (výdechový sval)   </a:t>
            </a:r>
          </a:p>
          <a:p>
            <a:pPr eaLnBrk="1" hangingPunct="1"/>
            <a:r>
              <a:rPr lang="cs-CZ" altLang="cs-CZ" b="1" dirty="0">
                <a:solidFill>
                  <a:srgbClr val="800000"/>
                </a:solidFill>
                <a:cs typeface="Arial" panose="020B0604020202020204" pitchFamily="34" charset="0"/>
              </a:rPr>
              <a:t>i:</a:t>
            </a:r>
            <a:r>
              <a:rPr lang="cs-CZ" altLang="cs-CZ" b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cs-CZ" altLang="cs-CZ" b="1" dirty="0" err="1">
                <a:cs typeface="Arial" panose="020B0604020202020204" pitchFamily="34" charset="0"/>
              </a:rPr>
              <a:t>nn</a:t>
            </a:r>
            <a:r>
              <a:rPr lang="cs-CZ" altLang="cs-CZ" b="1" dirty="0">
                <a:cs typeface="Arial" panose="020B0604020202020204" pitchFamily="34" charset="0"/>
              </a:rPr>
              <a:t>. </a:t>
            </a:r>
            <a:r>
              <a:rPr lang="cs-CZ" altLang="cs-CZ" b="1" dirty="0" err="1">
                <a:cs typeface="Arial" panose="020B0604020202020204" pitchFamily="34" charset="0"/>
              </a:rPr>
              <a:t>intercostales</a:t>
            </a:r>
            <a:endParaRPr lang="cs-CZ" altLang="cs-CZ" b="1" dirty="0">
              <a:cs typeface="Arial" panose="020B0604020202020204" pitchFamily="34" charset="0"/>
            </a:endParaRPr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1622" y="3444"/>
            <a:ext cx="1589397" cy="1499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89649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4"/>
          <p:cNvSpPr>
            <a:spLocks noChangeArrowheads="1"/>
          </p:cNvSpPr>
          <p:nvPr/>
        </p:nvSpPr>
        <p:spPr bwMode="auto">
          <a:xfrm>
            <a:off x="964899" y="301594"/>
            <a:ext cx="6891516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40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 Autochtonní svaly zad </a:t>
            </a:r>
          </a:p>
          <a:p>
            <a:pPr eaLnBrk="1" hangingPunct="1"/>
            <a:endParaRPr lang="cs-CZ" altLang="cs-CZ" sz="2400" b="1" dirty="0">
              <a:solidFill>
                <a:srgbClr val="800000"/>
              </a:solidFill>
              <a:cs typeface="Arial" panose="020B0604020202020204" pitchFamily="34" charset="0"/>
            </a:endParaRPr>
          </a:p>
          <a:p>
            <a:pPr eaLnBrk="1" hangingPunct="1"/>
            <a:r>
              <a:rPr lang="cs-CZ" altLang="cs-CZ" sz="32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1) Systém </a:t>
            </a:r>
            <a:r>
              <a:rPr lang="cs-CZ" altLang="cs-CZ" sz="32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spinotransversální</a:t>
            </a:r>
            <a:endParaRPr lang="cs-CZ" altLang="cs-CZ" sz="3200" b="1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</p:txBody>
      </p:sp>
      <p:sp>
        <p:nvSpPr>
          <p:cNvPr id="24581" name="Rectangle 5"/>
          <p:cNvSpPr>
            <a:spLocks noChangeArrowheads="1"/>
          </p:cNvSpPr>
          <p:nvPr/>
        </p:nvSpPr>
        <p:spPr bwMode="auto">
          <a:xfrm>
            <a:off x="1599690" y="1980584"/>
            <a:ext cx="464101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28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Musculus</a:t>
            </a:r>
            <a:r>
              <a:rPr lang="cs-CZ" sz="2800" b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8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splenius</a:t>
            </a:r>
            <a:r>
              <a:rPr lang="cs-CZ" sz="2800" b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8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capitis</a:t>
            </a:r>
            <a:endParaRPr lang="cs-CZ" sz="2800" b="1" dirty="0">
              <a:solidFill>
                <a:srgbClr val="8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582" name="Rectangle 6"/>
          <p:cNvSpPr>
            <a:spLocks noChangeArrowheads="1"/>
          </p:cNvSpPr>
          <p:nvPr/>
        </p:nvSpPr>
        <p:spPr bwMode="auto">
          <a:xfrm>
            <a:off x="1599690" y="3967837"/>
            <a:ext cx="416812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24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Musculus</a:t>
            </a:r>
            <a:r>
              <a:rPr lang="cs-CZ" sz="2400" b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splenius</a:t>
            </a:r>
            <a:r>
              <a:rPr lang="cs-CZ" sz="2400" b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cervicis</a:t>
            </a:r>
            <a:endParaRPr lang="cs-CZ" sz="2400" b="1" dirty="0">
              <a:solidFill>
                <a:srgbClr val="8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3797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50" t="11160" r="31725" b="15480"/>
          <a:stretch>
            <a:fillRect/>
          </a:stretch>
        </p:blipFill>
        <p:spPr bwMode="auto">
          <a:xfrm>
            <a:off x="7734440" y="-38016"/>
            <a:ext cx="3344756" cy="4560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800" name="Text Box 7"/>
          <p:cNvSpPr txBox="1">
            <a:spLocks noChangeArrowheads="1"/>
          </p:cNvSpPr>
          <p:nvPr/>
        </p:nvSpPr>
        <p:spPr bwMode="auto">
          <a:xfrm>
            <a:off x="1473344" y="2486419"/>
            <a:ext cx="6642342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b="1" dirty="0">
                <a:solidFill>
                  <a:srgbClr val="800000"/>
                </a:solidFill>
                <a:cs typeface="Arial" panose="020B0604020202020204" pitchFamily="34" charset="0"/>
              </a:rPr>
              <a:t>o:</a:t>
            </a:r>
            <a:r>
              <a:rPr lang="cs-CZ" altLang="cs-CZ" b="1" dirty="0">
                <a:cs typeface="Arial" panose="020B0604020202020204" pitchFamily="34" charset="0"/>
              </a:rPr>
              <a:t> </a:t>
            </a:r>
            <a:r>
              <a:rPr lang="cs-CZ" altLang="cs-CZ" b="1" dirty="0" err="1">
                <a:cs typeface="Arial" panose="020B0604020202020204" pitchFamily="34" charset="0"/>
              </a:rPr>
              <a:t>processus</a:t>
            </a:r>
            <a:r>
              <a:rPr lang="cs-CZ" altLang="cs-CZ" b="1" dirty="0">
                <a:cs typeface="Arial" panose="020B0604020202020204" pitchFamily="34" charset="0"/>
              </a:rPr>
              <a:t> </a:t>
            </a:r>
            <a:r>
              <a:rPr lang="cs-CZ" altLang="cs-CZ" b="1" dirty="0" err="1">
                <a:cs typeface="Arial" panose="020B0604020202020204" pitchFamily="34" charset="0"/>
              </a:rPr>
              <a:t>spinosi</a:t>
            </a:r>
            <a:r>
              <a:rPr lang="cs-CZ" altLang="cs-CZ" b="1" dirty="0">
                <a:cs typeface="Arial" panose="020B0604020202020204" pitchFamily="34" charset="0"/>
              </a:rPr>
              <a:t> kaudálních C a kraniálních </a:t>
            </a:r>
            <a:r>
              <a:rPr lang="cs-CZ" altLang="cs-CZ" b="1" dirty="0" err="1">
                <a:cs typeface="Arial" panose="020B0604020202020204" pitchFamily="34" charset="0"/>
              </a:rPr>
              <a:t>Th</a:t>
            </a:r>
            <a:r>
              <a:rPr lang="cs-CZ" altLang="cs-CZ" b="1" dirty="0">
                <a:cs typeface="Arial" panose="020B0604020202020204" pitchFamily="34" charset="0"/>
              </a:rPr>
              <a:t> obratlů </a:t>
            </a:r>
          </a:p>
          <a:p>
            <a:pPr eaLnBrk="1" hangingPunct="1"/>
            <a:r>
              <a:rPr lang="cs-CZ" altLang="cs-CZ" b="1" dirty="0">
                <a:solidFill>
                  <a:srgbClr val="800000"/>
                </a:solidFill>
                <a:cs typeface="Arial" panose="020B0604020202020204" pitchFamily="34" charset="0"/>
              </a:rPr>
              <a:t>i:</a:t>
            </a:r>
            <a:r>
              <a:rPr lang="cs-CZ" altLang="cs-CZ" b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cs-CZ" altLang="cs-CZ" b="1" dirty="0">
                <a:cs typeface="Arial" panose="020B0604020202020204" pitchFamily="34" charset="0"/>
              </a:rPr>
              <a:t>linea </a:t>
            </a:r>
            <a:r>
              <a:rPr lang="cs-CZ" altLang="cs-CZ" b="1" dirty="0" err="1">
                <a:cs typeface="Arial" panose="020B0604020202020204" pitchFamily="34" charset="0"/>
              </a:rPr>
              <a:t>nuchae</a:t>
            </a:r>
            <a:r>
              <a:rPr lang="cs-CZ" altLang="cs-CZ" b="1" dirty="0">
                <a:cs typeface="Arial" panose="020B0604020202020204" pitchFamily="34" charset="0"/>
              </a:rPr>
              <a:t> sup., </a:t>
            </a:r>
            <a:r>
              <a:rPr lang="cs-CZ" altLang="cs-CZ" b="1" dirty="0" err="1">
                <a:cs typeface="Arial" panose="020B0604020202020204" pitchFamily="34" charset="0"/>
              </a:rPr>
              <a:t>proc</a:t>
            </a:r>
            <a:r>
              <a:rPr lang="cs-CZ" altLang="cs-CZ" b="1" dirty="0">
                <a:cs typeface="Arial" panose="020B0604020202020204" pitchFamily="34" charset="0"/>
              </a:rPr>
              <a:t>. </a:t>
            </a:r>
            <a:r>
              <a:rPr lang="cs-CZ" altLang="cs-CZ" b="1" dirty="0" err="1">
                <a:cs typeface="Arial" panose="020B0604020202020204" pitchFamily="34" charset="0"/>
              </a:rPr>
              <a:t>mastoideus</a:t>
            </a:r>
            <a:endParaRPr lang="cs-CZ" altLang="cs-CZ" b="1" dirty="0">
              <a:cs typeface="Arial" panose="020B0604020202020204" pitchFamily="34" charset="0"/>
            </a:endParaRPr>
          </a:p>
          <a:p>
            <a:pPr eaLnBrk="1" hangingPunct="1"/>
            <a:r>
              <a:rPr lang="cs-CZ" altLang="cs-CZ" b="1" dirty="0">
                <a:solidFill>
                  <a:srgbClr val="800000"/>
                </a:solidFill>
                <a:cs typeface="Arial" panose="020B0604020202020204" pitchFamily="34" charset="0"/>
              </a:rPr>
              <a:t>f:</a:t>
            </a:r>
            <a:r>
              <a:rPr lang="cs-CZ" altLang="cs-CZ" b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cs-CZ" altLang="cs-CZ" b="1" dirty="0">
                <a:cs typeface="Arial" panose="020B0604020202020204" pitchFamily="34" charset="0"/>
              </a:rPr>
              <a:t>extenze hlavy, úklon   </a:t>
            </a:r>
          </a:p>
          <a:p>
            <a:pPr eaLnBrk="1" hangingPunct="1"/>
            <a:r>
              <a:rPr lang="cs-CZ" altLang="cs-CZ" b="1" dirty="0">
                <a:solidFill>
                  <a:srgbClr val="800000"/>
                </a:solidFill>
                <a:cs typeface="Arial" panose="020B0604020202020204" pitchFamily="34" charset="0"/>
              </a:rPr>
              <a:t>i:</a:t>
            </a:r>
            <a:r>
              <a:rPr lang="cs-CZ" altLang="cs-CZ" b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cs-CZ" altLang="cs-CZ" b="1" dirty="0" err="1">
                <a:cs typeface="Arial" panose="020B0604020202020204" pitchFamily="34" charset="0"/>
              </a:rPr>
              <a:t>rr</a:t>
            </a:r>
            <a:r>
              <a:rPr lang="cs-CZ" altLang="cs-CZ" b="1" dirty="0">
                <a:cs typeface="Arial" panose="020B0604020202020204" pitchFamily="34" charset="0"/>
              </a:rPr>
              <a:t>. </a:t>
            </a:r>
            <a:r>
              <a:rPr lang="cs-CZ" altLang="cs-CZ" b="1" dirty="0" err="1">
                <a:cs typeface="Arial" panose="020B0604020202020204" pitchFamily="34" charset="0"/>
              </a:rPr>
              <a:t>dorsales</a:t>
            </a:r>
            <a:r>
              <a:rPr lang="cs-CZ" altLang="cs-CZ" b="1" dirty="0">
                <a:cs typeface="Arial" panose="020B0604020202020204" pitchFamily="34" charset="0"/>
              </a:rPr>
              <a:t> </a:t>
            </a:r>
            <a:r>
              <a:rPr lang="cs-CZ" altLang="cs-CZ" b="1" dirty="0" err="1">
                <a:cs typeface="Arial" panose="020B0604020202020204" pitchFamily="34" charset="0"/>
              </a:rPr>
              <a:t>nervorum</a:t>
            </a:r>
            <a:r>
              <a:rPr lang="cs-CZ" altLang="cs-CZ" b="1" dirty="0">
                <a:cs typeface="Arial" panose="020B0604020202020204" pitchFamily="34" charset="0"/>
              </a:rPr>
              <a:t> </a:t>
            </a:r>
            <a:r>
              <a:rPr lang="cs-CZ" altLang="cs-CZ" b="1" dirty="0" err="1">
                <a:cs typeface="Arial" panose="020B0604020202020204" pitchFamily="34" charset="0"/>
              </a:rPr>
              <a:t>spinalium</a:t>
            </a:r>
            <a:endParaRPr lang="cs-CZ" altLang="cs-CZ" b="1" dirty="0">
              <a:cs typeface="Arial" panose="020B0604020202020204" pitchFamily="34" charset="0"/>
            </a:endParaRPr>
          </a:p>
        </p:txBody>
      </p:sp>
      <p:sp>
        <p:nvSpPr>
          <p:cNvPr id="33801" name="Text Box 7"/>
          <p:cNvSpPr txBox="1">
            <a:spLocks noChangeArrowheads="1"/>
          </p:cNvSpPr>
          <p:nvPr/>
        </p:nvSpPr>
        <p:spPr bwMode="auto">
          <a:xfrm>
            <a:off x="1473344" y="4397720"/>
            <a:ext cx="5051547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b="1" dirty="0">
                <a:solidFill>
                  <a:srgbClr val="800000"/>
                </a:solidFill>
                <a:cs typeface="Arial" panose="020B0604020202020204" pitchFamily="34" charset="0"/>
              </a:rPr>
              <a:t>o:</a:t>
            </a:r>
            <a:r>
              <a:rPr lang="cs-CZ" altLang="cs-CZ" b="1" dirty="0">
                <a:cs typeface="Arial" panose="020B0604020202020204" pitchFamily="34" charset="0"/>
              </a:rPr>
              <a:t> </a:t>
            </a:r>
            <a:r>
              <a:rPr lang="cs-CZ" altLang="cs-CZ" b="1" dirty="0" err="1">
                <a:cs typeface="Arial" panose="020B0604020202020204" pitchFamily="34" charset="0"/>
              </a:rPr>
              <a:t>processus</a:t>
            </a:r>
            <a:r>
              <a:rPr lang="cs-CZ" altLang="cs-CZ" b="1" dirty="0">
                <a:cs typeface="Arial" panose="020B0604020202020204" pitchFamily="34" charset="0"/>
              </a:rPr>
              <a:t> </a:t>
            </a:r>
            <a:r>
              <a:rPr lang="cs-CZ" altLang="cs-CZ" b="1" dirty="0" err="1">
                <a:cs typeface="Arial" panose="020B0604020202020204" pitchFamily="34" charset="0"/>
              </a:rPr>
              <a:t>spinosi</a:t>
            </a:r>
            <a:r>
              <a:rPr lang="cs-CZ" altLang="cs-CZ" b="1" dirty="0">
                <a:cs typeface="Arial" panose="020B0604020202020204" pitchFamily="34" charset="0"/>
              </a:rPr>
              <a:t> kraniálních </a:t>
            </a:r>
            <a:r>
              <a:rPr lang="cs-CZ" altLang="cs-CZ" b="1" dirty="0" err="1">
                <a:cs typeface="Arial" panose="020B0604020202020204" pitchFamily="34" charset="0"/>
              </a:rPr>
              <a:t>Th</a:t>
            </a:r>
            <a:r>
              <a:rPr lang="cs-CZ" altLang="cs-CZ" b="1" dirty="0">
                <a:cs typeface="Arial" panose="020B0604020202020204" pitchFamily="34" charset="0"/>
              </a:rPr>
              <a:t> obratlů </a:t>
            </a:r>
          </a:p>
          <a:p>
            <a:pPr eaLnBrk="1" hangingPunct="1"/>
            <a:r>
              <a:rPr lang="cs-CZ" altLang="cs-CZ" b="1" dirty="0">
                <a:solidFill>
                  <a:srgbClr val="800000"/>
                </a:solidFill>
                <a:cs typeface="Arial" panose="020B0604020202020204" pitchFamily="34" charset="0"/>
              </a:rPr>
              <a:t>i:</a:t>
            </a:r>
            <a:r>
              <a:rPr lang="cs-CZ" altLang="cs-CZ" b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cs-CZ" altLang="cs-CZ" b="1" dirty="0" err="1">
                <a:cs typeface="Arial" panose="020B0604020202020204" pitchFamily="34" charset="0"/>
              </a:rPr>
              <a:t>processus</a:t>
            </a:r>
            <a:r>
              <a:rPr lang="cs-CZ" altLang="cs-CZ" b="1" dirty="0">
                <a:cs typeface="Arial" panose="020B0604020202020204" pitchFamily="34" charset="0"/>
              </a:rPr>
              <a:t> </a:t>
            </a:r>
            <a:r>
              <a:rPr lang="cs-CZ" altLang="cs-CZ" b="1" dirty="0" err="1">
                <a:cs typeface="Arial" panose="020B0604020202020204" pitchFamily="34" charset="0"/>
              </a:rPr>
              <a:t>transversi</a:t>
            </a:r>
            <a:r>
              <a:rPr lang="cs-CZ" altLang="cs-CZ" b="1" dirty="0">
                <a:cs typeface="Arial" panose="020B0604020202020204" pitchFamily="34" charset="0"/>
              </a:rPr>
              <a:t> atlasu a axisu</a:t>
            </a:r>
          </a:p>
          <a:p>
            <a:pPr eaLnBrk="1" hangingPunct="1"/>
            <a:r>
              <a:rPr lang="cs-CZ" altLang="cs-CZ" b="1" dirty="0">
                <a:solidFill>
                  <a:srgbClr val="800000"/>
                </a:solidFill>
                <a:cs typeface="Arial" panose="020B0604020202020204" pitchFamily="34" charset="0"/>
              </a:rPr>
              <a:t>f:</a:t>
            </a:r>
            <a:r>
              <a:rPr lang="cs-CZ" altLang="cs-CZ" b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cs-CZ" altLang="cs-CZ" b="1" dirty="0">
                <a:cs typeface="Arial" panose="020B0604020202020204" pitchFamily="34" charset="0"/>
              </a:rPr>
              <a:t>extenze hlavy, úklon  </a:t>
            </a:r>
          </a:p>
          <a:p>
            <a:pPr eaLnBrk="1" hangingPunct="1"/>
            <a:r>
              <a:rPr lang="cs-CZ" altLang="cs-CZ" b="1" dirty="0">
                <a:solidFill>
                  <a:srgbClr val="800000"/>
                </a:solidFill>
                <a:cs typeface="Arial" panose="020B0604020202020204" pitchFamily="34" charset="0"/>
              </a:rPr>
              <a:t>i:</a:t>
            </a:r>
            <a:r>
              <a:rPr lang="cs-CZ" altLang="cs-CZ" b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cs-CZ" altLang="cs-CZ" b="1" dirty="0" err="1">
                <a:cs typeface="Arial" panose="020B0604020202020204" pitchFamily="34" charset="0"/>
              </a:rPr>
              <a:t>rr</a:t>
            </a:r>
            <a:r>
              <a:rPr lang="cs-CZ" altLang="cs-CZ" b="1" dirty="0">
                <a:cs typeface="Arial" panose="020B0604020202020204" pitchFamily="34" charset="0"/>
              </a:rPr>
              <a:t>. </a:t>
            </a:r>
            <a:r>
              <a:rPr lang="cs-CZ" altLang="cs-CZ" b="1" dirty="0" err="1">
                <a:cs typeface="Arial" panose="020B0604020202020204" pitchFamily="34" charset="0"/>
              </a:rPr>
              <a:t>dorsales</a:t>
            </a:r>
            <a:r>
              <a:rPr lang="cs-CZ" altLang="cs-CZ" b="1" dirty="0">
                <a:cs typeface="Arial" panose="020B0604020202020204" pitchFamily="34" charset="0"/>
              </a:rPr>
              <a:t> </a:t>
            </a:r>
            <a:r>
              <a:rPr lang="cs-CZ" altLang="cs-CZ" b="1" dirty="0" err="1">
                <a:cs typeface="Arial" panose="020B0604020202020204" pitchFamily="34" charset="0"/>
              </a:rPr>
              <a:t>nervorum</a:t>
            </a:r>
            <a:r>
              <a:rPr lang="cs-CZ" altLang="cs-CZ" b="1" dirty="0">
                <a:cs typeface="Arial" panose="020B0604020202020204" pitchFamily="34" charset="0"/>
              </a:rPr>
              <a:t> </a:t>
            </a:r>
            <a:r>
              <a:rPr lang="cs-CZ" altLang="cs-CZ" b="1" dirty="0" err="1">
                <a:cs typeface="Arial" panose="020B0604020202020204" pitchFamily="34" charset="0"/>
              </a:rPr>
              <a:t>spinalium</a:t>
            </a:r>
            <a:endParaRPr lang="cs-CZ" altLang="cs-CZ" b="1" dirty="0">
              <a:cs typeface="Arial" panose="020B0604020202020204" pitchFamily="34" charset="0"/>
            </a:endParaRPr>
          </a:p>
        </p:txBody>
      </p:sp>
      <p:pic>
        <p:nvPicPr>
          <p:cNvPr id="33803" name="Picture 11" descr="Scan003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0805" y="4667775"/>
            <a:ext cx="2232025" cy="1860550"/>
          </a:xfrm>
          <a:prstGeom prst="rect">
            <a:avLst/>
          </a:prstGeom>
          <a:noFill/>
          <a:ln w="3810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65381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1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4679" y="25959"/>
            <a:ext cx="2317467" cy="3213690"/>
          </a:xfrm>
          <a:prstGeom prst="rect">
            <a:avLst/>
          </a:prstGeom>
          <a:noFill/>
          <a:ln w="5715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275" name="Text Box 4"/>
          <p:cNvSpPr txBox="1">
            <a:spLocks noChangeArrowheads="1"/>
          </p:cNvSpPr>
          <p:nvPr/>
        </p:nvSpPr>
        <p:spPr bwMode="auto">
          <a:xfrm>
            <a:off x="1524000" y="1588"/>
            <a:ext cx="7653057" cy="3262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har char="•"/>
              <a:tabLst>
                <a:tab pos="50292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50292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50292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5029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5029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029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029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029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029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b="1" dirty="0">
                <a:solidFill>
                  <a:srgbClr val="C00000"/>
                </a:solidFill>
              </a:rPr>
              <a:t>Inervace mimických svalů z n. </a:t>
            </a:r>
            <a:r>
              <a:rPr lang="cs-CZ" altLang="cs-CZ" b="1" dirty="0" err="1">
                <a:solidFill>
                  <a:srgbClr val="C00000"/>
                </a:solidFill>
              </a:rPr>
              <a:t>facialis</a:t>
            </a:r>
            <a:endParaRPr lang="cs-CZ" altLang="cs-CZ" b="1" dirty="0">
              <a:solidFill>
                <a:srgbClr val="C0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b="1" dirty="0" err="1">
                <a:solidFill>
                  <a:srgbClr val="00B050"/>
                </a:solidFill>
              </a:rPr>
              <a:t>Canalis</a:t>
            </a:r>
            <a:r>
              <a:rPr lang="cs-CZ" altLang="cs-CZ" b="1" dirty="0">
                <a:solidFill>
                  <a:srgbClr val="00B050"/>
                </a:solidFill>
              </a:rPr>
              <a:t> nervi </a:t>
            </a:r>
            <a:r>
              <a:rPr lang="cs-CZ" altLang="cs-CZ" b="1" dirty="0" err="1">
                <a:solidFill>
                  <a:srgbClr val="00B050"/>
                </a:solidFill>
              </a:rPr>
              <a:t>facialis</a:t>
            </a:r>
            <a:r>
              <a:rPr lang="cs-CZ" altLang="cs-CZ" b="1" dirty="0">
                <a:solidFill>
                  <a:srgbClr val="00B050"/>
                </a:solidFill>
              </a:rPr>
              <a:t> </a:t>
            </a:r>
          </a:p>
          <a:p>
            <a:pPr eaLnBrk="1" hangingPunct="1">
              <a:spcBef>
                <a:spcPct val="0"/>
              </a:spcBef>
            </a:pPr>
            <a:endParaRPr lang="cs-CZ" altLang="cs-CZ" sz="1800" dirty="0">
              <a:solidFill>
                <a:srgbClr val="0000FF"/>
              </a:solidFill>
            </a:endParaRPr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endParaRPr lang="cs-CZ" altLang="cs-CZ" sz="2000" dirty="0">
              <a:solidFill>
                <a:srgbClr val="80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endParaRPr lang="cs-CZ" altLang="cs-CZ" sz="2000" dirty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dirty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endParaRPr lang="cs-CZ" altLang="cs-CZ" sz="2000" dirty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endParaRPr lang="cs-CZ" altLang="cs-CZ" sz="2000" dirty="0">
              <a:solidFill>
                <a:schemeClr val="bg1"/>
              </a:solidFill>
            </a:endParaRPr>
          </a:p>
        </p:txBody>
      </p:sp>
      <p:pic>
        <p:nvPicPr>
          <p:cNvPr id="5427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2476" y="3301501"/>
            <a:ext cx="2309670" cy="3167123"/>
          </a:xfrm>
          <a:prstGeom prst="rect">
            <a:avLst/>
          </a:prstGeom>
          <a:noFill/>
          <a:ln w="5715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277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3847" y="3239649"/>
            <a:ext cx="3962400" cy="3228975"/>
          </a:xfrm>
          <a:prstGeom prst="rect">
            <a:avLst/>
          </a:prstGeom>
          <a:noFill/>
          <a:ln w="5715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279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8972" y="1745543"/>
            <a:ext cx="3379242" cy="4247649"/>
          </a:xfrm>
          <a:prstGeom prst="rect">
            <a:avLst/>
          </a:prstGeom>
          <a:noFill/>
          <a:ln w="5715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280" name="Line 15"/>
          <p:cNvSpPr>
            <a:spLocks noChangeShapeType="1"/>
          </p:cNvSpPr>
          <p:nvPr/>
        </p:nvSpPr>
        <p:spPr bwMode="auto">
          <a:xfrm flipH="1" flipV="1">
            <a:off x="7035227" y="5397146"/>
            <a:ext cx="171450" cy="204788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4281" name="Line 16"/>
          <p:cNvSpPr>
            <a:spLocks noChangeShapeType="1"/>
          </p:cNvSpPr>
          <p:nvPr/>
        </p:nvSpPr>
        <p:spPr bwMode="auto">
          <a:xfrm flipV="1">
            <a:off x="7032079" y="5021263"/>
            <a:ext cx="653611" cy="369887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4282" name="Line 17"/>
          <p:cNvSpPr>
            <a:spLocks noChangeShapeType="1"/>
          </p:cNvSpPr>
          <p:nvPr/>
        </p:nvSpPr>
        <p:spPr bwMode="auto">
          <a:xfrm flipH="1">
            <a:off x="7642033" y="4969669"/>
            <a:ext cx="87313" cy="1139825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869259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2"/>
          <p:cNvSpPr txBox="1">
            <a:spLocks noChangeArrowheads="1"/>
          </p:cNvSpPr>
          <p:nvPr/>
        </p:nvSpPr>
        <p:spPr bwMode="auto">
          <a:xfrm>
            <a:off x="698678" y="1321129"/>
            <a:ext cx="528999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42900" indent="-342900">
              <a:defRPr/>
            </a:pPr>
            <a:r>
              <a:rPr lang="cs-CZ" sz="28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Musculus</a:t>
            </a:r>
            <a:r>
              <a:rPr lang="cs-CZ" sz="2800" b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8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erector</a:t>
            </a:r>
            <a:r>
              <a:rPr lang="cs-CZ" sz="2800" b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8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spinae</a:t>
            </a:r>
            <a:endParaRPr lang="cs-CZ" sz="2800" b="1" dirty="0">
              <a:solidFill>
                <a:srgbClr val="8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8718" y="692943"/>
            <a:ext cx="3603625" cy="467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0" name="Text Box 5"/>
          <p:cNvSpPr txBox="1">
            <a:spLocks noChangeArrowheads="1"/>
          </p:cNvSpPr>
          <p:nvPr/>
        </p:nvSpPr>
        <p:spPr bwMode="auto">
          <a:xfrm>
            <a:off x="1827213" y="1216026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cs-CZ" altLang="cs-CZ">
              <a:solidFill>
                <a:srgbClr val="800000"/>
              </a:solidFill>
            </a:endParaRPr>
          </a:p>
        </p:txBody>
      </p:sp>
      <p:sp>
        <p:nvSpPr>
          <p:cNvPr id="25607" name="Rectangle 7"/>
          <p:cNvSpPr>
            <a:spLocks noChangeArrowheads="1"/>
          </p:cNvSpPr>
          <p:nvPr/>
        </p:nvSpPr>
        <p:spPr bwMode="auto">
          <a:xfrm>
            <a:off x="84221" y="2174986"/>
            <a:ext cx="7339263" cy="3693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457200" indent="-457200">
              <a:buAutoNum type="alphaLcParenR"/>
              <a:defRPr/>
            </a:pPr>
            <a:r>
              <a:rPr lang="cs-CZ" sz="2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Musculus</a:t>
            </a:r>
            <a:r>
              <a:rPr lang="cs-CZ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longissimus</a:t>
            </a:r>
            <a:r>
              <a:rPr lang="cs-CZ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dorsi</a:t>
            </a:r>
            <a:r>
              <a:rPr lang="cs-CZ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et </a:t>
            </a:r>
            <a:r>
              <a:rPr lang="cs-CZ" sz="2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cervicis</a:t>
            </a:r>
            <a:endParaRPr lang="cs-CZ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cs-CZ" altLang="cs-CZ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o:</a:t>
            </a:r>
            <a:r>
              <a:rPr lang="cs-CZ" altLang="cs-CZ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b="1" dirty="0" err="1">
                <a:latin typeface="Arial" panose="020B0604020202020204" pitchFamily="34" charset="0"/>
                <a:cs typeface="Arial" panose="020B0604020202020204" pitchFamily="34" charset="0"/>
              </a:rPr>
              <a:t>procc</a:t>
            </a:r>
            <a:r>
              <a:rPr lang="cs-CZ" altLang="cs-CZ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cs-CZ" altLang="cs-CZ" b="1" dirty="0" err="1">
                <a:latin typeface="Arial" panose="020B0604020202020204" pitchFamily="34" charset="0"/>
                <a:cs typeface="Arial" panose="020B0604020202020204" pitchFamily="34" charset="0"/>
              </a:rPr>
              <a:t>spinosi</a:t>
            </a:r>
            <a:r>
              <a:rPr lang="cs-CZ" altLang="cs-CZ" b="1" dirty="0">
                <a:latin typeface="Arial" panose="020B0604020202020204" pitchFamily="34" charset="0"/>
                <a:cs typeface="Arial" panose="020B0604020202020204" pitchFamily="34" charset="0"/>
              </a:rPr>
              <a:t> L obratlů, os </a:t>
            </a:r>
            <a:r>
              <a:rPr lang="cs-CZ" altLang="cs-CZ" b="1" dirty="0" err="1">
                <a:latin typeface="Arial" panose="020B0604020202020204" pitchFamily="34" charset="0"/>
                <a:cs typeface="Arial" panose="020B0604020202020204" pitchFamily="34" charset="0"/>
              </a:rPr>
              <a:t>sacrum</a:t>
            </a:r>
            <a:r>
              <a:rPr lang="cs-CZ" altLang="cs-CZ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altLang="cs-CZ" b="1" dirty="0" err="1">
                <a:latin typeface="Arial" panose="020B0604020202020204" pitchFamily="34" charset="0"/>
                <a:cs typeface="Arial" panose="020B0604020202020204" pitchFamily="34" charset="0"/>
              </a:rPr>
              <a:t>crista</a:t>
            </a:r>
            <a:r>
              <a:rPr lang="cs-CZ" altLang="cs-CZ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b="1" dirty="0" err="1">
                <a:latin typeface="Arial" panose="020B0604020202020204" pitchFamily="34" charset="0"/>
                <a:cs typeface="Arial" panose="020B0604020202020204" pitchFamily="34" charset="0"/>
              </a:rPr>
              <a:t>iliaca</a:t>
            </a:r>
            <a:r>
              <a:rPr lang="cs-CZ" altLang="cs-CZ" b="1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cs-CZ" altLang="cs-CZ" b="1" dirty="0" err="1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cs-CZ" altLang="cs-CZ" b="1" dirty="0">
                <a:latin typeface="Arial" panose="020B0604020202020204" pitchFamily="34" charset="0"/>
                <a:cs typeface="Arial" panose="020B0604020202020204" pitchFamily="34" charset="0"/>
              </a:rPr>
              <a:t> obratle </a:t>
            </a:r>
            <a:endParaRPr lang="cs-CZ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cs-CZ" b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i: </a:t>
            </a:r>
            <a:r>
              <a:rPr lang="cs-CZ" b="1" dirty="0" err="1">
                <a:latin typeface="Arial" panose="020B0604020202020204" pitchFamily="34" charset="0"/>
                <a:cs typeface="Arial" panose="020B0604020202020204" pitchFamily="34" charset="0"/>
              </a:rPr>
              <a:t>procc</a:t>
            </a: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cs-CZ" b="1" dirty="0" err="1">
                <a:latin typeface="Arial" panose="020B0604020202020204" pitchFamily="34" charset="0"/>
                <a:cs typeface="Arial" panose="020B0604020202020204" pitchFamily="34" charset="0"/>
              </a:rPr>
              <a:t>accesorii</a:t>
            </a: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 L a </a:t>
            </a:r>
            <a:r>
              <a:rPr lang="cs-CZ" b="1" dirty="0" err="1">
                <a:latin typeface="Arial" panose="020B0604020202020204" pitchFamily="34" charset="0"/>
                <a:cs typeface="Arial" panose="020B0604020202020204" pitchFamily="34" charset="0"/>
              </a:rPr>
              <a:t>transversi</a:t>
            </a: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b="1" dirty="0" err="1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 a C obratlů, na </a:t>
            </a:r>
            <a:r>
              <a:rPr lang="cs-CZ" b="1" dirty="0" err="1">
                <a:latin typeface="Arial" panose="020B0604020202020204" pitchFamily="34" charset="0"/>
                <a:cs typeface="Arial" panose="020B0604020202020204" pitchFamily="34" charset="0"/>
              </a:rPr>
              <a:t>procc</a:t>
            </a: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cs-CZ" b="1" dirty="0" err="1">
                <a:latin typeface="Arial" panose="020B0604020202020204" pitchFamily="34" charset="0"/>
                <a:cs typeface="Arial" panose="020B0604020202020204" pitchFamily="34" charset="0"/>
              </a:rPr>
              <a:t>costarii</a:t>
            </a: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 L obratlů a žebra (v sousedství </a:t>
            </a:r>
            <a:r>
              <a:rPr lang="cs-CZ" b="1" dirty="0" err="1">
                <a:latin typeface="Arial" panose="020B0604020202020204" pitchFamily="34" charset="0"/>
                <a:cs typeface="Arial" panose="020B0604020202020204" pitchFamily="34" charset="0"/>
              </a:rPr>
              <a:t>anguli</a:t>
            </a: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b="1" dirty="0" err="1">
                <a:latin typeface="Arial" panose="020B0604020202020204" pitchFamily="34" charset="0"/>
                <a:cs typeface="Arial" panose="020B0604020202020204" pitchFamily="34" charset="0"/>
              </a:rPr>
              <a:t>costarum</a:t>
            </a: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defRPr/>
            </a:pPr>
            <a:endParaRPr lang="cs-CZ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cs-CZ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cs-CZ" sz="2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Musculus</a:t>
            </a:r>
            <a:r>
              <a:rPr lang="cs-CZ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longissimus</a:t>
            </a:r>
            <a:r>
              <a:rPr lang="cs-CZ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capitis</a:t>
            </a:r>
            <a:endParaRPr lang="cs-CZ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cs-CZ" b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o: </a:t>
            </a:r>
            <a:r>
              <a:rPr lang="cs-CZ" b="1" dirty="0" err="1">
                <a:latin typeface="Arial" panose="020B0604020202020204" pitchFamily="34" charset="0"/>
                <a:cs typeface="Arial" panose="020B0604020202020204" pitchFamily="34" charset="0"/>
              </a:rPr>
              <a:t>proc</a:t>
            </a: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cs-CZ" b="1" dirty="0" err="1">
                <a:latin typeface="Arial" panose="020B0604020202020204" pitchFamily="34" charset="0"/>
                <a:cs typeface="Arial" panose="020B0604020202020204" pitchFamily="34" charset="0"/>
              </a:rPr>
              <a:t>transversi</a:t>
            </a: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 C4-Th5 obratlů</a:t>
            </a:r>
            <a:endParaRPr lang="cs-CZ" b="1" dirty="0">
              <a:solidFill>
                <a:srgbClr val="8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cs-CZ" b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i: </a:t>
            </a:r>
            <a:r>
              <a:rPr lang="cs-CZ" b="1" dirty="0" err="1">
                <a:latin typeface="Arial" panose="020B0604020202020204" pitchFamily="34" charset="0"/>
                <a:cs typeface="Arial" panose="020B0604020202020204" pitchFamily="34" charset="0"/>
              </a:rPr>
              <a:t>processus</a:t>
            </a: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b="1" dirty="0" err="1">
                <a:latin typeface="Arial" panose="020B0604020202020204" pitchFamily="34" charset="0"/>
                <a:cs typeface="Arial" panose="020B0604020202020204" pitchFamily="34" charset="0"/>
              </a:rPr>
              <a:t>mastoideus</a:t>
            </a:r>
            <a:endParaRPr lang="cs-CZ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cs-CZ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cs-CZ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c) </a:t>
            </a:r>
            <a:r>
              <a:rPr lang="cs-CZ" sz="2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Musculus</a:t>
            </a:r>
            <a:r>
              <a:rPr lang="cs-CZ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iliocostalis</a:t>
            </a:r>
            <a:endParaRPr lang="cs-CZ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cs-CZ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i: </a:t>
            </a: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žebra a </a:t>
            </a:r>
            <a:r>
              <a:rPr lang="cs-CZ" b="1" dirty="0" err="1">
                <a:latin typeface="Arial" panose="020B0604020202020204" pitchFamily="34" charset="0"/>
                <a:cs typeface="Arial" panose="020B0604020202020204" pitchFamily="34" charset="0"/>
              </a:rPr>
              <a:t>processus</a:t>
            </a: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b="1" dirty="0" err="1">
                <a:latin typeface="Arial" panose="020B0604020202020204" pitchFamily="34" charset="0"/>
                <a:cs typeface="Arial" panose="020B0604020202020204" pitchFamily="34" charset="0"/>
              </a:rPr>
              <a:t>transversi</a:t>
            </a: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 C obratlů</a:t>
            </a:r>
            <a:endParaRPr lang="cs-CZ" b="1" dirty="0">
              <a:solidFill>
                <a:srgbClr val="8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cs-CZ" b="1" dirty="0">
              <a:solidFill>
                <a:srgbClr val="800000"/>
              </a:solidFill>
              <a:latin typeface="Times New Roman" pitchFamily="18" charset="0"/>
            </a:endParaRPr>
          </a:p>
        </p:txBody>
      </p:sp>
      <p:pic>
        <p:nvPicPr>
          <p:cNvPr id="34823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75" t="12241" r="40726" b="11880"/>
          <a:stretch>
            <a:fillRect/>
          </a:stretch>
        </p:blipFill>
        <p:spPr bwMode="auto">
          <a:xfrm>
            <a:off x="10712343" y="620712"/>
            <a:ext cx="1019175" cy="482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4" name="Rectangle 4"/>
          <p:cNvSpPr>
            <a:spLocks noChangeArrowheads="1"/>
          </p:cNvSpPr>
          <p:nvPr/>
        </p:nvSpPr>
        <p:spPr bwMode="auto">
          <a:xfrm>
            <a:off x="698678" y="512015"/>
            <a:ext cx="487505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32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2) Systém </a:t>
            </a:r>
            <a:r>
              <a:rPr lang="cs-CZ" altLang="cs-CZ" sz="32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sakrospinální</a:t>
            </a:r>
            <a:endParaRPr lang="cs-CZ" altLang="cs-CZ" sz="3200" b="1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274213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2"/>
          <p:cNvSpPr txBox="1">
            <a:spLocks noChangeArrowheads="1"/>
          </p:cNvSpPr>
          <p:nvPr/>
        </p:nvSpPr>
        <p:spPr bwMode="auto">
          <a:xfrm>
            <a:off x="335283" y="1297424"/>
            <a:ext cx="570701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342900" indent="-342900">
              <a:defRPr/>
            </a:pPr>
            <a:r>
              <a:rPr lang="cs-CZ" sz="24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Musculus</a:t>
            </a:r>
            <a:r>
              <a:rPr lang="cs-CZ" sz="2400" b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spinalis</a:t>
            </a:r>
            <a:r>
              <a:rPr lang="cs-CZ" sz="2400" b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thoracis</a:t>
            </a:r>
            <a:r>
              <a:rPr lang="cs-CZ" sz="2400" b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et </a:t>
            </a:r>
            <a:r>
              <a:rPr lang="cs-CZ" sz="24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cervicis</a:t>
            </a:r>
            <a:endParaRPr lang="cs-CZ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7226" y="1341439"/>
            <a:ext cx="3660775" cy="475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4" name="Rectangle 4"/>
          <p:cNvSpPr>
            <a:spLocks noChangeArrowheads="1"/>
          </p:cNvSpPr>
          <p:nvPr/>
        </p:nvSpPr>
        <p:spPr bwMode="auto">
          <a:xfrm>
            <a:off x="440470" y="543484"/>
            <a:ext cx="48734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32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3) Systém </a:t>
            </a:r>
            <a:r>
              <a:rPr lang="cs-CZ" altLang="cs-CZ" sz="32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spinospinální</a:t>
            </a:r>
            <a:endParaRPr lang="cs-CZ" altLang="cs-CZ" sz="3200" b="1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</p:txBody>
      </p:sp>
      <p:grpSp>
        <p:nvGrpSpPr>
          <p:cNvPr id="35845" name="Group 9"/>
          <p:cNvGrpSpPr>
            <a:grpSpLocks/>
          </p:cNvGrpSpPr>
          <p:nvPr/>
        </p:nvGrpSpPr>
        <p:grpSpPr bwMode="auto">
          <a:xfrm>
            <a:off x="4872038" y="2276475"/>
            <a:ext cx="2087562" cy="4032250"/>
            <a:chOff x="3560" y="663"/>
            <a:chExt cx="1353" cy="2837"/>
          </a:xfrm>
        </p:grpSpPr>
        <p:pic>
          <p:nvPicPr>
            <p:cNvPr id="35847" name="Picture 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925" t="11160" r="38251" b="12241"/>
            <a:stretch>
              <a:fillRect/>
            </a:stretch>
          </p:blipFill>
          <p:spPr bwMode="auto">
            <a:xfrm>
              <a:off x="3560" y="663"/>
              <a:ext cx="1353" cy="28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5848" name="Rectangle 8"/>
            <p:cNvSpPr>
              <a:spLocks noChangeArrowheads="1"/>
            </p:cNvSpPr>
            <p:nvPr/>
          </p:nvSpPr>
          <p:spPr bwMode="auto">
            <a:xfrm>
              <a:off x="3560" y="663"/>
              <a:ext cx="318" cy="18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</p:grpSp>
      <p:sp>
        <p:nvSpPr>
          <p:cNvPr id="35846" name="Text Box 7"/>
          <p:cNvSpPr txBox="1">
            <a:spLocks noChangeArrowheads="1"/>
          </p:cNvSpPr>
          <p:nvPr/>
        </p:nvSpPr>
        <p:spPr bwMode="auto">
          <a:xfrm>
            <a:off x="172545" y="1820420"/>
            <a:ext cx="6517180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b="1" dirty="0">
                <a:solidFill>
                  <a:srgbClr val="800000"/>
                </a:solidFill>
                <a:cs typeface="Arial" panose="020B0604020202020204" pitchFamily="34" charset="0"/>
              </a:rPr>
              <a:t>o:</a:t>
            </a:r>
            <a:r>
              <a:rPr lang="cs-CZ" altLang="cs-CZ" b="1" dirty="0">
                <a:cs typeface="Arial" panose="020B0604020202020204" pitchFamily="34" charset="0"/>
              </a:rPr>
              <a:t> </a:t>
            </a:r>
            <a:r>
              <a:rPr lang="cs-CZ" altLang="cs-CZ" b="1" dirty="0" err="1">
                <a:cs typeface="Arial" panose="020B0604020202020204" pitchFamily="34" charset="0"/>
              </a:rPr>
              <a:t>procc</a:t>
            </a:r>
            <a:r>
              <a:rPr lang="cs-CZ" altLang="cs-CZ" b="1" dirty="0">
                <a:cs typeface="Arial" panose="020B0604020202020204" pitchFamily="34" charset="0"/>
              </a:rPr>
              <a:t>. </a:t>
            </a:r>
            <a:r>
              <a:rPr lang="cs-CZ" altLang="cs-CZ" b="1" dirty="0" err="1">
                <a:cs typeface="Arial" panose="020B0604020202020204" pitchFamily="34" charset="0"/>
              </a:rPr>
              <a:t>spinosi</a:t>
            </a:r>
            <a:r>
              <a:rPr lang="cs-CZ" altLang="cs-CZ" b="1" dirty="0">
                <a:cs typeface="Arial" panose="020B0604020202020204" pitchFamily="34" charset="0"/>
              </a:rPr>
              <a:t> kaudálních L, </a:t>
            </a:r>
            <a:r>
              <a:rPr lang="cs-CZ" altLang="cs-CZ" b="1" dirty="0" err="1">
                <a:cs typeface="Arial" panose="020B0604020202020204" pitchFamily="34" charset="0"/>
              </a:rPr>
              <a:t>Th</a:t>
            </a:r>
            <a:r>
              <a:rPr lang="cs-CZ" altLang="cs-CZ" b="1" dirty="0">
                <a:cs typeface="Arial" panose="020B0604020202020204" pitchFamily="34" charset="0"/>
              </a:rPr>
              <a:t> a C obratlů </a:t>
            </a:r>
          </a:p>
          <a:p>
            <a:pPr eaLnBrk="1" hangingPunct="1"/>
            <a:endParaRPr lang="cs-CZ" altLang="cs-CZ" b="1" dirty="0">
              <a:solidFill>
                <a:srgbClr val="800000"/>
              </a:solidFill>
              <a:cs typeface="Arial" panose="020B0604020202020204" pitchFamily="34" charset="0"/>
            </a:endParaRPr>
          </a:p>
          <a:p>
            <a:pPr eaLnBrk="1" hangingPunct="1"/>
            <a:r>
              <a:rPr lang="cs-CZ" altLang="cs-CZ" b="1" dirty="0">
                <a:solidFill>
                  <a:srgbClr val="800000"/>
                </a:solidFill>
                <a:cs typeface="Arial" panose="020B0604020202020204" pitchFamily="34" charset="0"/>
              </a:rPr>
              <a:t>i:</a:t>
            </a:r>
            <a:r>
              <a:rPr lang="cs-CZ" altLang="cs-CZ" b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cs-CZ" altLang="cs-CZ" b="1" dirty="0" err="1">
                <a:cs typeface="Arial" panose="020B0604020202020204" pitchFamily="34" charset="0"/>
              </a:rPr>
              <a:t>procc</a:t>
            </a:r>
            <a:r>
              <a:rPr lang="cs-CZ" altLang="cs-CZ" b="1" dirty="0">
                <a:cs typeface="Arial" panose="020B0604020202020204" pitchFamily="34" charset="0"/>
              </a:rPr>
              <a:t>. </a:t>
            </a:r>
            <a:r>
              <a:rPr lang="cs-CZ" altLang="cs-CZ" b="1" dirty="0" err="1">
                <a:cs typeface="Arial" panose="020B0604020202020204" pitchFamily="34" charset="0"/>
              </a:rPr>
              <a:t>spinosi</a:t>
            </a:r>
            <a:r>
              <a:rPr lang="cs-CZ" altLang="cs-CZ" b="1" dirty="0">
                <a:cs typeface="Arial" panose="020B0604020202020204" pitchFamily="34" charset="0"/>
              </a:rPr>
              <a:t> </a:t>
            </a:r>
            <a:r>
              <a:rPr lang="cs-CZ" altLang="cs-CZ" b="1" dirty="0" err="1">
                <a:cs typeface="Arial" panose="020B0604020202020204" pitchFamily="34" charset="0"/>
              </a:rPr>
              <a:t>kraniálnějších</a:t>
            </a:r>
            <a:r>
              <a:rPr lang="cs-CZ" altLang="cs-CZ" b="1" dirty="0">
                <a:cs typeface="Arial" panose="020B0604020202020204" pitchFamily="34" charset="0"/>
              </a:rPr>
              <a:t> L, </a:t>
            </a:r>
            <a:r>
              <a:rPr lang="cs-CZ" altLang="cs-CZ" b="1" dirty="0" err="1">
                <a:cs typeface="Arial" panose="020B0604020202020204" pitchFamily="34" charset="0"/>
              </a:rPr>
              <a:t>Th</a:t>
            </a:r>
            <a:r>
              <a:rPr lang="cs-CZ" altLang="cs-CZ" b="1" dirty="0">
                <a:cs typeface="Arial" panose="020B0604020202020204" pitchFamily="34" charset="0"/>
              </a:rPr>
              <a:t> a C obratlů</a:t>
            </a:r>
            <a:r>
              <a:rPr lang="cs-CZ" altLang="cs-CZ" dirty="0">
                <a:cs typeface="Arial" panose="020B0604020202020204" pitchFamily="34" charset="0"/>
              </a:rPr>
              <a:t> </a:t>
            </a:r>
            <a:endParaRPr lang="cs-CZ" altLang="cs-CZ" b="1" dirty="0">
              <a:cs typeface="Arial" panose="020B0604020202020204" pitchFamily="34" charset="0"/>
            </a:endParaRPr>
          </a:p>
          <a:p>
            <a:pPr eaLnBrk="1" hangingPunct="1"/>
            <a:endParaRPr lang="cs-CZ" altLang="cs-CZ" b="1" dirty="0">
              <a:solidFill>
                <a:srgbClr val="800000"/>
              </a:solidFill>
              <a:cs typeface="Arial" panose="020B0604020202020204" pitchFamily="34" charset="0"/>
            </a:endParaRPr>
          </a:p>
          <a:p>
            <a:pPr eaLnBrk="1" hangingPunct="1"/>
            <a:r>
              <a:rPr lang="cs-CZ" altLang="cs-CZ" b="1" dirty="0">
                <a:solidFill>
                  <a:srgbClr val="800000"/>
                </a:solidFill>
                <a:cs typeface="Arial" panose="020B0604020202020204" pitchFamily="34" charset="0"/>
              </a:rPr>
              <a:t>f:</a:t>
            </a:r>
            <a:r>
              <a:rPr lang="cs-CZ" altLang="cs-CZ" b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cs-CZ" altLang="cs-CZ" b="1" dirty="0">
                <a:cs typeface="Arial" panose="020B0604020202020204" pitchFamily="34" charset="0"/>
              </a:rPr>
              <a:t>extenze páteře, úklon   </a:t>
            </a:r>
          </a:p>
          <a:p>
            <a:pPr eaLnBrk="1" hangingPunct="1"/>
            <a:endParaRPr lang="cs-CZ" altLang="cs-CZ" b="1" dirty="0">
              <a:solidFill>
                <a:srgbClr val="800000"/>
              </a:solidFill>
              <a:cs typeface="Arial" panose="020B0604020202020204" pitchFamily="34" charset="0"/>
            </a:endParaRPr>
          </a:p>
          <a:p>
            <a:pPr eaLnBrk="1" hangingPunct="1"/>
            <a:r>
              <a:rPr lang="cs-CZ" altLang="cs-CZ" b="1" dirty="0">
                <a:solidFill>
                  <a:srgbClr val="800000"/>
                </a:solidFill>
                <a:cs typeface="Arial" panose="020B0604020202020204" pitchFamily="34" charset="0"/>
              </a:rPr>
              <a:t>i:</a:t>
            </a:r>
            <a:r>
              <a:rPr lang="cs-CZ" altLang="cs-CZ" b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cs-CZ" altLang="cs-CZ" b="1" dirty="0" err="1">
                <a:cs typeface="Arial" panose="020B0604020202020204" pitchFamily="34" charset="0"/>
              </a:rPr>
              <a:t>rr</a:t>
            </a:r>
            <a:r>
              <a:rPr lang="cs-CZ" altLang="cs-CZ" b="1" dirty="0">
                <a:cs typeface="Arial" panose="020B0604020202020204" pitchFamily="34" charset="0"/>
              </a:rPr>
              <a:t>. </a:t>
            </a:r>
            <a:r>
              <a:rPr lang="cs-CZ" altLang="cs-CZ" b="1" dirty="0" err="1">
                <a:cs typeface="Arial" panose="020B0604020202020204" pitchFamily="34" charset="0"/>
              </a:rPr>
              <a:t>dorsales</a:t>
            </a:r>
            <a:r>
              <a:rPr lang="cs-CZ" altLang="cs-CZ" b="1" dirty="0">
                <a:cs typeface="Arial" panose="020B0604020202020204" pitchFamily="34" charset="0"/>
              </a:rPr>
              <a:t> </a:t>
            </a:r>
            <a:r>
              <a:rPr lang="cs-CZ" altLang="cs-CZ" b="1" dirty="0" err="1">
                <a:cs typeface="Arial" panose="020B0604020202020204" pitchFamily="34" charset="0"/>
              </a:rPr>
              <a:t>nervorum</a:t>
            </a:r>
            <a:r>
              <a:rPr lang="cs-CZ" altLang="cs-CZ" b="1" dirty="0">
                <a:cs typeface="Arial" panose="020B0604020202020204" pitchFamily="34" charset="0"/>
              </a:rPr>
              <a:t> </a:t>
            </a:r>
            <a:r>
              <a:rPr lang="cs-CZ" altLang="cs-CZ" b="1" dirty="0" err="1">
                <a:cs typeface="Arial" panose="020B0604020202020204" pitchFamily="34" charset="0"/>
              </a:rPr>
              <a:t>spinalium</a:t>
            </a:r>
            <a:endParaRPr lang="cs-CZ" altLang="cs-CZ" b="1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968964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 Box 7"/>
          <p:cNvSpPr txBox="1">
            <a:spLocks noChangeArrowheads="1"/>
          </p:cNvSpPr>
          <p:nvPr/>
        </p:nvSpPr>
        <p:spPr bwMode="auto">
          <a:xfrm>
            <a:off x="257298" y="3139695"/>
            <a:ext cx="7252534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b="1" dirty="0">
                <a:solidFill>
                  <a:srgbClr val="800000"/>
                </a:solidFill>
                <a:cs typeface="Arial" panose="020B0604020202020204" pitchFamily="34" charset="0"/>
              </a:rPr>
              <a:t>o:</a:t>
            </a:r>
            <a:r>
              <a:rPr lang="cs-CZ" altLang="cs-CZ" b="1" dirty="0">
                <a:cs typeface="Arial" panose="020B0604020202020204" pitchFamily="34" charset="0"/>
              </a:rPr>
              <a:t> </a:t>
            </a:r>
            <a:r>
              <a:rPr lang="cs-CZ" altLang="cs-CZ" b="1" dirty="0" err="1">
                <a:cs typeface="Arial" panose="020B0604020202020204" pitchFamily="34" charset="0"/>
              </a:rPr>
              <a:t>procc</a:t>
            </a:r>
            <a:r>
              <a:rPr lang="cs-CZ" altLang="cs-CZ" b="1" dirty="0">
                <a:cs typeface="Arial" panose="020B0604020202020204" pitchFamily="34" charset="0"/>
              </a:rPr>
              <a:t>. </a:t>
            </a:r>
            <a:r>
              <a:rPr lang="cs-CZ" altLang="cs-CZ" b="1" dirty="0" err="1">
                <a:cs typeface="Arial" panose="020B0604020202020204" pitchFamily="34" charset="0"/>
              </a:rPr>
              <a:t>transversi</a:t>
            </a:r>
            <a:r>
              <a:rPr lang="cs-CZ" altLang="cs-CZ" b="1" dirty="0">
                <a:cs typeface="Arial" panose="020B0604020202020204" pitchFamily="34" charset="0"/>
              </a:rPr>
              <a:t>  </a:t>
            </a:r>
            <a:r>
              <a:rPr lang="cs-CZ" altLang="cs-CZ" b="1" dirty="0" err="1">
                <a:cs typeface="Arial" panose="020B0604020202020204" pitchFamily="34" charset="0"/>
              </a:rPr>
              <a:t>kran</a:t>
            </a:r>
            <a:r>
              <a:rPr lang="cs-CZ" altLang="cs-CZ" b="1" dirty="0">
                <a:cs typeface="Arial" panose="020B0604020202020204" pitchFamily="34" charset="0"/>
              </a:rPr>
              <a:t>. </a:t>
            </a:r>
            <a:r>
              <a:rPr lang="cs-CZ" altLang="cs-CZ" b="1" dirty="0" err="1">
                <a:cs typeface="Arial" panose="020B0604020202020204" pitchFamily="34" charset="0"/>
              </a:rPr>
              <a:t>Th</a:t>
            </a:r>
            <a:r>
              <a:rPr lang="cs-CZ" altLang="cs-CZ" b="1" dirty="0">
                <a:cs typeface="Arial" panose="020B0604020202020204" pitchFamily="34" charset="0"/>
              </a:rPr>
              <a:t> a </a:t>
            </a:r>
            <a:r>
              <a:rPr lang="cs-CZ" altLang="cs-CZ" b="1" dirty="0" err="1">
                <a:cs typeface="Arial" panose="020B0604020202020204" pitchFamily="34" charset="0"/>
              </a:rPr>
              <a:t>procc</a:t>
            </a:r>
            <a:r>
              <a:rPr lang="cs-CZ" altLang="cs-CZ" b="1" dirty="0">
                <a:cs typeface="Arial" panose="020B0604020202020204" pitchFamily="34" charset="0"/>
              </a:rPr>
              <a:t>. </a:t>
            </a:r>
            <a:r>
              <a:rPr lang="cs-CZ" altLang="cs-CZ" b="1" dirty="0" err="1">
                <a:cs typeface="Arial" panose="020B0604020202020204" pitchFamily="34" charset="0"/>
              </a:rPr>
              <a:t>articulares</a:t>
            </a:r>
            <a:r>
              <a:rPr lang="cs-CZ" altLang="cs-CZ" b="1" dirty="0">
                <a:cs typeface="Arial" panose="020B0604020202020204" pitchFamily="34" charset="0"/>
              </a:rPr>
              <a:t> kaudálních </a:t>
            </a:r>
          </a:p>
          <a:p>
            <a:pPr eaLnBrk="1" hangingPunct="1"/>
            <a:r>
              <a:rPr lang="cs-CZ" altLang="cs-CZ" b="1" dirty="0">
                <a:cs typeface="Arial" panose="020B0604020202020204" pitchFamily="34" charset="0"/>
              </a:rPr>
              <a:t>C obratlů</a:t>
            </a:r>
          </a:p>
          <a:p>
            <a:pPr eaLnBrk="1" hangingPunct="1"/>
            <a:r>
              <a:rPr lang="cs-CZ" altLang="cs-CZ" b="1" dirty="0">
                <a:solidFill>
                  <a:srgbClr val="800000"/>
                </a:solidFill>
                <a:cs typeface="Arial" panose="020B0604020202020204" pitchFamily="34" charset="0"/>
              </a:rPr>
              <a:t>i:</a:t>
            </a:r>
            <a:r>
              <a:rPr lang="cs-CZ" altLang="cs-CZ" b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cs-CZ" altLang="cs-CZ" b="1" dirty="0">
                <a:cs typeface="Arial" panose="020B0604020202020204" pitchFamily="34" charset="0"/>
              </a:rPr>
              <a:t>mezi linea </a:t>
            </a:r>
            <a:r>
              <a:rPr lang="cs-CZ" altLang="cs-CZ" b="1" dirty="0" err="1">
                <a:cs typeface="Arial" panose="020B0604020202020204" pitchFamily="34" charset="0"/>
              </a:rPr>
              <a:t>nuchae</a:t>
            </a:r>
            <a:r>
              <a:rPr lang="cs-CZ" altLang="cs-CZ" b="1" dirty="0">
                <a:cs typeface="Arial" panose="020B0604020202020204" pitchFamily="34" charset="0"/>
              </a:rPr>
              <a:t> sup. et </a:t>
            </a:r>
            <a:r>
              <a:rPr lang="cs-CZ" altLang="cs-CZ" b="1" dirty="0" err="1">
                <a:cs typeface="Arial" panose="020B0604020202020204" pitchFamily="34" charset="0"/>
              </a:rPr>
              <a:t>inf</a:t>
            </a:r>
            <a:r>
              <a:rPr lang="cs-CZ" altLang="cs-CZ" b="1" dirty="0">
                <a:cs typeface="Arial" panose="020B0604020202020204" pitchFamily="34" charset="0"/>
              </a:rPr>
              <a:t>.</a:t>
            </a:r>
          </a:p>
          <a:p>
            <a:pPr eaLnBrk="1" hangingPunct="1"/>
            <a:r>
              <a:rPr lang="cs-CZ" altLang="cs-CZ" b="1" dirty="0">
                <a:solidFill>
                  <a:srgbClr val="800000"/>
                </a:solidFill>
                <a:cs typeface="Arial" panose="020B0604020202020204" pitchFamily="34" charset="0"/>
              </a:rPr>
              <a:t>f</a:t>
            </a:r>
            <a:r>
              <a:rPr lang="cs-CZ" altLang="cs-CZ" b="1" dirty="0">
                <a:cs typeface="Arial" panose="020B0604020202020204" pitchFamily="34" charset="0"/>
              </a:rPr>
              <a:t>: oboustranný stah -</a:t>
            </a:r>
            <a:r>
              <a:rPr lang="cs-CZ" altLang="cs-CZ" b="1" dirty="0">
                <a:solidFill>
                  <a:schemeClr val="bg1"/>
                </a:solidFill>
                <a:cs typeface="Arial" panose="020B0604020202020204" pitchFamily="34" charset="0"/>
              </a:rPr>
              <a:t>-</a:t>
            </a:r>
            <a:r>
              <a:rPr lang="cs-CZ" altLang="cs-CZ" b="1" dirty="0">
                <a:cs typeface="Arial" panose="020B0604020202020204" pitchFamily="34" charset="0"/>
              </a:rPr>
              <a:t>extenze hlavy a krku </a:t>
            </a:r>
          </a:p>
          <a:p>
            <a:pPr eaLnBrk="1" hangingPunct="1"/>
            <a:r>
              <a:rPr lang="cs-CZ" altLang="cs-CZ" b="1" dirty="0">
                <a:cs typeface="Arial" panose="020B0604020202020204" pitchFamily="34" charset="0"/>
              </a:rPr>
              <a:t>    jednostranný stah – otočení na opačnou stranu </a:t>
            </a:r>
          </a:p>
        </p:txBody>
      </p:sp>
      <p:sp>
        <p:nvSpPr>
          <p:cNvPr id="27650" name="Text Box 2"/>
          <p:cNvSpPr txBox="1">
            <a:spLocks noChangeArrowheads="1"/>
          </p:cNvSpPr>
          <p:nvPr/>
        </p:nvSpPr>
        <p:spPr bwMode="auto">
          <a:xfrm>
            <a:off x="128827" y="4670150"/>
            <a:ext cx="7183548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tabLst>
                <a:tab pos="7442200" algn="l"/>
              </a:tabLst>
              <a:defRPr/>
            </a:pPr>
            <a:r>
              <a:rPr lang="cs-CZ" sz="2400" b="1" dirty="0">
                <a:latin typeface="Arial" charset="0"/>
              </a:rPr>
              <a:t> </a:t>
            </a:r>
            <a:r>
              <a:rPr lang="cs-CZ" sz="28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Musculi</a:t>
            </a:r>
            <a:r>
              <a:rPr lang="cs-CZ" sz="28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multifidi</a:t>
            </a:r>
            <a:r>
              <a:rPr lang="cs-CZ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(vyplňují rýhu mezi příčnými a trnovými výběžky</a:t>
            </a:r>
          </a:p>
          <a:p>
            <a:pPr>
              <a:tabLst>
                <a:tab pos="7442200" algn="l"/>
              </a:tabLst>
              <a:defRPr/>
            </a:pPr>
            <a:r>
              <a:rPr lang="cs-CZ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   po celé délce páteře)</a:t>
            </a:r>
            <a:endParaRPr lang="cs-CZ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686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7190" y="509789"/>
            <a:ext cx="2301875" cy="489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7098" y="3580259"/>
            <a:ext cx="1695450" cy="303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3548" y="509789"/>
            <a:ext cx="2159000" cy="294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71" name="Rectangle 7"/>
          <p:cNvSpPr>
            <a:spLocks noChangeArrowheads="1"/>
          </p:cNvSpPr>
          <p:nvPr/>
        </p:nvSpPr>
        <p:spPr bwMode="auto">
          <a:xfrm>
            <a:off x="301149" y="163567"/>
            <a:ext cx="585448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32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4) Systém </a:t>
            </a:r>
            <a:r>
              <a:rPr lang="cs-CZ" altLang="cs-CZ" sz="32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transverzospinální</a:t>
            </a:r>
            <a:endParaRPr lang="cs-CZ" altLang="cs-CZ" sz="3200" b="1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</p:txBody>
      </p:sp>
      <p:sp>
        <p:nvSpPr>
          <p:cNvPr id="36872" name="Obdélník 9"/>
          <p:cNvSpPr>
            <a:spLocks noChangeArrowheads="1"/>
          </p:cNvSpPr>
          <p:nvPr/>
        </p:nvSpPr>
        <p:spPr bwMode="auto">
          <a:xfrm>
            <a:off x="128827" y="844121"/>
            <a:ext cx="619913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28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M. </a:t>
            </a:r>
            <a:r>
              <a:rPr lang="cs-CZ" altLang="cs-CZ" sz="28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semispinalis</a:t>
            </a:r>
            <a:r>
              <a:rPr lang="cs-CZ" altLang="cs-CZ" sz="28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cs-CZ" altLang="cs-CZ" sz="28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thoracis</a:t>
            </a:r>
            <a:r>
              <a:rPr lang="cs-CZ" altLang="cs-CZ" sz="28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et </a:t>
            </a:r>
            <a:r>
              <a:rPr lang="cs-CZ" altLang="cs-CZ" sz="28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cervicis</a:t>
            </a:r>
            <a:endParaRPr lang="cs-CZ" altLang="cs-CZ" sz="2800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</p:txBody>
      </p:sp>
      <p:sp>
        <p:nvSpPr>
          <p:cNvPr id="36873" name="Text Box 7"/>
          <p:cNvSpPr txBox="1">
            <a:spLocks noChangeArrowheads="1"/>
          </p:cNvSpPr>
          <p:nvPr/>
        </p:nvSpPr>
        <p:spPr bwMode="auto">
          <a:xfrm>
            <a:off x="150506" y="1371737"/>
            <a:ext cx="7799984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b="1" dirty="0">
                <a:solidFill>
                  <a:srgbClr val="800000"/>
                </a:solidFill>
                <a:cs typeface="Arial" panose="020B0604020202020204" pitchFamily="34" charset="0"/>
              </a:rPr>
              <a:t>o:</a:t>
            </a:r>
            <a:r>
              <a:rPr lang="cs-CZ" altLang="cs-CZ" b="1" dirty="0">
                <a:cs typeface="Arial" panose="020B0604020202020204" pitchFamily="34" charset="0"/>
              </a:rPr>
              <a:t> </a:t>
            </a:r>
            <a:r>
              <a:rPr lang="cs-CZ" altLang="cs-CZ" b="1" dirty="0" err="1">
                <a:cs typeface="Arial" panose="020B0604020202020204" pitchFamily="34" charset="0"/>
              </a:rPr>
              <a:t>procc</a:t>
            </a:r>
            <a:r>
              <a:rPr lang="cs-CZ" altLang="cs-CZ" b="1" dirty="0">
                <a:cs typeface="Arial" panose="020B0604020202020204" pitchFamily="34" charset="0"/>
              </a:rPr>
              <a:t>. </a:t>
            </a:r>
            <a:r>
              <a:rPr lang="cs-CZ" altLang="cs-CZ" b="1" dirty="0" err="1">
                <a:cs typeface="Arial" panose="020B0604020202020204" pitchFamily="34" charset="0"/>
              </a:rPr>
              <a:t>transversi</a:t>
            </a:r>
            <a:r>
              <a:rPr lang="cs-CZ" altLang="cs-CZ" b="1" dirty="0">
                <a:cs typeface="Arial" panose="020B0604020202020204" pitchFamily="34" charset="0"/>
              </a:rPr>
              <a:t> </a:t>
            </a:r>
            <a:r>
              <a:rPr lang="cs-CZ" altLang="cs-CZ" b="1" dirty="0" err="1">
                <a:cs typeface="Arial" panose="020B0604020202020204" pitchFamily="34" charset="0"/>
              </a:rPr>
              <a:t>Th</a:t>
            </a:r>
            <a:r>
              <a:rPr lang="cs-CZ" altLang="cs-CZ" b="1" dirty="0">
                <a:cs typeface="Arial" panose="020B0604020202020204" pitchFamily="34" charset="0"/>
              </a:rPr>
              <a:t> obratlů </a:t>
            </a:r>
          </a:p>
          <a:p>
            <a:pPr eaLnBrk="1" hangingPunct="1"/>
            <a:r>
              <a:rPr lang="cs-CZ" altLang="cs-CZ" b="1" dirty="0">
                <a:solidFill>
                  <a:srgbClr val="800000"/>
                </a:solidFill>
                <a:cs typeface="Arial" panose="020B0604020202020204" pitchFamily="34" charset="0"/>
              </a:rPr>
              <a:t>i:</a:t>
            </a:r>
            <a:r>
              <a:rPr lang="cs-CZ" altLang="cs-CZ" b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cs-CZ" altLang="cs-CZ" b="1" dirty="0" err="1">
                <a:cs typeface="Arial" panose="020B0604020202020204" pitchFamily="34" charset="0"/>
              </a:rPr>
              <a:t>procc</a:t>
            </a:r>
            <a:r>
              <a:rPr lang="cs-CZ" altLang="cs-CZ" b="1" dirty="0">
                <a:cs typeface="Arial" panose="020B0604020202020204" pitchFamily="34" charset="0"/>
              </a:rPr>
              <a:t>. </a:t>
            </a:r>
            <a:r>
              <a:rPr lang="cs-CZ" altLang="cs-CZ" b="1" dirty="0" err="1">
                <a:cs typeface="Arial" panose="020B0604020202020204" pitchFamily="34" charset="0"/>
              </a:rPr>
              <a:t>spinosi</a:t>
            </a:r>
            <a:r>
              <a:rPr lang="cs-CZ" altLang="cs-CZ" b="1" dirty="0">
                <a:cs typeface="Arial" panose="020B0604020202020204" pitchFamily="34" charset="0"/>
              </a:rPr>
              <a:t> </a:t>
            </a:r>
            <a:r>
              <a:rPr lang="cs-CZ" altLang="cs-CZ" b="1" dirty="0" err="1">
                <a:cs typeface="Arial" panose="020B0604020202020204" pitchFamily="34" charset="0"/>
              </a:rPr>
              <a:t>kraniálnějších</a:t>
            </a:r>
            <a:r>
              <a:rPr lang="cs-CZ" altLang="cs-CZ" b="1" dirty="0">
                <a:cs typeface="Arial" panose="020B0604020202020204" pitchFamily="34" charset="0"/>
              </a:rPr>
              <a:t> </a:t>
            </a:r>
            <a:r>
              <a:rPr lang="cs-CZ" altLang="cs-CZ" b="1" dirty="0" err="1">
                <a:cs typeface="Arial" panose="020B0604020202020204" pitchFamily="34" charset="0"/>
              </a:rPr>
              <a:t>Th</a:t>
            </a:r>
            <a:r>
              <a:rPr lang="cs-CZ" altLang="cs-CZ" b="1" dirty="0">
                <a:cs typeface="Arial" panose="020B0604020202020204" pitchFamily="34" charset="0"/>
              </a:rPr>
              <a:t> a C obratlů </a:t>
            </a:r>
            <a:r>
              <a:rPr lang="cs-CZ" altLang="cs-CZ" sz="1600" b="1" dirty="0">
                <a:cs typeface="Arial" panose="020B0604020202020204" pitchFamily="34" charset="0"/>
              </a:rPr>
              <a:t> (minimálně přes 4 obratle)</a:t>
            </a:r>
          </a:p>
          <a:p>
            <a:pPr eaLnBrk="1" hangingPunct="1"/>
            <a:r>
              <a:rPr lang="cs-CZ" altLang="cs-CZ" b="1" dirty="0">
                <a:solidFill>
                  <a:srgbClr val="800000"/>
                </a:solidFill>
                <a:cs typeface="Arial" panose="020B0604020202020204" pitchFamily="34" charset="0"/>
              </a:rPr>
              <a:t>f</a:t>
            </a:r>
            <a:r>
              <a:rPr lang="cs-CZ" altLang="cs-CZ" b="1" dirty="0">
                <a:cs typeface="Arial" panose="020B0604020202020204" pitchFamily="34" charset="0"/>
              </a:rPr>
              <a:t>: oboustranný stah -</a:t>
            </a:r>
            <a:r>
              <a:rPr lang="cs-CZ" altLang="cs-CZ" b="1" dirty="0">
                <a:solidFill>
                  <a:schemeClr val="bg1"/>
                </a:solidFill>
                <a:cs typeface="Arial" panose="020B0604020202020204" pitchFamily="34" charset="0"/>
              </a:rPr>
              <a:t>-</a:t>
            </a:r>
            <a:r>
              <a:rPr lang="cs-CZ" altLang="cs-CZ" b="1" dirty="0">
                <a:cs typeface="Arial" panose="020B0604020202020204" pitchFamily="34" charset="0"/>
              </a:rPr>
              <a:t>extenze páteře </a:t>
            </a:r>
          </a:p>
          <a:p>
            <a:pPr eaLnBrk="1" hangingPunct="1"/>
            <a:r>
              <a:rPr lang="cs-CZ" altLang="cs-CZ" b="1" dirty="0">
                <a:cs typeface="Arial" panose="020B0604020202020204" pitchFamily="34" charset="0"/>
              </a:rPr>
              <a:t>    jednostranný stah – otočení na opačnou stranu </a:t>
            </a:r>
          </a:p>
        </p:txBody>
      </p:sp>
      <p:sp>
        <p:nvSpPr>
          <p:cNvPr id="13" name="Obdélník 12"/>
          <p:cNvSpPr/>
          <p:nvPr/>
        </p:nvSpPr>
        <p:spPr>
          <a:xfrm>
            <a:off x="301149" y="2616475"/>
            <a:ext cx="407996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28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M. </a:t>
            </a:r>
            <a:r>
              <a:rPr lang="cs-CZ" sz="28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semispinalis</a:t>
            </a:r>
            <a:r>
              <a:rPr lang="cs-CZ" sz="28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8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capitis</a:t>
            </a:r>
            <a:endParaRPr lang="cs-CZ" sz="2800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875" name="Text Box 7"/>
          <p:cNvSpPr txBox="1">
            <a:spLocks noChangeArrowheads="1"/>
          </p:cNvSpPr>
          <p:nvPr/>
        </p:nvSpPr>
        <p:spPr bwMode="auto">
          <a:xfrm>
            <a:off x="257298" y="5461941"/>
            <a:ext cx="6403494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b="1" dirty="0">
                <a:solidFill>
                  <a:srgbClr val="800000"/>
                </a:solidFill>
                <a:cs typeface="Arial" panose="020B0604020202020204" pitchFamily="34" charset="0"/>
              </a:rPr>
              <a:t>o:</a:t>
            </a:r>
            <a:r>
              <a:rPr lang="cs-CZ" altLang="cs-CZ" b="1" dirty="0">
                <a:cs typeface="Arial" panose="020B0604020202020204" pitchFamily="34" charset="0"/>
              </a:rPr>
              <a:t> </a:t>
            </a:r>
            <a:r>
              <a:rPr lang="cs-CZ" altLang="cs-CZ" b="1" dirty="0" err="1">
                <a:cs typeface="Arial" panose="020B0604020202020204" pitchFamily="34" charset="0"/>
              </a:rPr>
              <a:t>procc</a:t>
            </a:r>
            <a:r>
              <a:rPr lang="cs-CZ" altLang="cs-CZ" b="1" dirty="0">
                <a:cs typeface="Arial" panose="020B0604020202020204" pitchFamily="34" charset="0"/>
              </a:rPr>
              <a:t>. </a:t>
            </a:r>
            <a:r>
              <a:rPr lang="cs-CZ" altLang="cs-CZ" b="1" dirty="0" err="1">
                <a:cs typeface="Arial" panose="020B0604020202020204" pitchFamily="34" charset="0"/>
              </a:rPr>
              <a:t>transversi</a:t>
            </a:r>
            <a:r>
              <a:rPr lang="cs-CZ" altLang="cs-CZ" b="1" dirty="0">
                <a:cs typeface="Arial" panose="020B0604020202020204" pitchFamily="34" charset="0"/>
              </a:rPr>
              <a:t>  </a:t>
            </a:r>
            <a:r>
              <a:rPr lang="cs-CZ" altLang="cs-CZ" b="1" dirty="0" err="1">
                <a:cs typeface="Arial" panose="020B0604020202020204" pitchFamily="34" charset="0"/>
              </a:rPr>
              <a:t>C,Th</a:t>
            </a:r>
            <a:r>
              <a:rPr lang="cs-CZ" altLang="cs-CZ" b="1" dirty="0">
                <a:cs typeface="Arial" panose="020B0604020202020204" pitchFamily="34" charset="0"/>
              </a:rPr>
              <a:t> i L obratlů</a:t>
            </a:r>
          </a:p>
          <a:p>
            <a:pPr eaLnBrk="1" hangingPunct="1"/>
            <a:r>
              <a:rPr lang="cs-CZ" altLang="cs-CZ" b="1" dirty="0">
                <a:solidFill>
                  <a:srgbClr val="800000"/>
                </a:solidFill>
                <a:cs typeface="Arial" panose="020B0604020202020204" pitchFamily="34" charset="0"/>
              </a:rPr>
              <a:t>i:</a:t>
            </a:r>
            <a:r>
              <a:rPr lang="cs-CZ" altLang="cs-CZ" b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cs-CZ" altLang="cs-CZ" b="1" dirty="0" err="1">
                <a:cs typeface="Arial" panose="020B0604020202020204" pitchFamily="34" charset="0"/>
              </a:rPr>
              <a:t>procc</a:t>
            </a:r>
            <a:r>
              <a:rPr lang="cs-CZ" altLang="cs-CZ" b="1" dirty="0">
                <a:cs typeface="Arial" panose="020B0604020202020204" pitchFamily="34" charset="0"/>
              </a:rPr>
              <a:t>. </a:t>
            </a:r>
            <a:r>
              <a:rPr lang="cs-CZ" altLang="cs-CZ" b="1" dirty="0" err="1">
                <a:cs typeface="Arial" panose="020B0604020202020204" pitchFamily="34" charset="0"/>
              </a:rPr>
              <a:t>spinosi</a:t>
            </a:r>
            <a:r>
              <a:rPr lang="cs-CZ" altLang="cs-CZ" b="1" dirty="0">
                <a:cs typeface="Arial" panose="020B0604020202020204" pitchFamily="34" charset="0"/>
              </a:rPr>
              <a:t>  </a:t>
            </a:r>
            <a:r>
              <a:rPr lang="cs-CZ" altLang="cs-CZ" b="1" dirty="0" err="1">
                <a:cs typeface="Arial" panose="020B0604020202020204" pitchFamily="34" charset="0"/>
              </a:rPr>
              <a:t>C,Th</a:t>
            </a:r>
            <a:r>
              <a:rPr lang="cs-CZ" altLang="cs-CZ" b="1" dirty="0">
                <a:cs typeface="Arial" panose="020B0604020202020204" pitchFamily="34" charset="0"/>
              </a:rPr>
              <a:t> i L obratlů (přes 1-2 obratle)</a:t>
            </a:r>
          </a:p>
          <a:p>
            <a:pPr eaLnBrk="1" hangingPunct="1"/>
            <a:r>
              <a:rPr lang="cs-CZ" altLang="cs-CZ" b="1" dirty="0">
                <a:solidFill>
                  <a:srgbClr val="C00000"/>
                </a:solidFill>
                <a:cs typeface="Arial" panose="020B0604020202020204" pitchFamily="34" charset="0"/>
              </a:rPr>
              <a:t>f:</a:t>
            </a:r>
            <a:r>
              <a:rPr lang="cs-CZ" altLang="cs-CZ" b="1" dirty="0">
                <a:cs typeface="Arial" panose="020B0604020202020204" pitchFamily="34" charset="0"/>
              </a:rPr>
              <a:t>oboustranný stah -</a:t>
            </a:r>
            <a:r>
              <a:rPr lang="cs-CZ" altLang="cs-CZ" b="1" dirty="0">
                <a:solidFill>
                  <a:schemeClr val="bg1"/>
                </a:solidFill>
                <a:cs typeface="Arial" panose="020B0604020202020204" pitchFamily="34" charset="0"/>
              </a:rPr>
              <a:t>-</a:t>
            </a:r>
            <a:r>
              <a:rPr lang="cs-CZ" altLang="cs-CZ" b="1" dirty="0">
                <a:cs typeface="Arial" panose="020B0604020202020204" pitchFamily="34" charset="0"/>
              </a:rPr>
              <a:t>extenze páteře</a:t>
            </a:r>
          </a:p>
          <a:p>
            <a:pPr eaLnBrk="1" hangingPunct="1"/>
            <a:r>
              <a:rPr lang="cs-CZ" altLang="cs-CZ" b="1" dirty="0">
                <a:cs typeface="Arial" panose="020B0604020202020204" pitchFamily="34" charset="0"/>
              </a:rPr>
              <a:t>    jednostranný stah – otočení na opačnou stranu </a:t>
            </a:r>
          </a:p>
          <a:p>
            <a:pPr eaLnBrk="1" hangingPunct="1"/>
            <a:endParaRPr lang="cs-CZ" altLang="cs-CZ" b="1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536031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4890" y="25758"/>
            <a:ext cx="5323340" cy="7114516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1140737" y="1167897"/>
            <a:ext cx="4899116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Mm. </a:t>
            </a:r>
            <a:r>
              <a:rPr lang="cs-CZ" b="1" dirty="0" err="1"/>
              <a:t>levatores</a:t>
            </a:r>
            <a:r>
              <a:rPr lang="cs-CZ" b="1" dirty="0"/>
              <a:t> </a:t>
            </a:r>
            <a:r>
              <a:rPr lang="cs-CZ" b="1" dirty="0" err="1"/>
              <a:t>costarum</a:t>
            </a:r>
            <a:r>
              <a:rPr lang="cs-CZ" b="1" dirty="0"/>
              <a:t> </a:t>
            </a:r>
            <a:r>
              <a:rPr lang="cs-CZ" sz="1400" b="1" dirty="0"/>
              <a:t>(pomáhají zvedat žebra)</a:t>
            </a:r>
            <a:endParaRPr lang="cs-CZ" b="1" dirty="0"/>
          </a:p>
          <a:p>
            <a:r>
              <a:rPr lang="cs-CZ" b="1" dirty="0"/>
              <a:t>Mm. </a:t>
            </a:r>
            <a:r>
              <a:rPr lang="cs-CZ" b="1" dirty="0" err="1"/>
              <a:t>rotatores</a:t>
            </a:r>
            <a:r>
              <a:rPr lang="cs-CZ" b="1" dirty="0"/>
              <a:t> </a:t>
            </a:r>
            <a:r>
              <a:rPr lang="cs-CZ" sz="1400" b="1" dirty="0"/>
              <a:t>(od </a:t>
            </a:r>
            <a:r>
              <a:rPr lang="cs-CZ" sz="1400" b="1" dirty="0" err="1"/>
              <a:t>procc</a:t>
            </a:r>
            <a:r>
              <a:rPr lang="cs-CZ" sz="1400" b="1" dirty="0"/>
              <a:t>. </a:t>
            </a:r>
            <a:r>
              <a:rPr lang="cs-CZ" sz="1400" b="1" dirty="0" err="1"/>
              <a:t>transversus</a:t>
            </a:r>
            <a:r>
              <a:rPr lang="cs-CZ" sz="1400" b="1" dirty="0"/>
              <a:t> </a:t>
            </a:r>
            <a:r>
              <a:rPr lang="cs-CZ" sz="1400" b="1" dirty="0" err="1"/>
              <a:t>Th</a:t>
            </a:r>
            <a:r>
              <a:rPr lang="cs-CZ" sz="1400" b="1" dirty="0"/>
              <a:t> k </a:t>
            </a:r>
            <a:r>
              <a:rPr lang="cs-CZ" sz="1400" b="1" dirty="0" err="1"/>
              <a:t>arcus</a:t>
            </a:r>
            <a:r>
              <a:rPr lang="cs-CZ" sz="1400" b="1" dirty="0"/>
              <a:t> </a:t>
            </a:r>
            <a:r>
              <a:rPr lang="cs-CZ" sz="1400" b="1" dirty="0" err="1"/>
              <a:t>vertebralis</a:t>
            </a:r>
            <a:r>
              <a:rPr lang="cs-CZ" sz="1400" b="1" dirty="0"/>
              <a:t> kraniálního obratle)</a:t>
            </a:r>
          </a:p>
          <a:p>
            <a:r>
              <a:rPr lang="cs-CZ" b="1" dirty="0"/>
              <a:t>Mm. </a:t>
            </a:r>
            <a:r>
              <a:rPr lang="cs-CZ" b="1" dirty="0" err="1"/>
              <a:t>intertransversarii</a:t>
            </a:r>
            <a:r>
              <a:rPr lang="cs-CZ" b="1" dirty="0"/>
              <a:t> </a:t>
            </a:r>
            <a:r>
              <a:rPr lang="cs-CZ" b="1" dirty="0" err="1"/>
              <a:t>lumborum</a:t>
            </a:r>
            <a:endParaRPr lang="cs-CZ" b="1" dirty="0"/>
          </a:p>
        </p:txBody>
      </p:sp>
      <p:sp>
        <p:nvSpPr>
          <p:cNvPr id="4" name="Ovál 3"/>
          <p:cNvSpPr/>
          <p:nvPr/>
        </p:nvSpPr>
        <p:spPr>
          <a:xfrm flipV="1">
            <a:off x="940157" y="1287887"/>
            <a:ext cx="200579" cy="21736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Ovál 4"/>
          <p:cNvSpPr/>
          <p:nvPr/>
        </p:nvSpPr>
        <p:spPr>
          <a:xfrm>
            <a:off x="9703615" y="3110622"/>
            <a:ext cx="182718" cy="23788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vál 5"/>
          <p:cNvSpPr/>
          <p:nvPr/>
        </p:nvSpPr>
        <p:spPr>
          <a:xfrm flipV="1">
            <a:off x="940156" y="1520881"/>
            <a:ext cx="200579" cy="21736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vál 6"/>
          <p:cNvSpPr/>
          <p:nvPr/>
        </p:nvSpPr>
        <p:spPr>
          <a:xfrm flipV="1">
            <a:off x="9685754" y="3546437"/>
            <a:ext cx="200579" cy="21736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Ovál 7"/>
          <p:cNvSpPr/>
          <p:nvPr/>
        </p:nvSpPr>
        <p:spPr>
          <a:xfrm>
            <a:off x="947551" y="2128422"/>
            <a:ext cx="193184" cy="16508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Ovál 8"/>
          <p:cNvSpPr/>
          <p:nvPr/>
        </p:nvSpPr>
        <p:spPr>
          <a:xfrm>
            <a:off x="9663217" y="5148408"/>
            <a:ext cx="202609" cy="21407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0070522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2"/>
          <p:cNvSpPr txBox="1">
            <a:spLocks noChangeArrowheads="1"/>
          </p:cNvSpPr>
          <p:nvPr/>
        </p:nvSpPr>
        <p:spPr bwMode="auto">
          <a:xfrm>
            <a:off x="735551" y="3567507"/>
            <a:ext cx="7438255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28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Mm. </a:t>
            </a:r>
            <a:r>
              <a:rPr lang="cs-CZ" sz="28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intertransversarii</a:t>
            </a:r>
            <a:r>
              <a:rPr lang="cs-CZ" sz="28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8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posteriores</a:t>
            </a:r>
            <a:r>
              <a:rPr lang="cs-CZ" sz="28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8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cervicis</a:t>
            </a:r>
            <a:endParaRPr lang="cs-CZ" sz="2800" b="1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cs-CZ" sz="2000" b="1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mezi </a:t>
            </a:r>
            <a:r>
              <a:rPr 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procc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transversi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krčních obratlů (7 párů)</a:t>
            </a:r>
          </a:p>
          <a:p>
            <a:pPr>
              <a:defRPr/>
            </a:pPr>
            <a:r>
              <a:rPr lang="cs-CZ" sz="20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f: </a:t>
            </a:r>
            <a:r>
              <a:rPr 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lateroflexe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obratlů</a:t>
            </a:r>
            <a:endParaRPr lang="cs-CZ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789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0702" y="986424"/>
            <a:ext cx="3361298" cy="3778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bdélník 7"/>
          <p:cNvSpPr/>
          <p:nvPr/>
        </p:nvSpPr>
        <p:spPr>
          <a:xfrm>
            <a:off x="3247104" y="584565"/>
            <a:ext cx="459613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Krátké zádové svaly</a:t>
            </a:r>
          </a:p>
        </p:txBody>
      </p:sp>
      <p:sp>
        <p:nvSpPr>
          <p:cNvPr id="9" name="Obdélník 8"/>
          <p:cNvSpPr/>
          <p:nvPr/>
        </p:nvSpPr>
        <p:spPr>
          <a:xfrm>
            <a:off x="735551" y="1676009"/>
            <a:ext cx="5493812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28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Musculi</a:t>
            </a:r>
            <a:r>
              <a:rPr lang="cs-CZ" sz="28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8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interspinales</a:t>
            </a:r>
            <a:r>
              <a:rPr lang="cs-CZ" sz="28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8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cervicis</a:t>
            </a:r>
            <a:endParaRPr lang="cs-CZ" sz="2800" b="1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cs-CZ" sz="2000" b="1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mezi </a:t>
            </a:r>
            <a:r>
              <a:rPr 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procc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spinosi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krčních obratlů (6 párů)</a:t>
            </a:r>
          </a:p>
          <a:p>
            <a:pPr>
              <a:defRPr/>
            </a:pPr>
            <a:r>
              <a:rPr lang="cs-CZ" sz="20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f: 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extenze obratlů</a:t>
            </a:r>
          </a:p>
        </p:txBody>
      </p:sp>
      <p:pic>
        <p:nvPicPr>
          <p:cNvPr id="3789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49" t="11160" r="43649" b="61920"/>
          <a:stretch>
            <a:fillRect/>
          </a:stretch>
        </p:blipFill>
        <p:spPr bwMode="auto">
          <a:xfrm>
            <a:off x="8056890" y="3812146"/>
            <a:ext cx="1924235" cy="2547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13346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2"/>
          <p:cNvSpPr txBox="1">
            <a:spLocks noChangeArrowheads="1"/>
          </p:cNvSpPr>
          <p:nvPr/>
        </p:nvSpPr>
        <p:spPr bwMode="auto">
          <a:xfrm>
            <a:off x="296369" y="1409951"/>
            <a:ext cx="5038559" cy="4678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24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M. </a:t>
            </a:r>
            <a:r>
              <a:rPr lang="cs-CZ" sz="24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rectus</a:t>
            </a:r>
            <a:r>
              <a:rPr lang="cs-CZ" sz="24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capitis</a:t>
            </a:r>
            <a:r>
              <a:rPr lang="cs-CZ" sz="24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posterior</a:t>
            </a:r>
            <a:r>
              <a:rPr lang="cs-CZ" sz="24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minor</a:t>
            </a:r>
            <a:r>
              <a:rPr lang="cs-CZ" sz="24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defRPr/>
            </a:pPr>
            <a:r>
              <a:rPr lang="cs-CZ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o: </a:t>
            </a:r>
            <a:r>
              <a:rPr lang="cs-CZ" b="1" dirty="0" err="1">
                <a:latin typeface="Arial" panose="020B0604020202020204" pitchFamily="34" charset="0"/>
                <a:cs typeface="Arial" panose="020B0604020202020204" pitchFamily="34" charset="0"/>
              </a:rPr>
              <a:t>tuberculum</a:t>
            </a: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 post.  </a:t>
            </a:r>
            <a:r>
              <a:rPr lang="cs-CZ" b="1" dirty="0" err="1">
                <a:latin typeface="Arial" panose="020B0604020202020204" pitchFamily="34" charset="0"/>
                <a:cs typeface="Arial" panose="020B0604020202020204" pitchFamily="34" charset="0"/>
              </a:rPr>
              <a:t>atlantis</a:t>
            </a:r>
            <a:endParaRPr lang="cs-CZ" b="1" dirty="0">
              <a:solidFill>
                <a:srgbClr val="8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cs-CZ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i: </a:t>
            </a: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mediální část linea </a:t>
            </a:r>
            <a:r>
              <a:rPr lang="cs-CZ" b="1" dirty="0" err="1">
                <a:latin typeface="Arial" panose="020B0604020202020204" pitchFamily="34" charset="0"/>
                <a:cs typeface="Arial" panose="020B0604020202020204" pitchFamily="34" charset="0"/>
              </a:rPr>
              <a:t>nuchae</a:t>
            </a: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b="1" dirty="0" err="1">
                <a:latin typeface="Arial" panose="020B0604020202020204" pitchFamily="34" charset="0"/>
                <a:cs typeface="Arial" panose="020B0604020202020204" pitchFamily="34" charset="0"/>
              </a:rPr>
              <a:t>inf</a:t>
            </a: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cs-CZ" b="1" dirty="0">
              <a:solidFill>
                <a:srgbClr val="8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cs-CZ" b="1" dirty="0">
              <a:solidFill>
                <a:srgbClr val="8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cs-CZ" sz="24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M. </a:t>
            </a:r>
            <a:r>
              <a:rPr lang="cs-CZ" sz="24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rectus</a:t>
            </a:r>
            <a:r>
              <a:rPr lang="cs-CZ" sz="24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capitis</a:t>
            </a:r>
            <a:r>
              <a:rPr lang="cs-CZ" sz="24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posterior</a:t>
            </a:r>
            <a:r>
              <a:rPr lang="cs-CZ" sz="24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major</a:t>
            </a:r>
          </a:p>
          <a:p>
            <a:pPr>
              <a:defRPr/>
            </a:pPr>
            <a:r>
              <a:rPr lang="cs-CZ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o: </a:t>
            </a:r>
            <a:r>
              <a:rPr lang="cs-CZ" b="1" dirty="0" err="1">
                <a:latin typeface="Arial" panose="020B0604020202020204" pitchFamily="34" charset="0"/>
                <a:cs typeface="Arial" panose="020B0604020202020204" pitchFamily="34" charset="0"/>
              </a:rPr>
              <a:t>proc</a:t>
            </a: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cs-CZ" b="1" dirty="0" err="1">
                <a:latin typeface="Arial" panose="020B0604020202020204" pitchFamily="34" charset="0"/>
                <a:cs typeface="Arial" panose="020B0604020202020204" pitchFamily="34" charset="0"/>
              </a:rPr>
              <a:t>spinosus</a:t>
            </a: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 axis</a:t>
            </a:r>
            <a:endParaRPr lang="cs-CZ" b="1" dirty="0">
              <a:solidFill>
                <a:srgbClr val="8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cs-CZ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i: </a:t>
            </a: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střední část linea </a:t>
            </a:r>
            <a:r>
              <a:rPr lang="cs-CZ" b="1" dirty="0" err="1">
                <a:latin typeface="Arial" panose="020B0604020202020204" pitchFamily="34" charset="0"/>
                <a:cs typeface="Arial" panose="020B0604020202020204" pitchFamily="34" charset="0"/>
              </a:rPr>
              <a:t>nuchae</a:t>
            </a: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b="1" dirty="0" err="1">
                <a:latin typeface="Arial" panose="020B0604020202020204" pitchFamily="34" charset="0"/>
                <a:cs typeface="Arial" panose="020B0604020202020204" pitchFamily="34" charset="0"/>
              </a:rPr>
              <a:t>inf</a:t>
            </a: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cs-CZ" b="1" dirty="0">
              <a:solidFill>
                <a:srgbClr val="8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cs-CZ" sz="2000" b="1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cs-CZ" sz="24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M. </a:t>
            </a:r>
            <a:r>
              <a:rPr lang="cs-CZ" sz="24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obliquus</a:t>
            </a:r>
            <a:r>
              <a:rPr lang="cs-CZ" sz="24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capitis</a:t>
            </a:r>
            <a:r>
              <a:rPr lang="cs-CZ" sz="24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superior</a:t>
            </a:r>
          </a:p>
          <a:p>
            <a:pPr>
              <a:defRPr/>
            </a:pPr>
            <a:r>
              <a:rPr lang="cs-CZ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o: </a:t>
            </a:r>
            <a:r>
              <a:rPr lang="cs-CZ" b="1" dirty="0" err="1">
                <a:latin typeface="Arial" panose="020B0604020202020204" pitchFamily="34" charset="0"/>
                <a:cs typeface="Arial" panose="020B0604020202020204" pitchFamily="34" charset="0"/>
              </a:rPr>
              <a:t>processus</a:t>
            </a: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b="1" dirty="0" err="1">
                <a:latin typeface="Arial" panose="020B0604020202020204" pitchFamily="34" charset="0"/>
                <a:cs typeface="Arial" panose="020B0604020202020204" pitchFamily="34" charset="0"/>
              </a:rPr>
              <a:t>transversus</a:t>
            </a: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b="1" dirty="0" err="1">
                <a:latin typeface="Arial" panose="020B0604020202020204" pitchFamily="34" charset="0"/>
                <a:cs typeface="Arial" panose="020B0604020202020204" pitchFamily="34" charset="0"/>
              </a:rPr>
              <a:t>atlantis</a:t>
            </a:r>
            <a:endParaRPr lang="cs-CZ" b="1" dirty="0">
              <a:solidFill>
                <a:srgbClr val="8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cs-CZ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i: </a:t>
            </a: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laterální část linea </a:t>
            </a:r>
            <a:r>
              <a:rPr lang="cs-CZ" b="1" dirty="0" err="1">
                <a:latin typeface="Arial" panose="020B0604020202020204" pitchFamily="34" charset="0"/>
                <a:cs typeface="Arial" panose="020B0604020202020204" pitchFamily="34" charset="0"/>
              </a:rPr>
              <a:t>nuchae</a:t>
            </a: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b="1" dirty="0" err="1">
                <a:latin typeface="Arial" panose="020B0604020202020204" pitchFamily="34" charset="0"/>
                <a:cs typeface="Arial" panose="020B0604020202020204" pitchFamily="34" charset="0"/>
              </a:rPr>
              <a:t>inf</a:t>
            </a: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cs-CZ" b="1" dirty="0">
              <a:solidFill>
                <a:srgbClr val="8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cs-CZ" sz="2000" b="1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cs-CZ" sz="24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M. </a:t>
            </a:r>
            <a:r>
              <a:rPr lang="cs-CZ" sz="24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obliquus</a:t>
            </a:r>
            <a:r>
              <a:rPr lang="cs-CZ" sz="24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capitis</a:t>
            </a:r>
            <a:r>
              <a:rPr lang="cs-CZ" sz="24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inferior</a:t>
            </a:r>
            <a:r>
              <a:rPr lang="cs-CZ" sz="24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defRPr/>
            </a:pPr>
            <a:r>
              <a:rPr lang="cs-CZ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o: </a:t>
            </a:r>
            <a:r>
              <a:rPr lang="cs-CZ" b="1" dirty="0" err="1">
                <a:latin typeface="Arial" panose="020B0604020202020204" pitchFamily="34" charset="0"/>
                <a:cs typeface="Arial" panose="020B0604020202020204" pitchFamily="34" charset="0"/>
              </a:rPr>
              <a:t>processus</a:t>
            </a: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b="1" dirty="0" err="1">
                <a:latin typeface="Arial" panose="020B0604020202020204" pitchFamily="34" charset="0"/>
                <a:cs typeface="Arial" panose="020B0604020202020204" pitchFamily="34" charset="0"/>
              </a:rPr>
              <a:t>spinosus</a:t>
            </a: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 axis</a:t>
            </a:r>
            <a:endParaRPr lang="cs-CZ" b="1" dirty="0">
              <a:solidFill>
                <a:srgbClr val="8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cs-CZ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i: </a:t>
            </a:r>
            <a:r>
              <a:rPr lang="cs-CZ" b="1" dirty="0" err="1">
                <a:latin typeface="Arial" panose="020B0604020202020204" pitchFamily="34" charset="0"/>
                <a:cs typeface="Arial" panose="020B0604020202020204" pitchFamily="34" charset="0"/>
              </a:rPr>
              <a:t>proc</a:t>
            </a: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cs-CZ" b="1" dirty="0" err="1">
                <a:latin typeface="Arial" panose="020B0604020202020204" pitchFamily="34" charset="0"/>
                <a:cs typeface="Arial" panose="020B0604020202020204" pitchFamily="34" charset="0"/>
              </a:rPr>
              <a:t>transversus</a:t>
            </a: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b="1" dirty="0" err="1">
                <a:latin typeface="Arial" panose="020B0604020202020204" pitchFamily="34" charset="0"/>
                <a:cs typeface="Arial" panose="020B0604020202020204" pitchFamily="34" charset="0"/>
              </a:rPr>
              <a:t>atlantis</a:t>
            </a:r>
            <a:endParaRPr lang="cs-CZ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891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0382" y="1275023"/>
            <a:ext cx="4654474" cy="5231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bdélník 7"/>
          <p:cNvSpPr/>
          <p:nvPr/>
        </p:nvSpPr>
        <p:spPr>
          <a:xfrm>
            <a:off x="3685738" y="413249"/>
            <a:ext cx="5030544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32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Musculi</a:t>
            </a:r>
            <a:r>
              <a:rPr lang="cs-CZ" sz="32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</a:t>
            </a:r>
            <a:r>
              <a:rPr lang="cs-CZ" sz="32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nuchae</a:t>
            </a:r>
            <a:r>
              <a:rPr lang="cs-CZ" sz="32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</a:t>
            </a:r>
            <a:r>
              <a:rPr lang="cs-CZ" sz="32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profundi</a:t>
            </a:r>
            <a:endParaRPr lang="cs-CZ" sz="3200" b="1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  <a:p>
            <a:pPr>
              <a:defRPr/>
            </a:pPr>
            <a:r>
              <a:rPr lang="cs-CZ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               (hluboké šíjové svaly)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9028090" y="4524846"/>
            <a:ext cx="26241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Inervace: </a:t>
            </a:r>
            <a:r>
              <a:rPr lang="cs-CZ" b="1" dirty="0"/>
              <a:t>n. </a:t>
            </a:r>
            <a:r>
              <a:rPr lang="cs-CZ" b="1" dirty="0" err="1"/>
              <a:t>suboccipitalis</a:t>
            </a:r>
            <a:endParaRPr lang="cs-CZ" b="1" dirty="0"/>
          </a:p>
          <a:p>
            <a:r>
              <a:rPr lang="cs-CZ" dirty="0"/>
              <a:t>(r. dorsalis n. </a:t>
            </a:r>
            <a:r>
              <a:rPr lang="cs-CZ" dirty="0" err="1"/>
              <a:t>spinalis</a:t>
            </a:r>
            <a:r>
              <a:rPr lang="cs-CZ" dirty="0"/>
              <a:t> I.)</a:t>
            </a:r>
          </a:p>
        </p:txBody>
      </p:sp>
      <p:pic>
        <p:nvPicPr>
          <p:cNvPr id="7" name="Picture 3" descr="sejmout007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33"/>
          <a:stretch>
            <a:fillRect/>
          </a:stretch>
        </p:blipFill>
        <p:spPr bwMode="auto">
          <a:xfrm>
            <a:off x="9742292" y="0"/>
            <a:ext cx="2449707" cy="2369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0122863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2"/>
          <p:cNvSpPr txBox="1">
            <a:spLocks noChangeArrowheads="1"/>
          </p:cNvSpPr>
          <p:nvPr/>
        </p:nvSpPr>
        <p:spPr bwMode="auto">
          <a:xfrm>
            <a:off x="625493" y="947175"/>
            <a:ext cx="5109091" cy="38472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2000" b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Ohraničení</a:t>
            </a:r>
          </a:p>
          <a:p>
            <a:pPr eaLnBrk="1" hangingPunct="1"/>
            <a:endParaRPr lang="cs-CZ" altLang="cs-CZ" sz="2000" b="1" dirty="0">
              <a:solidFill>
                <a:srgbClr val="8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cs-CZ" altLang="cs-CZ" sz="2000" b="1" dirty="0" err="1"/>
              <a:t>Musculus</a:t>
            </a:r>
            <a:r>
              <a:rPr lang="cs-CZ" altLang="cs-CZ" sz="2000" b="1" dirty="0"/>
              <a:t> </a:t>
            </a:r>
            <a:r>
              <a:rPr lang="cs-CZ" altLang="cs-CZ" sz="2000" b="1" dirty="0" err="1"/>
              <a:t>rectus</a:t>
            </a:r>
            <a:r>
              <a:rPr lang="cs-CZ" altLang="cs-CZ" sz="2000" b="1" dirty="0"/>
              <a:t> </a:t>
            </a:r>
            <a:r>
              <a:rPr lang="cs-CZ" altLang="cs-CZ" sz="2000" b="1" dirty="0" err="1"/>
              <a:t>capitis</a:t>
            </a:r>
            <a:r>
              <a:rPr lang="cs-CZ" altLang="cs-CZ" sz="2000" b="1" dirty="0"/>
              <a:t> </a:t>
            </a:r>
            <a:r>
              <a:rPr lang="cs-CZ" altLang="cs-CZ" sz="2000" b="1" dirty="0" err="1"/>
              <a:t>posterior</a:t>
            </a:r>
            <a:r>
              <a:rPr lang="cs-CZ" altLang="cs-CZ" sz="2000" b="1" dirty="0"/>
              <a:t> major </a:t>
            </a:r>
          </a:p>
          <a:p>
            <a:pPr eaLnBrk="1" hangingPunct="1"/>
            <a:endParaRPr lang="cs-CZ" altLang="cs-CZ" sz="2000" b="1" dirty="0"/>
          </a:p>
          <a:p>
            <a:pPr eaLnBrk="1" hangingPunct="1"/>
            <a:r>
              <a:rPr lang="cs-CZ" altLang="cs-CZ" sz="2000" b="1" dirty="0" err="1"/>
              <a:t>Musculus</a:t>
            </a:r>
            <a:r>
              <a:rPr lang="cs-CZ" altLang="cs-CZ" sz="2000" b="1" dirty="0"/>
              <a:t> </a:t>
            </a:r>
            <a:r>
              <a:rPr lang="cs-CZ" altLang="cs-CZ" sz="2000" b="1" dirty="0" err="1"/>
              <a:t>obliquus</a:t>
            </a:r>
            <a:r>
              <a:rPr lang="cs-CZ" altLang="cs-CZ" sz="2000" b="1" dirty="0"/>
              <a:t> </a:t>
            </a:r>
            <a:r>
              <a:rPr lang="cs-CZ" altLang="cs-CZ" sz="2000" b="1" dirty="0" err="1"/>
              <a:t>capitis</a:t>
            </a:r>
            <a:r>
              <a:rPr lang="cs-CZ" altLang="cs-CZ" sz="2000" b="1" dirty="0"/>
              <a:t> superior</a:t>
            </a:r>
          </a:p>
          <a:p>
            <a:pPr eaLnBrk="1" hangingPunct="1"/>
            <a:endParaRPr lang="cs-CZ" altLang="cs-CZ" sz="2000" b="1" dirty="0"/>
          </a:p>
          <a:p>
            <a:pPr eaLnBrk="1" hangingPunct="1"/>
            <a:r>
              <a:rPr lang="cs-CZ" altLang="cs-CZ" sz="2000" b="1" dirty="0" err="1"/>
              <a:t>Musculus</a:t>
            </a:r>
            <a:r>
              <a:rPr lang="cs-CZ" altLang="cs-CZ" sz="2000" b="1" dirty="0"/>
              <a:t> </a:t>
            </a:r>
            <a:r>
              <a:rPr lang="cs-CZ" altLang="cs-CZ" sz="2000" b="1" dirty="0" err="1"/>
              <a:t>obliquus</a:t>
            </a:r>
            <a:r>
              <a:rPr lang="cs-CZ" altLang="cs-CZ" sz="2000" b="1" dirty="0"/>
              <a:t> </a:t>
            </a:r>
            <a:r>
              <a:rPr lang="cs-CZ" altLang="cs-CZ" sz="2000" b="1" dirty="0" err="1"/>
              <a:t>capitis</a:t>
            </a:r>
            <a:r>
              <a:rPr lang="cs-CZ" altLang="cs-CZ" sz="2000" b="1" dirty="0"/>
              <a:t> </a:t>
            </a:r>
            <a:r>
              <a:rPr lang="cs-CZ" altLang="cs-CZ" sz="2000" b="1" dirty="0" err="1"/>
              <a:t>inferior</a:t>
            </a:r>
            <a:r>
              <a:rPr lang="cs-CZ" altLang="cs-CZ" sz="2000" b="1" dirty="0"/>
              <a:t> </a:t>
            </a:r>
          </a:p>
          <a:p>
            <a:pPr eaLnBrk="1" hangingPunct="1"/>
            <a:endParaRPr lang="cs-CZ" altLang="cs-CZ" sz="2000" b="1" dirty="0"/>
          </a:p>
          <a:p>
            <a:pPr eaLnBrk="1" hangingPunct="1"/>
            <a:r>
              <a:rPr lang="cs-CZ" altLang="cs-CZ" sz="2000" b="1" dirty="0">
                <a:solidFill>
                  <a:srgbClr val="C00000"/>
                </a:solidFill>
              </a:rPr>
              <a:t>Obsah</a:t>
            </a:r>
          </a:p>
          <a:p>
            <a:pPr marL="457200" indent="-457200" eaLnBrk="1" hangingPunct="1">
              <a:buAutoNum type="alphaLcPeriod"/>
            </a:pPr>
            <a:r>
              <a:rPr lang="cs-CZ" altLang="cs-CZ" sz="2000" b="1" dirty="0" err="1"/>
              <a:t>vertebralis</a:t>
            </a:r>
            <a:endParaRPr lang="cs-CZ" altLang="cs-CZ" sz="2000" b="1" dirty="0"/>
          </a:p>
          <a:p>
            <a:pPr eaLnBrk="1" hangingPunct="1"/>
            <a:r>
              <a:rPr lang="cs-CZ" altLang="cs-CZ" sz="2000" b="1" dirty="0"/>
              <a:t>n. </a:t>
            </a:r>
            <a:r>
              <a:rPr lang="cs-CZ" altLang="cs-CZ" sz="2000" b="1" dirty="0" err="1"/>
              <a:t>suboccipitalis</a:t>
            </a:r>
            <a:endParaRPr lang="cs-CZ" altLang="cs-CZ" sz="2000" b="1" dirty="0"/>
          </a:p>
          <a:p>
            <a:pPr eaLnBrk="1" hangingPunct="1"/>
            <a:r>
              <a:rPr lang="cs-CZ" altLang="cs-CZ" sz="2000" b="1" dirty="0"/>
              <a:t>zadní oblouk atlasu</a:t>
            </a:r>
            <a:endParaRPr lang="cs-CZ" altLang="cs-CZ" sz="2400" b="1" dirty="0"/>
          </a:p>
        </p:txBody>
      </p:sp>
      <p:pic>
        <p:nvPicPr>
          <p:cNvPr id="39940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3019" y="765176"/>
            <a:ext cx="4597720" cy="5167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bdélník 7"/>
          <p:cNvSpPr/>
          <p:nvPr/>
        </p:nvSpPr>
        <p:spPr>
          <a:xfrm>
            <a:off x="3639300" y="185605"/>
            <a:ext cx="478188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32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Trigonum</a:t>
            </a:r>
            <a:r>
              <a:rPr lang="cs-CZ" sz="32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</a:t>
            </a:r>
            <a:r>
              <a:rPr lang="cs-CZ" sz="32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suboccipitale</a:t>
            </a:r>
            <a:endParaRPr lang="cs-CZ" sz="3200" b="1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pic>
        <p:nvPicPr>
          <p:cNvPr id="6" name="Picture 3" descr="sejmout007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33"/>
          <a:stretch>
            <a:fillRect/>
          </a:stretch>
        </p:blipFill>
        <p:spPr bwMode="auto">
          <a:xfrm>
            <a:off x="3966149" y="3257070"/>
            <a:ext cx="3536870" cy="342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395404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/>
          <p:cNvSpPr/>
          <p:nvPr/>
        </p:nvSpPr>
        <p:spPr>
          <a:xfrm>
            <a:off x="439061" y="775346"/>
            <a:ext cx="449616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28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Trigonum</a:t>
            </a:r>
            <a:r>
              <a:rPr lang="cs-CZ" sz="28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8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lumbale</a:t>
            </a:r>
            <a:r>
              <a:rPr lang="cs-CZ" sz="28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cs-CZ" sz="28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Petiti</a:t>
            </a:r>
            <a:r>
              <a:rPr lang="cs-CZ" sz="28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40963" name="TextovéPole 6"/>
          <p:cNvSpPr txBox="1">
            <a:spLocks noChangeArrowheads="1"/>
          </p:cNvSpPr>
          <p:nvPr/>
        </p:nvSpPr>
        <p:spPr bwMode="auto">
          <a:xfrm>
            <a:off x="742457" y="1338210"/>
            <a:ext cx="3889374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b="1" dirty="0">
                <a:solidFill>
                  <a:srgbClr val="C00000"/>
                </a:solidFill>
                <a:cs typeface="Arial" panose="020B0604020202020204" pitchFamily="34" charset="0"/>
              </a:rPr>
              <a:t>Ohraničení:</a:t>
            </a:r>
          </a:p>
          <a:p>
            <a:pPr eaLnBrk="1" hangingPunct="1"/>
            <a:r>
              <a:rPr lang="cs-CZ" altLang="cs-CZ" b="1" dirty="0">
                <a:cs typeface="Arial" panose="020B0604020202020204" pitchFamily="34" charset="0"/>
              </a:rPr>
              <a:t>m. </a:t>
            </a:r>
            <a:r>
              <a:rPr lang="cs-CZ" altLang="cs-CZ" b="1" dirty="0" err="1">
                <a:cs typeface="Arial" panose="020B0604020202020204" pitchFamily="34" charset="0"/>
              </a:rPr>
              <a:t>latissimus</a:t>
            </a:r>
            <a:r>
              <a:rPr lang="cs-CZ" altLang="cs-CZ" b="1" dirty="0">
                <a:cs typeface="Arial" panose="020B0604020202020204" pitchFamily="34" charset="0"/>
              </a:rPr>
              <a:t> </a:t>
            </a:r>
            <a:r>
              <a:rPr lang="cs-CZ" altLang="cs-CZ" b="1" dirty="0" err="1">
                <a:cs typeface="Arial" panose="020B0604020202020204" pitchFamily="34" charset="0"/>
              </a:rPr>
              <a:t>dorsi</a:t>
            </a:r>
            <a:r>
              <a:rPr lang="cs-CZ" altLang="cs-CZ" b="1" dirty="0">
                <a:cs typeface="Arial" panose="020B0604020202020204" pitchFamily="34" charset="0"/>
              </a:rPr>
              <a:t> </a:t>
            </a:r>
          </a:p>
          <a:p>
            <a:pPr eaLnBrk="1" hangingPunct="1"/>
            <a:r>
              <a:rPr lang="cs-CZ" altLang="cs-CZ" b="1" dirty="0">
                <a:cs typeface="Arial" panose="020B0604020202020204" pitchFamily="34" charset="0"/>
              </a:rPr>
              <a:t>m. </a:t>
            </a:r>
            <a:r>
              <a:rPr lang="cs-CZ" altLang="cs-CZ" b="1" dirty="0" err="1">
                <a:cs typeface="Arial" panose="020B0604020202020204" pitchFamily="34" charset="0"/>
              </a:rPr>
              <a:t>obliquus</a:t>
            </a:r>
            <a:r>
              <a:rPr lang="cs-CZ" altLang="cs-CZ" b="1" dirty="0">
                <a:cs typeface="Arial" panose="020B0604020202020204" pitchFamily="34" charset="0"/>
              </a:rPr>
              <a:t> </a:t>
            </a:r>
            <a:r>
              <a:rPr lang="cs-CZ" altLang="cs-CZ" b="1" dirty="0" err="1">
                <a:cs typeface="Arial" panose="020B0604020202020204" pitchFamily="34" charset="0"/>
              </a:rPr>
              <a:t>externus</a:t>
            </a:r>
            <a:r>
              <a:rPr lang="cs-CZ" altLang="cs-CZ" b="1" dirty="0">
                <a:cs typeface="Arial" panose="020B0604020202020204" pitchFamily="34" charset="0"/>
              </a:rPr>
              <a:t> </a:t>
            </a:r>
            <a:r>
              <a:rPr lang="cs-CZ" altLang="cs-CZ" b="1" dirty="0" err="1">
                <a:cs typeface="Arial" panose="020B0604020202020204" pitchFamily="34" charset="0"/>
              </a:rPr>
              <a:t>abdominis</a:t>
            </a:r>
            <a:endParaRPr lang="cs-CZ" altLang="cs-CZ" b="1" dirty="0">
              <a:cs typeface="Arial" panose="020B0604020202020204" pitchFamily="34" charset="0"/>
            </a:endParaRPr>
          </a:p>
          <a:p>
            <a:pPr eaLnBrk="1" hangingPunct="1"/>
            <a:r>
              <a:rPr lang="cs-CZ" altLang="cs-CZ" b="1" dirty="0" err="1">
                <a:cs typeface="Arial" panose="020B0604020202020204" pitchFamily="34" charset="0"/>
              </a:rPr>
              <a:t>crista</a:t>
            </a:r>
            <a:r>
              <a:rPr lang="cs-CZ" altLang="cs-CZ" b="1" dirty="0">
                <a:cs typeface="Arial" panose="020B0604020202020204" pitchFamily="34" charset="0"/>
              </a:rPr>
              <a:t> </a:t>
            </a:r>
            <a:r>
              <a:rPr lang="cs-CZ" altLang="cs-CZ" b="1" dirty="0" err="1">
                <a:cs typeface="Arial" panose="020B0604020202020204" pitchFamily="34" charset="0"/>
              </a:rPr>
              <a:t>iliaca</a:t>
            </a:r>
            <a:endParaRPr lang="cs-CZ" altLang="cs-CZ" b="1" dirty="0">
              <a:cs typeface="Arial" panose="020B0604020202020204" pitchFamily="34" charset="0"/>
            </a:endParaRPr>
          </a:p>
        </p:txBody>
      </p:sp>
      <p:pic>
        <p:nvPicPr>
          <p:cNvPr id="4096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78" t="27405" r="9978" b="7561"/>
          <a:stretch>
            <a:fillRect/>
          </a:stretch>
        </p:blipFill>
        <p:spPr bwMode="auto">
          <a:xfrm>
            <a:off x="6884712" y="705951"/>
            <a:ext cx="5135563" cy="550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Obdélník 9"/>
          <p:cNvSpPr/>
          <p:nvPr/>
        </p:nvSpPr>
        <p:spPr>
          <a:xfrm>
            <a:off x="863437" y="2885959"/>
            <a:ext cx="329372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4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Trigonum</a:t>
            </a:r>
            <a:r>
              <a:rPr lang="cs-CZ" sz="14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Grynfelti</a:t>
            </a:r>
            <a:r>
              <a:rPr lang="cs-CZ" sz="14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/Tetragon </a:t>
            </a:r>
            <a:r>
              <a:rPr lang="cs-CZ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Krausei</a:t>
            </a:r>
          </a:p>
        </p:txBody>
      </p:sp>
      <p:sp>
        <p:nvSpPr>
          <p:cNvPr id="40966" name="TextovéPole 11"/>
          <p:cNvSpPr txBox="1">
            <a:spLocks noChangeArrowheads="1"/>
          </p:cNvSpPr>
          <p:nvPr/>
        </p:nvSpPr>
        <p:spPr bwMode="auto">
          <a:xfrm>
            <a:off x="1003804" y="3193736"/>
            <a:ext cx="3942947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1200" b="1" dirty="0">
                <a:solidFill>
                  <a:srgbClr val="C00000"/>
                </a:solidFill>
                <a:cs typeface="Arial" panose="020B0604020202020204" pitchFamily="34" charset="0"/>
              </a:rPr>
              <a:t>Ohraničení:</a:t>
            </a:r>
          </a:p>
          <a:p>
            <a:pPr eaLnBrk="1" hangingPunct="1"/>
            <a:r>
              <a:rPr lang="cs-CZ" altLang="cs-CZ" sz="1200" b="1" dirty="0">
                <a:cs typeface="Arial" panose="020B0604020202020204" pitchFamily="34" charset="0"/>
              </a:rPr>
              <a:t>m. </a:t>
            </a:r>
            <a:r>
              <a:rPr lang="cs-CZ" altLang="cs-CZ" sz="1200" b="1" dirty="0" err="1">
                <a:cs typeface="Arial" panose="020B0604020202020204" pitchFamily="34" charset="0"/>
              </a:rPr>
              <a:t>erector</a:t>
            </a:r>
            <a:r>
              <a:rPr lang="cs-CZ" altLang="cs-CZ" sz="1200" b="1" dirty="0">
                <a:cs typeface="Arial" panose="020B0604020202020204" pitchFamily="34" charset="0"/>
              </a:rPr>
              <a:t> </a:t>
            </a:r>
            <a:r>
              <a:rPr lang="cs-CZ" altLang="cs-CZ" sz="1200" b="1" dirty="0" err="1">
                <a:cs typeface="Arial" panose="020B0604020202020204" pitchFamily="34" charset="0"/>
              </a:rPr>
              <a:t>spinae</a:t>
            </a:r>
            <a:r>
              <a:rPr lang="cs-CZ" altLang="cs-CZ" sz="1200" b="1" dirty="0">
                <a:cs typeface="Arial" panose="020B0604020202020204" pitchFamily="34" charset="0"/>
              </a:rPr>
              <a:t> </a:t>
            </a:r>
          </a:p>
          <a:p>
            <a:pPr eaLnBrk="1" hangingPunct="1"/>
            <a:r>
              <a:rPr lang="cs-CZ" altLang="cs-CZ" sz="1200" b="1" dirty="0">
                <a:cs typeface="Arial" panose="020B0604020202020204" pitchFamily="34" charset="0"/>
              </a:rPr>
              <a:t>m. </a:t>
            </a:r>
            <a:r>
              <a:rPr lang="cs-CZ" altLang="cs-CZ" sz="1200" b="1" dirty="0" err="1">
                <a:cs typeface="Arial" panose="020B0604020202020204" pitchFamily="34" charset="0"/>
              </a:rPr>
              <a:t>obliquus</a:t>
            </a:r>
            <a:r>
              <a:rPr lang="cs-CZ" altLang="cs-CZ" sz="1200" b="1" dirty="0">
                <a:cs typeface="Arial" panose="020B0604020202020204" pitchFamily="34" charset="0"/>
              </a:rPr>
              <a:t> </a:t>
            </a:r>
            <a:r>
              <a:rPr lang="cs-CZ" altLang="cs-CZ" sz="1200" b="1" dirty="0" err="1">
                <a:cs typeface="Arial" panose="020B0604020202020204" pitchFamily="34" charset="0"/>
              </a:rPr>
              <a:t>internus</a:t>
            </a:r>
            <a:r>
              <a:rPr lang="cs-CZ" altLang="cs-CZ" sz="1200" b="1" dirty="0">
                <a:cs typeface="Arial" panose="020B0604020202020204" pitchFamily="34" charset="0"/>
              </a:rPr>
              <a:t> </a:t>
            </a:r>
            <a:r>
              <a:rPr lang="cs-CZ" altLang="cs-CZ" sz="1200" b="1" dirty="0" err="1">
                <a:cs typeface="Arial" panose="020B0604020202020204" pitchFamily="34" charset="0"/>
              </a:rPr>
              <a:t>abdominis</a:t>
            </a:r>
            <a:endParaRPr lang="cs-CZ" altLang="cs-CZ" sz="1200" b="1" dirty="0">
              <a:cs typeface="Arial" panose="020B0604020202020204" pitchFamily="34" charset="0"/>
            </a:endParaRPr>
          </a:p>
          <a:p>
            <a:pPr eaLnBrk="1" hangingPunct="1"/>
            <a:r>
              <a:rPr lang="cs-CZ" altLang="cs-CZ" sz="1200" b="1" dirty="0">
                <a:cs typeface="Arial" panose="020B0604020202020204" pitchFamily="34" charset="0"/>
              </a:rPr>
              <a:t>m. </a:t>
            </a:r>
            <a:r>
              <a:rPr lang="cs-CZ" altLang="cs-CZ" sz="1200" b="1" dirty="0" err="1">
                <a:cs typeface="Arial" panose="020B0604020202020204" pitchFamily="34" charset="0"/>
              </a:rPr>
              <a:t>serratus</a:t>
            </a:r>
            <a:r>
              <a:rPr lang="cs-CZ" altLang="cs-CZ" sz="1200" b="1" dirty="0">
                <a:cs typeface="Arial" panose="020B0604020202020204" pitchFamily="34" charset="0"/>
              </a:rPr>
              <a:t> </a:t>
            </a:r>
            <a:r>
              <a:rPr lang="cs-CZ" altLang="cs-CZ" sz="1200" b="1" dirty="0" err="1">
                <a:cs typeface="Arial" panose="020B0604020202020204" pitchFamily="34" charset="0"/>
              </a:rPr>
              <a:t>posterior</a:t>
            </a:r>
            <a:r>
              <a:rPr lang="cs-CZ" altLang="cs-CZ" sz="1200" b="1" dirty="0">
                <a:cs typeface="Arial" panose="020B0604020202020204" pitchFamily="34" charset="0"/>
              </a:rPr>
              <a:t> </a:t>
            </a:r>
            <a:r>
              <a:rPr lang="cs-CZ" altLang="cs-CZ" sz="1200" b="1" dirty="0" err="1">
                <a:cs typeface="Arial" panose="020B0604020202020204" pitchFamily="34" charset="0"/>
              </a:rPr>
              <a:t>inferior</a:t>
            </a:r>
            <a:endParaRPr lang="cs-CZ" altLang="cs-CZ" sz="1200" b="1" dirty="0">
              <a:cs typeface="Arial" panose="020B0604020202020204" pitchFamily="34" charset="0"/>
            </a:endParaRPr>
          </a:p>
          <a:p>
            <a:pPr eaLnBrk="1" hangingPunct="1"/>
            <a:r>
              <a:rPr lang="cs-CZ" altLang="cs-CZ" sz="1200" b="1" dirty="0">
                <a:solidFill>
                  <a:srgbClr val="FF0000"/>
                </a:solidFill>
                <a:cs typeface="Arial" panose="020B0604020202020204" pitchFamily="34" charset="0"/>
              </a:rPr>
              <a:t>12. žebro</a:t>
            </a:r>
          </a:p>
        </p:txBody>
      </p:sp>
      <p:pic>
        <p:nvPicPr>
          <p:cNvPr id="8" name="Picture 2" descr="trigonum Petiti a Krausei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8642" y="4389238"/>
            <a:ext cx="3895557" cy="2097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193638" y="5992009"/>
            <a:ext cx="2316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Lumbální hernie (kýly)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401228" y="40489"/>
            <a:ext cx="625716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400" b="1" dirty="0"/>
              <a:t>Zeslabená místa stěny zad</a:t>
            </a:r>
          </a:p>
        </p:txBody>
      </p:sp>
    </p:spTree>
    <p:extLst>
      <p:ext uri="{BB962C8B-B14F-4D97-AF65-F5344CB8AC3E}">
        <p14:creationId xmlns:p14="http://schemas.microsoft.com/office/powerpoint/2010/main" val="387600430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ext Box 2"/>
          <p:cNvSpPr txBox="1">
            <a:spLocks noChangeArrowheads="1"/>
          </p:cNvSpPr>
          <p:nvPr/>
        </p:nvSpPr>
        <p:spPr bwMode="auto">
          <a:xfrm>
            <a:off x="161365" y="1119562"/>
            <a:ext cx="11908715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2000" b="1" dirty="0" err="1">
                <a:cs typeface="Arial" panose="020B0604020202020204" pitchFamily="34" charset="0"/>
              </a:rPr>
              <a:t>Fascia</a:t>
            </a:r>
            <a:r>
              <a:rPr lang="cs-CZ" altLang="cs-CZ" sz="2000" b="1" dirty="0">
                <a:cs typeface="Arial" panose="020B0604020202020204" pitchFamily="34" charset="0"/>
              </a:rPr>
              <a:t> dorsalis </a:t>
            </a:r>
            <a:r>
              <a:rPr lang="cs-CZ" altLang="cs-CZ" sz="2000" b="1" dirty="0" err="1">
                <a:cs typeface="Arial" panose="020B0604020202020204" pitchFamily="34" charset="0"/>
              </a:rPr>
              <a:t>superficialis</a:t>
            </a:r>
            <a:r>
              <a:rPr lang="cs-CZ" altLang="cs-CZ" sz="2000" b="1" dirty="0">
                <a:cs typeface="Arial" panose="020B0604020202020204" pitchFamily="34" charset="0"/>
              </a:rPr>
              <a:t> ( v týlní krajině = </a:t>
            </a:r>
            <a:r>
              <a:rPr lang="cs-CZ" altLang="cs-CZ" sz="2000" b="1" dirty="0" err="1">
                <a:cs typeface="Arial" panose="020B0604020202020204" pitchFamily="34" charset="0"/>
              </a:rPr>
              <a:t>fascia</a:t>
            </a:r>
            <a:r>
              <a:rPr lang="cs-CZ" altLang="cs-CZ" sz="2000" b="1" dirty="0"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cs typeface="Arial" panose="020B0604020202020204" pitchFamily="34" charset="0"/>
              </a:rPr>
              <a:t>nuchae</a:t>
            </a:r>
            <a:r>
              <a:rPr lang="cs-CZ" altLang="cs-CZ" sz="2000" b="1" dirty="0">
                <a:cs typeface="Arial" panose="020B0604020202020204" pitchFamily="34" charset="0"/>
              </a:rPr>
              <a:t>)</a:t>
            </a:r>
          </a:p>
          <a:p>
            <a:pPr eaLnBrk="1" hangingPunct="1"/>
            <a:r>
              <a:rPr lang="cs-CZ" altLang="cs-CZ" sz="2000" b="1" dirty="0" err="1">
                <a:cs typeface="Arial" panose="020B0604020202020204" pitchFamily="34" charset="0"/>
              </a:rPr>
              <a:t>Fascia</a:t>
            </a:r>
            <a:r>
              <a:rPr lang="cs-CZ" altLang="cs-CZ" sz="2000" b="1" dirty="0"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cs typeface="Arial" panose="020B0604020202020204" pitchFamily="34" charset="0"/>
              </a:rPr>
              <a:t>thoracolumbalis</a:t>
            </a:r>
            <a:r>
              <a:rPr lang="cs-CZ" altLang="cs-CZ" sz="2000" b="1" dirty="0">
                <a:cs typeface="Arial" panose="020B0604020202020204" pitchFamily="34" charset="0"/>
              </a:rPr>
              <a:t>  - lamina </a:t>
            </a:r>
            <a:r>
              <a:rPr lang="cs-CZ" altLang="cs-CZ" sz="2000" b="1" dirty="0" err="1">
                <a:cs typeface="Arial" panose="020B0604020202020204" pitchFamily="34" charset="0"/>
              </a:rPr>
              <a:t>superficialis</a:t>
            </a:r>
            <a:r>
              <a:rPr lang="cs-CZ" altLang="cs-CZ" sz="2000" b="1" dirty="0">
                <a:cs typeface="Arial" panose="020B0604020202020204" pitchFamily="34" charset="0"/>
              </a:rPr>
              <a:t> et </a:t>
            </a:r>
            <a:r>
              <a:rPr lang="cs-CZ" altLang="cs-CZ" sz="2000" b="1" dirty="0" err="1">
                <a:cs typeface="Arial" panose="020B0604020202020204" pitchFamily="34" charset="0"/>
              </a:rPr>
              <a:t>profunda</a:t>
            </a:r>
            <a:r>
              <a:rPr lang="cs-CZ" altLang="cs-CZ" sz="2000" b="1" dirty="0">
                <a:cs typeface="Arial" panose="020B0604020202020204" pitchFamily="34" charset="0"/>
              </a:rPr>
              <a:t> </a:t>
            </a:r>
            <a:r>
              <a:rPr lang="cs-CZ" altLang="cs-CZ" sz="2000" b="1" i="1" dirty="0">
                <a:cs typeface="Arial" panose="020B0604020202020204" pitchFamily="34" charset="0"/>
              </a:rPr>
              <a:t>(</a:t>
            </a:r>
            <a:r>
              <a:rPr lang="cs-CZ" altLang="cs-CZ" sz="2000" b="1" i="1" dirty="0" err="1">
                <a:cs typeface="Arial" panose="020B0604020202020204" pitchFamily="34" charset="0"/>
              </a:rPr>
              <a:t>aponeurosis</a:t>
            </a:r>
            <a:r>
              <a:rPr lang="cs-CZ" altLang="cs-CZ" sz="2000" b="1" i="1" dirty="0">
                <a:cs typeface="Arial" panose="020B0604020202020204" pitchFamily="34" charset="0"/>
              </a:rPr>
              <a:t> </a:t>
            </a:r>
            <a:r>
              <a:rPr lang="cs-CZ" altLang="cs-CZ" sz="2000" b="1" i="1" dirty="0" err="1">
                <a:cs typeface="Arial" panose="020B0604020202020204" pitchFamily="34" charset="0"/>
              </a:rPr>
              <a:t>lumbalis</a:t>
            </a:r>
            <a:r>
              <a:rPr lang="cs-CZ" altLang="cs-CZ" sz="2000" b="1" i="1" dirty="0">
                <a:cs typeface="Arial" panose="020B0604020202020204" pitchFamily="34" charset="0"/>
              </a:rPr>
              <a:t>)</a:t>
            </a:r>
          </a:p>
          <a:p>
            <a:pPr eaLnBrk="1" hangingPunct="1"/>
            <a:r>
              <a:rPr lang="cs-CZ" altLang="cs-CZ" sz="2000" b="1" dirty="0">
                <a:cs typeface="Arial" panose="020B0604020202020204" pitchFamily="34" charset="0"/>
              </a:rPr>
              <a:t>          </a:t>
            </a:r>
            <a:r>
              <a:rPr lang="cs-CZ" altLang="cs-CZ" sz="2400" b="1" dirty="0"/>
              <a:t>                                                          </a:t>
            </a:r>
            <a:r>
              <a:rPr lang="cs-CZ" altLang="cs-CZ" sz="1600" b="1" dirty="0"/>
              <a:t>rozhraní mezi </a:t>
            </a:r>
            <a:r>
              <a:rPr lang="cs-CZ" altLang="cs-CZ" sz="1600" b="1" i="1" dirty="0"/>
              <a:t>m. </a:t>
            </a:r>
            <a:r>
              <a:rPr lang="cs-CZ" altLang="cs-CZ" sz="1600" b="1" i="1" dirty="0" err="1"/>
              <a:t>erector</a:t>
            </a:r>
            <a:r>
              <a:rPr lang="cs-CZ" altLang="cs-CZ" sz="1600" b="1" i="1" dirty="0"/>
              <a:t> </a:t>
            </a:r>
            <a:r>
              <a:rPr lang="cs-CZ" altLang="cs-CZ" sz="1600" b="1" i="1" dirty="0" err="1"/>
              <a:t>spinae</a:t>
            </a:r>
            <a:r>
              <a:rPr lang="cs-CZ" altLang="cs-CZ" sz="1600" b="1" i="1" dirty="0"/>
              <a:t> </a:t>
            </a:r>
            <a:r>
              <a:rPr lang="cs-CZ" altLang="cs-CZ" sz="1600" b="1" dirty="0"/>
              <a:t>a </a:t>
            </a:r>
            <a:r>
              <a:rPr lang="cs-CZ" altLang="cs-CZ" sz="1600" b="1" i="1" dirty="0"/>
              <a:t>m. </a:t>
            </a:r>
            <a:r>
              <a:rPr lang="cs-CZ" altLang="cs-CZ" sz="1600" b="1" i="1" dirty="0" err="1"/>
              <a:t>quadratus</a:t>
            </a:r>
            <a:r>
              <a:rPr lang="cs-CZ" altLang="cs-CZ" sz="1600" b="1" i="1" dirty="0"/>
              <a:t> </a:t>
            </a:r>
            <a:r>
              <a:rPr lang="cs-CZ" altLang="cs-CZ" sz="1600" b="1" i="1" dirty="0" err="1"/>
              <a:t>lumborum</a:t>
            </a:r>
            <a:endParaRPr lang="cs-CZ" altLang="cs-CZ" sz="1600" b="1" i="1" dirty="0">
              <a:cs typeface="Arial" panose="020B0604020202020204" pitchFamily="34" charset="0"/>
            </a:endParaRPr>
          </a:p>
        </p:txBody>
      </p:sp>
      <p:sp>
        <p:nvSpPr>
          <p:cNvPr id="8" name="Obdélník 7"/>
          <p:cNvSpPr/>
          <p:nvPr/>
        </p:nvSpPr>
        <p:spPr>
          <a:xfrm>
            <a:off x="3100927" y="267394"/>
            <a:ext cx="516038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Fascie hřbetních svalů</a:t>
            </a:r>
          </a:p>
        </p:txBody>
      </p:sp>
      <p:pic>
        <p:nvPicPr>
          <p:cNvPr id="41989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50" t="13319" r="67050" b="60120"/>
          <a:stretch>
            <a:fillRect/>
          </a:stretch>
        </p:blipFill>
        <p:spPr bwMode="auto">
          <a:xfrm>
            <a:off x="9849914" y="0"/>
            <a:ext cx="2220166" cy="1568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1" name="Picture 7" descr="aponeurosis lumbali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974"/>
          <a:stretch>
            <a:fillRect/>
          </a:stretch>
        </p:blipFill>
        <p:spPr bwMode="auto">
          <a:xfrm>
            <a:off x="6115722" y="2654794"/>
            <a:ext cx="4678251" cy="3385397"/>
          </a:xfrm>
          <a:prstGeom prst="rect">
            <a:avLst/>
          </a:prstGeom>
          <a:noFill/>
          <a:ln w="2857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4854" y="2654794"/>
            <a:ext cx="2165008" cy="2396359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6" y="2333297"/>
            <a:ext cx="1875832" cy="4513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0580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Obdélník 1"/>
          <p:cNvSpPr>
            <a:spLocks noChangeArrowheads="1"/>
          </p:cNvSpPr>
          <p:nvPr/>
        </p:nvSpPr>
        <p:spPr bwMode="auto">
          <a:xfrm>
            <a:off x="2030413" y="620713"/>
            <a:ext cx="8496300" cy="563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800" b="1"/>
              <a:t>Pro přednášku byly použity obrázky z publikací: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2400" b="1" u="sng"/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 b="1" u="sng"/>
              <a:t>Moore, K. L. (1992):</a:t>
            </a:r>
            <a:r>
              <a:rPr lang="cs-CZ" altLang="cs-CZ" sz="2000"/>
              <a:t> Clinical oriented anatomy. Third edition.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/>
              <a:t>Williams</a:t>
            </a:r>
            <a:r>
              <a:rPr lang="en-US" altLang="cs-CZ" sz="2000">
                <a:cs typeface="Arial" panose="020B0604020202020204" pitchFamily="34" charset="0"/>
              </a:rPr>
              <a:t>&amp;</a:t>
            </a:r>
            <a:r>
              <a:rPr lang="cs-CZ" altLang="cs-CZ" sz="2000">
                <a:cs typeface="Arial" panose="020B0604020202020204" pitchFamily="34" charset="0"/>
              </a:rPr>
              <a:t>Wilkins, A Waverly Company.</a:t>
            </a:r>
            <a:endParaRPr lang="en-US" altLang="cs-CZ" sz="2000"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cs-CZ" altLang="cs-CZ" sz="2000"/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 b="1" u="sng"/>
              <a:t>Gilroy, A. M. et all. (2009):</a:t>
            </a:r>
            <a:r>
              <a:rPr lang="cs-CZ" altLang="cs-CZ" sz="2000"/>
              <a:t> Atlas of Anatomy. Thieme New York, Stuttgart.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2000"/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 b="1" u="sng"/>
              <a:t>Putz, R. (2008):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 b="1"/>
              <a:t>Atlas of Human Anatomy Sobotta. Elsevier Books.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2000" b="1" u="sng"/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 b="1" u="sng"/>
              <a:t>Platzer, W.,</a:t>
            </a:r>
            <a:r>
              <a:rPr lang="cs-CZ" altLang="cs-CZ" sz="2000" b="1"/>
              <a:t> Kahle, W., Leonhardt H. (1992):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 b="1"/>
              <a:t>Locomotor system. Georg Thieme Verlag, Stuttgart,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 b="1"/>
              <a:t>New York, 4th edition.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2000" b="1"/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 b="1" u="sng"/>
              <a:t>Čihák, R.</a:t>
            </a:r>
            <a:r>
              <a:rPr lang="cs-CZ" altLang="cs-CZ" sz="2000" b="1"/>
              <a:t> (1987): Anatomie 1. Avicenum, Zdravotnické nakladatelství.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2400"/>
          </a:p>
          <a:p>
            <a:pPr>
              <a:spcBef>
                <a:spcPct val="0"/>
              </a:spcBef>
              <a:buFontTx/>
              <a:buNone/>
            </a:pPr>
            <a:endParaRPr lang="cs-CZ" altLang="cs-CZ" sz="2400"/>
          </a:p>
        </p:txBody>
      </p:sp>
    </p:spTree>
    <p:extLst>
      <p:ext uri="{BB962C8B-B14F-4D97-AF65-F5344CB8AC3E}">
        <p14:creationId xmlns:p14="http://schemas.microsoft.com/office/powerpoint/2010/main" val="20107901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198" y="153136"/>
            <a:ext cx="3962400" cy="5495925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371181" y="5316718"/>
            <a:ext cx="997944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Periferní obrna n. VII </a:t>
            </a:r>
            <a:r>
              <a:rPr lang="cs-CZ" dirty="0"/>
              <a:t>– </a:t>
            </a:r>
            <a:r>
              <a:rPr lang="cs-CZ" sz="1400" dirty="0"/>
              <a:t>poškození v nervovém jádře n. VII nebo jeho neuritech (ochrnutí mimické svaloviny </a:t>
            </a:r>
            <a:r>
              <a:rPr lang="cs-CZ" sz="1400" b="1" dirty="0"/>
              <a:t>na postižené</a:t>
            </a:r>
            <a:r>
              <a:rPr lang="cs-CZ" sz="1400" dirty="0"/>
              <a:t> straně).</a:t>
            </a:r>
          </a:p>
          <a:p>
            <a:r>
              <a:rPr lang="cs-CZ" sz="1400" dirty="0"/>
              <a:t>Psychicky traumatizuje (vyhlazené vrásky, neschopnost cenit zuby, zapískat, zavřít oční štěrbinu, pocit ztuhlosti).</a:t>
            </a:r>
          </a:p>
          <a:p>
            <a:r>
              <a:rPr lang="cs-CZ" sz="1400" dirty="0"/>
              <a:t>Suchost oka vede k pocitu pálení, ohrožený je povrch rohovky (pásový opar, borelióza, nádory, Bellova obrna).</a:t>
            </a:r>
          </a:p>
          <a:p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56" y="247404"/>
            <a:ext cx="2886125" cy="3623690"/>
          </a:xfrm>
          <a:prstGeom prst="rect">
            <a:avLst/>
          </a:prstGeom>
        </p:spPr>
      </p:pic>
      <p:sp>
        <p:nvSpPr>
          <p:cNvPr id="7" name="Obdélník 6"/>
          <p:cNvSpPr/>
          <p:nvPr/>
        </p:nvSpPr>
        <p:spPr>
          <a:xfrm>
            <a:off x="4723615" y="3877198"/>
            <a:ext cx="7330913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/>
              <a:t>Centrální obrna n. VII – </a:t>
            </a:r>
            <a:r>
              <a:rPr lang="cs-CZ" sz="1400" dirty="0"/>
              <a:t>poškození před jádrem n. VII (v mozkové kůře nebo v nervové dráze) - výpadek schopnosti pohybovat </a:t>
            </a:r>
            <a:r>
              <a:rPr lang="cs-CZ" sz="1400" b="1" dirty="0"/>
              <a:t>protilehlou polovinou úst, </a:t>
            </a:r>
            <a:r>
              <a:rPr lang="cs-CZ" sz="1400" dirty="0"/>
              <a:t>koutek je níže, mohou vytékat sliny, je narušena schopnost artikulovat).</a:t>
            </a:r>
          </a:p>
          <a:p>
            <a:r>
              <a:rPr lang="cs-CZ" sz="1400" b="1" dirty="0"/>
              <a:t>Horní část </a:t>
            </a:r>
            <a:r>
              <a:rPr lang="cs-CZ" sz="1400" dirty="0"/>
              <a:t>obličeje inervována zkříženými i nezkříženými vlákny n. VII, </a:t>
            </a:r>
            <a:r>
              <a:rPr lang="cs-CZ" sz="1400" b="1" dirty="0"/>
              <a:t>dolní část </a:t>
            </a:r>
            <a:r>
              <a:rPr lang="cs-CZ" sz="1400" dirty="0"/>
              <a:t>pouze zkříženými vlákny n. VII.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473412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1027"/>
          <p:cNvSpPr txBox="1">
            <a:spLocks noChangeArrowheads="1"/>
          </p:cNvSpPr>
          <p:nvPr/>
        </p:nvSpPr>
        <p:spPr bwMode="auto">
          <a:xfrm>
            <a:off x="3863976" y="404814"/>
            <a:ext cx="504031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b="1" dirty="0">
                <a:latin typeface="Arial" panose="020B0604020202020204" pitchFamily="34" charset="0"/>
              </a:rPr>
              <a:t>SPECIÁLNÍ   MYOLOGIE</a:t>
            </a:r>
          </a:p>
        </p:txBody>
      </p:sp>
      <p:sp>
        <p:nvSpPr>
          <p:cNvPr id="16387" name="Text Box 9"/>
          <p:cNvSpPr txBox="1">
            <a:spLocks noChangeArrowheads="1"/>
          </p:cNvSpPr>
          <p:nvPr/>
        </p:nvSpPr>
        <p:spPr bwMode="auto">
          <a:xfrm>
            <a:off x="2279650" y="1268414"/>
            <a:ext cx="3671888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>
                <a:solidFill>
                  <a:schemeClr val="accent2"/>
                </a:solidFill>
                <a:latin typeface="Arial" panose="020B0604020202020204" pitchFamily="34" charset="0"/>
              </a:rPr>
              <a:t>Popis svalu</a:t>
            </a:r>
            <a:r>
              <a:rPr lang="cs-CZ" altLang="cs-CZ" sz="2000" b="1" dirty="0">
                <a:latin typeface="Arial" panose="020B0604020202020204" pitchFamily="34" charset="0"/>
              </a:rPr>
              <a:t>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b="1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cs-CZ" altLang="cs-CZ" sz="2000" b="1" dirty="0">
                <a:solidFill>
                  <a:srgbClr val="0070C0"/>
                </a:solidFill>
                <a:latin typeface="Arial" panose="020B0604020202020204" pitchFamily="34" charset="0"/>
              </a:rPr>
              <a:t>Jméno</a:t>
            </a:r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cs-CZ" altLang="cs-CZ" sz="2000" b="1" dirty="0">
                <a:solidFill>
                  <a:srgbClr val="0070C0"/>
                </a:solidFill>
                <a:latin typeface="Arial" panose="020B0604020202020204" pitchFamily="34" charset="0"/>
              </a:rPr>
              <a:t>Skupina svalů</a:t>
            </a:r>
            <a:endParaRPr lang="cs-CZ" altLang="cs-CZ" sz="1600" b="1" dirty="0">
              <a:solidFill>
                <a:srgbClr val="0070C0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b="1" dirty="0">
              <a:latin typeface="Arial" panose="020B0604020202020204" pitchFamily="34" charset="0"/>
            </a:endParaRPr>
          </a:p>
          <a:p>
            <a:pPr lvl="1"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 err="1">
                <a:solidFill>
                  <a:schemeClr val="accent2"/>
                </a:solidFill>
                <a:latin typeface="Arial" panose="020B0604020202020204" pitchFamily="34" charset="0"/>
              </a:rPr>
              <a:t>Origo</a:t>
            </a:r>
            <a:r>
              <a:rPr lang="cs-CZ" altLang="cs-CZ" sz="2000" b="1" dirty="0">
                <a:solidFill>
                  <a:schemeClr val="accent2"/>
                </a:solidFill>
                <a:latin typeface="Arial" panose="020B0604020202020204" pitchFamily="34" charset="0"/>
              </a:rPr>
              <a:t> </a:t>
            </a:r>
            <a:r>
              <a:rPr lang="cs-CZ" altLang="cs-CZ" sz="1800" b="1" dirty="0">
                <a:latin typeface="Arial" panose="020B0604020202020204" pitchFamily="34" charset="0"/>
              </a:rPr>
              <a:t>(začátek)</a:t>
            </a:r>
            <a:endParaRPr lang="cs-CZ" altLang="cs-CZ" sz="1800" b="1" i="1" dirty="0">
              <a:latin typeface="Arial" panose="020B0604020202020204" pitchFamily="34" charset="0"/>
            </a:endParaRPr>
          </a:p>
          <a:p>
            <a:pPr lvl="1" eaLnBrk="1" hangingPunct="1">
              <a:spcBef>
                <a:spcPct val="0"/>
              </a:spcBef>
              <a:buFontTx/>
              <a:buNone/>
            </a:pPr>
            <a:endParaRPr lang="cs-CZ" altLang="cs-CZ" sz="2000" b="1" dirty="0">
              <a:latin typeface="Arial" panose="020B0604020202020204" pitchFamily="34" charset="0"/>
            </a:endParaRPr>
          </a:p>
          <a:p>
            <a:pPr lvl="1"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 err="1">
                <a:solidFill>
                  <a:schemeClr val="accent2"/>
                </a:solidFill>
                <a:latin typeface="Arial" panose="020B0604020202020204" pitchFamily="34" charset="0"/>
              </a:rPr>
              <a:t>Insertio</a:t>
            </a:r>
            <a:r>
              <a:rPr lang="cs-CZ" altLang="cs-CZ" sz="2000" b="1" dirty="0">
                <a:latin typeface="Arial" panose="020B0604020202020204" pitchFamily="34" charset="0"/>
              </a:rPr>
              <a:t> </a:t>
            </a:r>
            <a:r>
              <a:rPr lang="cs-CZ" altLang="cs-CZ" sz="1800" b="1" dirty="0">
                <a:latin typeface="Arial" panose="020B0604020202020204" pitchFamily="34" charset="0"/>
              </a:rPr>
              <a:t>(úpon)</a:t>
            </a:r>
            <a:endParaRPr lang="cs-CZ" altLang="cs-CZ" sz="1800" b="1" i="1" dirty="0">
              <a:latin typeface="Arial" panose="020B0604020202020204" pitchFamily="34" charset="0"/>
            </a:endParaRPr>
          </a:p>
          <a:p>
            <a:pPr lvl="1" eaLnBrk="1" hangingPunct="1">
              <a:spcBef>
                <a:spcPct val="0"/>
              </a:spcBef>
              <a:buFontTx/>
              <a:buNone/>
            </a:pPr>
            <a:endParaRPr lang="cs-CZ" altLang="cs-CZ" sz="2000" b="1" dirty="0">
              <a:latin typeface="Arial" panose="020B0604020202020204" pitchFamily="34" charset="0"/>
            </a:endParaRPr>
          </a:p>
          <a:p>
            <a:pPr lvl="1"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 err="1">
                <a:solidFill>
                  <a:schemeClr val="accent2"/>
                </a:solidFill>
                <a:latin typeface="Arial" panose="020B0604020202020204" pitchFamily="34" charset="0"/>
              </a:rPr>
              <a:t>Functio</a:t>
            </a:r>
            <a:endParaRPr lang="cs-CZ" altLang="cs-CZ" sz="2000" b="1" dirty="0">
              <a:solidFill>
                <a:schemeClr val="accent2"/>
              </a:solidFill>
              <a:latin typeface="Arial" panose="020B0604020202020204" pitchFamily="34" charset="0"/>
            </a:endParaRPr>
          </a:p>
          <a:p>
            <a:pPr lvl="1" eaLnBrk="1" hangingPunct="1">
              <a:spcBef>
                <a:spcPct val="0"/>
              </a:spcBef>
              <a:buFontTx/>
              <a:buNone/>
            </a:pPr>
            <a:endParaRPr lang="cs-CZ" altLang="cs-CZ" sz="2000" b="1" dirty="0">
              <a:latin typeface="Arial" panose="020B0604020202020204" pitchFamily="34" charset="0"/>
            </a:endParaRPr>
          </a:p>
          <a:p>
            <a:pPr lvl="1"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 err="1">
                <a:solidFill>
                  <a:schemeClr val="accent2"/>
                </a:solidFill>
                <a:latin typeface="Arial" panose="020B0604020202020204" pitchFamily="34" charset="0"/>
              </a:rPr>
              <a:t>Innervatio</a:t>
            </a:r>
            <a:r>
              <a:rPr lang="cs-CZ" altLang="cs-CZ" sz="2000" b="1" dirty="0">
                <a:latin typeface="Arial" panose="020B0604020202020204" pitchFamily="34" charset="0"/>
              </a:rPr>
              <a:t> </a:t>
            </a:r>
            <a:endParaRPr lang="cs-CZ" altLang="cs-CZ" sz="20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pic>
        <p:nvPicPr>
          <p:cNvPr id="16388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552575"/>
            <a:ext cx="2827859" cy="4849814"/>
          </a:xfrm>
          <a:prstGeom prst="rect">
            <a:avLst/>
          </a:prstGeom>
          <a:noFill/>
          <a:ln w="3810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5939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849" y="2011379"/>
            <a:ext cx="4441825" cy="4997450"/>
          </a:xfrm>
          <a:prstGeom prst="rect">
            <a:avLst/>
          </a:prstGeom>
          <a:noFill/>
          <a:ln w="38100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267" name="Text Box 3"/>
          <p:cNvSpPr txBox="1">
            <a:spLocks noChangeArrowheads="1"/>
          </p:cNvSpPr>
          <p:nvPr/>
        </p:nvSpPr>
        <p:spPr bwMode="auto">
          <a:xfrm>
            <a:off x="2192748" y="315198"/>
            <a:ext cx="716915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32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1. Svaly </a:t>
            </a:r>
            <a:r>
              <a:rPr lang="cs-CZ" altLang="cs-CZ" sz="32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klenby lební (m. </a:t>
            </a:r>
            <a:r>
              <a:rPr lang="cs-CZ" altLang="cs-CZ" sz="32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epicranius</a:t>
            </a:r>
            <a:r>
              <a:rPr lang="cs-CZ" altLang="cs-CZ" sz="32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)</a:t>
            </a:r>
          </a:p>
        </p:txBody>
      </p:sp>
      <p:sp>
        <p:nvSpPr>
          <p:cNvPr id="11268" name="Text Box 4"/>
          <p:cNvSpPr txBox="1">
            <a:spLocks noChangeArrowheads="1"/>
          </p:cNvSpPr>
          <p:nvPr/>
        </p:nvSpPr>
        <p:spPr bwMode="auto">
          <a:xfrm>
            <a:off x="6311900" y="1484313"/>
            <a:ext cx="5758180" cy="47397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28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M. </a:t>
            </a:r>
            <a:r>
              <a:rPr lang="cs-CZ" altLang="cs-CZ" sz="28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occipitofrontalis</a:t>
            </a:r>
            <a:endParaRPr lang="cs-CZ" altLang="cs-CZ" sz="2800" b="1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  <a:p>
            <a:pPr>
              <a:spcBef>
                <a:spcPct val="50000"/>
              </a:spcBef>
            </a:pPr>
            <a:r>
              <a:rPr lang="cs-CZ" altLang="cs-CZ" sz="20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venter</a:t>
            </a:r>
            <a:r>
              <a:rPr lang="cs-CZ" altLang="cs-CZ" sz="20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cs-CZ" altLang="cs-CZ" sz="20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frontalis</a:t>
            </a:r>
            <a:r>
              <a:rPr lang="cs-CZ" altLang="cs-CZ" sz="20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et </a:t>
            </a:r>
            <a:r>
              <a:rPr lang="cs-CZ" altLang="cs-CZ" sz="20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occipitalis</a:t>
            </a:r>
            <a:endParaRPr lang="cs-CZ" altLang="cs-CZ" sz="2000" b="1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  <a:p>
            <a:pPr>
              <a:spcBef>
                <a:spcPct val="50000"/>
              </a:spcBef>
            </a:pPr>
            <a:r>
              <a:rPr lang="cs-CZ" altLang="cs-CZ" sz="2000" b="1" dirty="0" err="1" smtClean="0">
                <a:solidFill>
                  <a:srgbClr val="C00000"/>
                </a:solidFill>
                <a:latin typeface="Arial" panose="020B0604020202020204" pitchFamily="34" charset="0"/>
              </a:rPr>
              <a:t>Origo</a:t>
            </a:r>
            <a:r>
              <a:rPr lang="cs-CZ" altLang="cs-CZ" sz="2000" b="1" dirty="0" smtClean="0">
                <a:solidFill>
                  <a:srgbClr val="C00000"/>
                </a:solidFill>
                <a:latin typeface="Arial" panose="020B0604020202020204" pitchFamily="34" charset="0"/>
              </a:rPr>
              <a:t>:…….doplňte sami</a:t>
            </a:r>
            <a:endParaRPr lang="cs-CZ" altLang="cs-CZ" sz="2000" b="1" dirty="0" smtClean="0">
              <a:solidFill>
                <a:srgbClr val="C00000"/>
              </a:solidFill>
              <a:latin typeface="Arial" panose="020B0604020202020204" pitchFamily="34" charset="0"/>
            </a:endParaRPr>
          </a:p>
          <a:p>
            <a:pPr>
              <a:spcBef>
                <a:spcPct val="50000"/>
              </a:spcBef>
            </a:pPr>
            <a:r>
              <a:rPr lang="cs-CZ" altLang="cs-CZ" sz="2000" b="1" dirty="0" smtClean="0">
                <a:solidFill>
                  <a:srgbClr val="C00000"/>
                </a:solidFill>
                <a:latin typeface="Arial" panose="020B0604020202020204" pitchFamily="34" charset="0"/>
              </a:rPr>
              <a:t>Úpon: </a:t>
            </a:r>
            <a:r>
              <a:rPr lang="cs-CZ" altLang="cs-CZ" sz="2000" b="1" i="1" dirty="0" err="1" smtClean="0">
                <a:latin typeface="Arial" panose="020B0604020202020204" pitchFamily="34" charset="0"/>
              </a:rPr>
              <a:t>galea</a:t>
            </a:r>
            <a:r>
              <a:rPr lang="cs-CZ" altLang="cs-CZ" sz="2000" b="1" i="1" dirty="0" smtClean="0">
                <a:latin typeface="Arial" panose="020B0604020202020204" pitchFamily="34" charset="0"/>
              </a:rPr>
              <a:t> </a:t>
            </a:r>
            <a:r>
              <a:rPr lang="cs-CZ" altLang="cs-CZ" sz="2000" b="1" i="1" dirty="0" err="1">
                <a:latin typeface="Arial" panose="020B0604020202020204" pitchFamily="34" charset="0"/>
              </a:rPr>
              <a:t>aponeurotica</a:t>
            </a:r>
            <a:r>
              <a:rPr lang="cs-CZ" altLang="cs-CZ" sz="2000" b="1" i="1" dirty="0">
                <a:latin typeface="Arial" panose="020B0604020202020204" pitchFamily="34" charset="0"/>
              </a:rPr>
              <a:t> </a:t>
            </a:r>
            <a:r>
              <a:rPr lang="cs-CZ" altLang="cs-CZ" sz="1600" b="1" dirty="0">
                <a:latin typeface="Arial" panose="020B0604020202020204" pitchFamily="34" charset="0"/>
              </a:rPr>
              <a:t>se </a:t>
            </a:r>
            <a:r>
              <a:rPr lang="cs-CZ" altLang="cs-CZ" sz="1600" b="1" dirty="0" err="1">
                <a:latin typeface="Arial" panose="020B0604020202020204" pitchFamily="34" charset="0"/>
              </a:rPr>
              <a:t>subgaleárním</a:t>
            </a:r>
            <a:r>
              <a:rPr lang="cs-CZ" altLang="cs-CZ" sz="1600" b="1" dirty="0">
                <a:latin typeface="Arial" panose="020B0604020202020204" pitchFamily="34" charset="0"/>
              </a:rPr>
              <a:t> </a:t>
            </a:r>
            <a:r>
              <a:rPr lang="cs-CZ" altLang="cs-CZ" sz="1600" b="1" dirty="0" smtClean="0">
                <a:latin typeface="Arial" panose="020B0604020202020204" pitchFamily="34" charset="0"/>
              </a:rPr>
              <a:t>vazivem (skalpování</a:t>
            </a:r>
            <a:r>
              <a:rPr lang="cs-CZ" altLang="cs-CZ" sz="2000" b="1" dirty="0">
                <a:latin typeface="Arial" panose="020B0604020202020204" pitchFamily="34" charset="0"/>
              </a:rPr>
              <a:t>)</a:t>
            </a:r>
          </a:p>
          <a:p>
            <a:pPr>
              <a:spcBef>
                <a:spcPct val="50000"/>
              </a:spcBef>
            </a:pPr>
            <a:r>
              <a:rPr lang="cs-CZ" altLang="cs-CZ" sz="2000" b="1" dirty="0" err="1">
                <a:solidFill>
                  <a:srgbClr val="C00000"/>
                </a:solidFill>
                <a:latin typeface="Arial" panose="020B0604020202020204" pitchFamily="34" charset="0"/>
              </a:rPr>
              <a:t>Fce</a:t>
            </a:r>
            <a:r>
              <a:rPr lang="cs-CZ" altLang="cs-CZ" sz="2000" b="1" dirty="0">
                <a:solidFill>
                  <a:srgbClr val="C00000"/>
                </a:solidFill>
                <a:latin typeface="Arial" panose="020B0604020202020204" pitchFamily="34" charset="0"/>
              </a:rPr>
              <a:t>: </a:t>
            </a:r>
            <a:r>
              <a:rPr lang="cs-CZ" altLang="cs-CZ" sz="2000" b="1" dirty="0">
                <a:latin typeface="Arial" panose="020B0604020202020204" pitchFamily="34" charset="0"/>
              </a:rPr>
              <a:t>horizontální vrásky na čele, zdvižení horního víčka, výraz pozornosti až hrůzy</a:t>
            </a:r>
          </a:p>
          <a:p>
            <a:pPr>
              <a:spcBef>
                <a:spcPct val="50000"/>
              </a:spcBef>
            </a:pPr>
            <a:endParaRPr lang="cs-CZ" altLang="cs-CZ" sz="2800" b="1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  <a:p>
            <a:pPr>
              <a:spcBef>
                <a:spcPct val="50000"/>
              </a:spcBef>
            </a:pPr>
            <a:r>
              <a:rPr lang="cs-CZ" altLang="cs-CZ" sz="28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M. </a:t>
            </a:r>
            <a:r>
              <a:rPr lang="cs-CZ" altLang="cs-CZ" sz="28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temporoparietalis</a:t>
            </a:r>
            <a:r>
              <a:rPr lang="cs-CZ" altLang="cs-CZ" sz="2800" b="1" dirty="0">
                <a:solidFill>
                  <a:srgbClr val="800000"/>
                </a:solidFill>
                <a:latin typeface="Arial" panose="020B0604020202020204" pitchFamily="34" charset="0"/>
              </a:rPr>
              <a:t> </a:t>
            </a:r>
            <a:r>
              <a:rPr lang="cs-CZ" altLang="cs-CZ" b="1" dirty="0">
                <a:latin typeface="Arial" panose="020B0604020202020204" pitchFamily="34" charset="0"/>
              </a:rPr>
              <a:t>(rudimentární)</a:t>
            </a:r>
          </a:p>
          <a:p>
            <a:pPr>
              <a:spcBef>
                <a:spcPct val="50000"/>
              </a:spcBef>
            </a:pPr>
            <a:r>
              <a:rPr lang="cs-CZ" altLang="cs-CZ" sz="2000" b="1" dirty="0" err="1">
                <a:latin typeface="Arial" panose="020B0604020202020204" pitchFamily="34" charset="0"/>
              </a:rPr>
              <a:t>Fce</a:t>
            </a:r>
            <a:r>
              <a:rPr lang="cs-CZ" altLang="cs-CZ" sz="2000" b="1" dirty="0">
                <a:latin typeface="Arial" panose="020B0604020202020204" pitchFamily="34" charset="0"/>
              </a:rPr>
              <a:t>: Pohyb ušním boltcem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59" y="0"/>
            <a:ext cx="2077956" cy="2077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6496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Text Box 3"/>
          <p:cNvSpPr txBox="1">
            <a:spLocks noChangeArrowheads="1"/>
          </p:cNvSpPr>
          <p:nvPr/>
        </p:nvSpPr>
        <p:spPr bwMode="auto">
          <a:xfrm>
            <a:off x="4731804" y="1228824"/>
            <a:ext cx="57150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b="1" dirty="0">
                <a:solidFill>
                  <a:schemeClr val="bg1"/>
                </a:solidFill>
                <a:latin typeface="Arial" panose="020B0604020202020204" pitchFamily="34" charset="0"/>
              </a:rPr>
              <a:t>          </a:t>
            </a:r>
            <a:r>
              <a:rPr lang="cs-CZ" altLang="cs-CZ" sz="2400" b="1" dirty="0">
                <a:solidFill>
                  <a:srgbClr val="C00000"/>
                </a:solidFill>
                <a:latin typeface="Arial" panose="020B0604020202020204" pitchFamily="34" charset="0"/>
              </a:rPr>
              <a:t> </a:t>
            </a:r>
            <a:r>
              <a:rPr lang="cs-CZ" altLang="cs-CZ" sz="3200" b="1" dirty="0" smtClean="0">
                <a:solidFill>
                  <a:srgbClr val="C00000"/>
                </a:solidFill>
                <a:latin typeface="Arial" panose="020B0604020202020204" pitchFamily="34" charset="0"/>
              </a:rPr>
              <a:t>2. </a:t>
            </a:r>
            <a:r>
              <a:rPr lang="cs-CZ" altLang="cs-CZ" sz="32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Svaly </a:t>
            </a:r>
            <a:r>
              <a:rPr lang="cs-CZ" altLang="cs-CZ" sz="32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štěrbiny oční</a:t>
            </a:r>
          </a:p>
        </p:txBody>
      </p:sp>
      <p:sp>
        <p:nvSpPr>
          <p:cNvPr id="10244" name="Text Box 4"/>
          <p:cNvSpPr txBox="1">
            <a:spLocks noChangeArrowheads="1"/>
          </p:cNvSpPr>
          <p:nvPr/>
        </p:nvSpPr>
        <p:spPr bwMode="auto">
          <a:xfrm>
            <a:off x="5641440" y="1518542"/>
            <a:ext cx="6633687" cy="55707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endParaRPr lang="cs-CZ" altLang="cs-CZ" sz="2400" b="1" dirty="0" smtClean="0">
              <a:solidFill>
                <a:srgbClr val="800000"/>
              </a:solidFill>
              <a:latin typeface="Arial" panose="020B0604020202020204" pitchFamily="34" charset="0"/>
            </a:endParaRPr>
          </a:p>
          <a:p>
            <a:pPr>
              <a:spcBef>
                <a:spcPct val="50000"/>
              </a:spcBef>
            </a:pPr>
            <a:r>
              <a:rPr lang="cs-CZ" altLang="cs-CZ" sz="2400" b="1" dirty="0" smtClean="0">
                <a:solidFill>
                  <a:srgbClr val="800000"/>
                </a:solidFill>
                <a:latin typeface="Arial" panose="020B0604020202020204" pitchFamily="34" charset="0"/>
              </a:rPr>
              <a:t>M</a:t>
            </a:r>
            <a:r>
              <a:rPr lang="cs-CZ" altLang="cs-CZ" sz="2400" b="1" dirty="0">
                <a:solidFill>
                  <a:srgbClr val="800000"/>
                </a:solidFill>
                <a:latin typeface="Arial" panose="020B0604020202020204" pitchFamily="34" charset="0"/>
              </a:rPr>
              <a:t>. </a:t>
            </a:r>
            <a:r>
              <a:rPr lang="cs-CZ" altLang="cs-CZ" sz="2400" b="1" dirty="0" err="1">
                <a:solidFill>
                  <a:srgbClr val="800000"/>
                </a:solidFill>
                <a:latin typeface="Arial" panose="020B0604020202020204" pitchFamily="34" charset="0"/>
              </a:rPr>
              <a:t>orbicularis</a:t>
            </a:r>
            <a:r>
              <a:rPr lang="cs-CZ" altLang="cs-CZ" sz="2400" b="1" dirty="0">
                <a:solidFill>
                  <a:srgbClr val="800000"/>
                </a:solidFill>
                <a:latin typeface="Arial" panose="020B0604020202020204" pitchFamily="34" charset="0"/>
              </a:rPr>
              <a:t> </a:t>
            </a:r>
            <a:r>
              <a:rPr lang="cs-CZ" altLang="cs-CZ" sz="2400" b="1" dirty="0" err="1">
                <a:solidFill>
                  <a:srgbClr val="800000"/>
                </a:solidFill>
                <a:latin typeface="Arial" panose="020B0604020202020204" pitchFamily="34" charset="0"/>
              </a:rPr>
              <a:t>oculi</a:t>
            </a:r>
            <a:r>
              <a:rPr lang="cs-CZ" altLang="cs-CZ" sz="2400" b="1" dirty="0">
                <a:solidFill>
                  <a:srgbClr val="800000"/>
                </a:solidFill>
                <a:latin typeface="Arial" panose="020B0604020202020204" pitchFamily="34" charset="0"/>
              </a:rPr>
              <a:t> </a:t>
            </a:r>
            <a:endParaRPr lang="cs-CZ" altLang="cs-CZ" sz="2400" b="1" dirty="0" smtClean="0">
              <a:solidFill>
                <a:srgbClr val="800000"/>
              </a:solidFill>
              <a:latin typeface="Arial" panose="020B0604020202020204" pitchFamily="34" charset="0"/>
            </a:endParaRPr>
          </a:p>
          <a:p>
            <a:pPr>
              <a:spcBef>
                <a:spcPct val="50000"/>
              </a:spcBef>
            </a:pPr>
            <a:r>
              <a:rPr lang="cs-CZ" altLang="cs-CZ" sz="1600" b="1" dirty="0" err="1" smtClean="0">
                <a:solidFill>
                  <a:srgbClr val="800000"/>
                </a:solidFill>
                <a:latin typeface="Arial" panose="020B0604020202020204" pitchFamily="34" charset="0"/>
              </a:rPr>
              <a:t>Fce</a:t>
            </a:r>
            <a:r>
              <a:rPr lang="cs-CZ" altLang="cs-CZ" sz="1600" b="1" dirty="0" smtClean="0">
                <a:solidFill>
                  <a:srgbClr val="800000"/>
                </a:solidFill>
                <a:latin typeface="Arial" panose="020B0604020202020204" pitchFamily="34" charset="0"/>
              </a:rPr>
              <a:t>:</a:t>
            </a:r>
            <a:r>
              <a:rPr lang="cs-CZ" altLang="cs-CZ" sz="1600" dirty="0">
                <a:latin typeface="Arial" panose="020B0604020202020204" pitchFamily="34" charset="0"/>
              </a:rPr>
              <a:t> </a:t>
            </a:r>
            <a:r>
              <a:rPr lang="cs-CZ" altLang="cs-CZ" sz="1600" dirty="0" smtClean="0">
                <a:latin typeface="Arial" panose="020B0604020202020204" pitchFamily="34" charset="0"/>
              </a:rPr>
              <a:t>zužování </a:t>
            </a:r>
            <a:r>
              <a:rPr lang="cs-CZ" altLang="cs-CZ" sz="1600" dirty="0">
                <a:latin typeface="Arial" panose="020B0604020202020204" pitchFamily="34" charset="0"/>
              </a:rPr>
              <a:t>a uzavírání štěrbiny oční, radiální vrásky u zevního očního koutku, roztažení vývodných slzných cest – nasávání </a:t>
            </a:r>
            <a:r>
              <a:rPr lang="cs-CZ" altLang="cs-CZ" sz="1600" dirty="0" smtClean="0">
                <a:latin typeface="Arial" panose="020B0604020202020204" pitchFamily="34" charset="0"/>
              </a:rPr>
              <a:t>slz </a:t>
            </a:r>
            <a:endParaRPr lang="cs-CZ" altLang="cs-CZ" b="1" dirty="0">
              <a:solidFill>
                <a:srgbClr val="800000"/>
              </a:solidFill>
              <a:latin typeface="Arial" panose="020B0604020202020204" pitchFamily="34" charset="0"/>
            </a:endParaRPr>
          </a:p>
          <a:p>
            <a:pPr>
              <a:spcBef>
                <a:spcPct val="10000"/>
              </a:spcBef>
            </a:pPr>
            <a:r>
              <a:rPr lang="cs-CZ" altLang="cs-CZ" sz="2400" b="1" dirty="0">
                <a:solidFill>
                  <a:srgbClr val="800000"/>
                </a:solidFill>
                <a:latin typeface="Arial" panose="020B0604020202020204" pitchFamily="34" charset="0"/>
              </a:rPr>
              <a:t>M. </a:t>
            </a:r>
            <a:r>
              <a:rPr lang="cs-CZ" altLang="cs-CZ" sz="2400" b="1" dirty="0" err="1">
                <a:solidFill>
                  <a:srgbClr val="800000"/>
                </a:solidFill>
                <a:latin typeface="Arial" panose="020B0604020202020204" pitchFamily="34" charset="0"/>
              </a:rPr>
              <a:t>corrugator</a:t>
            </a:r>
            <a:r>
              <a:rPr lang="cs-CZ" altLang="cs-CZ" sz="2400" b="1" dirty="0">
                <a:solidFill>
                  <a:srgbClr val="800000"/>
                </a:solidFill>
                <a:latin typeface="Arial" panose="020B0604020202020204" pitchFamily="34" charset="0"/>
              </a:rPr>
              <a:t> </a:t>
            </a:r>
            <a:r>
              <a:rPr lang="cs-CZ" altLang="cs-CZ" sz="2400" b="1" dirty="0" err="1">
                <a:solidFill>
                  <a:srgbClr val="800000"/>
                </a:solidFill>
                <a:latin typeface="Arial" panose="020B0604020202020204" pitchFamily="34" charset="0"/>
              </a:rPr>
              <a:t>supercilii</a:t>
            </a:r>
            <a:r>
              <a:rPr lang="cs-CZ" altLang="cs-CZ" sz="2400" b="1" dirty="0">
                <a:solidFill>
                  <a:srgbClr val="800000"/>
                </a:solidFill>
                <a:latin typeface="Arial" panose="020B0604020202020204" pitchFamily="34" charset="0"/>
              </a:rPr>
              <a:t> </a:t>
            </a:r>
            <a:endParaRPr lang="cs-CZ" altLang="cs-CZ" sz="2400" b="1" dirty="0" smtClean="0">
              <a:solidFill>
                <a:srgbClr val="800000"/>
              </a:solidFill>
              <a:latin typeface="Arial" panose="020B0604020202020204" pitchFamily="34" charset="0"/>
            </a:endParaRPr>
          </a:p>
          <a:p>
            <a:pPr>
              <a:spcBef>
                <a:spcPct val="10000"/>
              </a:spcBef>
            </a:pPr>
            <a:r>
              <a:rPr lang="cs-CZ" altLang="cs-CZ" sz="1600" b="1" dirty="0" err="1" smtClean="0">
                <a:solidFill>
                  <a:srgbClr val="800000"/>
                </a:solidFill>
                <a:latin typeface="Arial" panose="020B0604020202020204" pitchFamily="34" charset="0"/>
              </a:rPr>
              <a:t>Fce</a:t>
            </a:r>
            <a:r>
              <a:rPr lang="cs-CZ" altLang="cs-CZ" sz="1600" b="1" dirty="0" smtClean="0">
                <a:solidFill>
                  <a:srgbClr val="800000"/>
                </a:solidFill>
                <a:latin typeface="Arial" panose="020B0604020202020204" pitchFamily="34" charset="0"/>
              </a:rPr>
              <a:t>:</a:t>
            </a:r>
            <a:r>
              <a:rPr lang="cs-CZ" altLang="cs-CZ" sz="1600" dirty="0">
                <a:latin typeface="Arial" panose="020B0604020202020204" pitchFamily="34" charset="0"/>
              </a:rPr>
              <a:t> </a:t>
            </a:r>
            <a:r>
              <a:rPr lang="cs-CZ" altLang="cs-CZ" sz="1600" dirty="0" smtClean="0">
                <a:latin typeface="Arial" panose="020B0604020202020204" pitchFamily="34" charset="0"/>
              </a:rPr>
              <a:t>svislé </a:t>
            </a:r>
            <a:r>
              <a:rPr lang="cs-CZ" altLang="cs-CZ" sz="1600" dirty="0">
                <a:latin typeface="Arial" panose="020B0604020202020204" pitchFamily="34" charset="0"/>
              </a:rPr>
              <a:t>rýhy nad nosním kořenem, výraz zamračenosti nebo </a:t>
            </a:r>
            <a:r>
              <a:rPr lang="cs-CZ" altLang="cs-CZ" sz="1600" dirty="0" smtClean="0">
                <a:latin typeface="Arial" panose="020B0604020202020204" pitchFamily="34" charset="0"/>
              </a:rPr>
              <a:t>bolesti</a:t>
            </a:r>
            <a:endParaRPr lang="cs-CZ" altLang="cs-CZ" b="1" dirty="0">
              <a:solidFill>
                <a:srgbClr val="800000"/>
              </a:solidFill>
              <a:latin typeface="Arial" panose="020B0604020202020204" pitchFamily="34" charset="0"/>
            </a:endParaRPr>
          </a:p>
          <a:p>
            <a:pPr>
              <a:spcBef>
                <a:spcPct val="10000"/>
              </a:spcBef>
            </a:pPr>
            <a:r>
              <a:rPr lang="cs-CZ" altLang="cs-CZ" sz="2400" b="1" dirty="0">
                <a:solidFill>
                  <a:srgbClr val="800000"/>
                </a:solidFill>
                <a:latin typeface="Arial" panose="020B0604020202020204" pitchFamily="34" charset="0"/>
              </a:rPr>
              <a:t>M. </a:t>
            </a:r>
            <a:r>
              <a:rPr lang="cs-CZ" altLang="cs-CZ" sz="2400" b="1" dirty="0" err="1">
                <a:solidFill>
                  <a:srgbClr val="800000"/>
                </a:solidFill>
                <a:latin typeface="Arial" panose="020B0604020202020204" pitchFamily="34" charset="0"/>
              </a:rPr>
              <a:t>procerus</a:t>
            </a:r>
            <a:r>
              <a:rPr lang="cs-CZ" altLang="cs-CZ" sz="2400" b="1" dirty="0">
                <a:solidFill>
                  <a:srgbClr val="800000"/>
                </a:solidFill>
                <a:latin typeface="Arial" panose="020B0604020202020204" pitchFamily="34" charset="0"/>
              </a:rPr>
              <a:t> </a:t>
            </a:r>
            <a:endParaRPr lang="cs-CZ" altLang="cs-CZ" sz="2400" b="1" dirty="0" smtClean="0">
              <a:solidFill>
                <a:srgbClr val="800000"/>
              </a:solidFill>
              <a:latin typeface="Arial" panose="020B0604020202020204" pitchFamily="34" charset="0"/>
            </a:endParaRPr>
          </a:p>
          <a:p>
            <a:pPr>
              <a:spcBef>
                <a:spcPct val="10000"/>
              </a:spcBef>
            </a:pPr>
            <a:r>
              <a:rPr lang="cs-CZ" altLang="cs-CZ" sz="1600" b="1" dirty="0" err="1" smtClean="0">
                <a:solidFill>
                  <a:srgbClr val="800000"/>
                </a:solidFill>
                <a:latin typeface="Arial" panose="020B0604020202020204" pitchFamily="34" charset="0"/>
              </a:rPr>
              <a:t>Fce</a:t>
            </a:r>
            <a:r>
              <a:rPr lang="cs-CZ" altLang="cs-CZ" sz="1600" b="1" dirty="0" smtClean="0">
                <a:solidFill>
                  <a:srgbClr val="800000"/>
                </a:solidFill>
                <a:latin typeface="Arial" panose="020B0604020202020204" pitchFamily="34" charset="0"/>
              </a:rPr>
              <a:t>:</a:t>
            </a:r>
            <a:r>
              <a:rPr lang="cs-CZ" altLang="cs-CZ" sz="1600" dirty="0">
                <a:latin typeface="Arial" panose="020B0604020202020204" pitchFamily="34" charset="0"/>
              </a:rPr>
              <a:t> </a:t>
            </a:r>
            <a:r>
              <a:rPr lang="cs-CZ" altLang="cs-CZ" sz="1600" dirty="0" smtClean="0">
                <a:latin typeface="Arial" panose="020B0604020202020204" pitchFamily="34" charset="0"/>
              </a:rPr>
              <a:t>příčná </a:t>
            </a:r>
            <a:r>
              <a:rPr lang="cs-CZ" altLang="cs-CZ" sz="1600" dirty="0">
                <a:latin typeface="Arial" panose="020B0604020202020204" pitchFamily="34" charset="0"/>
              </a:rPr>
              <a:t>vráska nad nosním </a:t>
            </a:r>
            <a:r>
              <a:rPr lang="cs-CZ" altLang="cs-CZ" sz="1600" dirty="0" smtClean="0">
                <a:latin typeface="Arial" panose="020B0604020202020204" pitchFamily="34" charset="0"/>
              </a:rPr>
              <a:t>kořenem</a:t>
            </a:r>
            <a:endParaRPr lang="cs-CZ" altLang="cs-CZ" sz="1600" dirty="0">
              <a:solidFill>
                <a:srgbClr val="800000"/>
              </a:solidFill>
              <a:latin typeface="Arial" panose="020B0604020202020204" pitchFamily="34" charset="0"/>
            </a:endParaRPr>
          </a:p>
          <a:p>
            <a:endParaRPr lang="cs-CZ" altLang="cs-CZ" dirty="0">
              <a:solidFill>
                <a:srgbClr val="800000"/>
              </a:solidFill>
            </a:endParaRPr>
          </a:p>
          <a:p>
            <a:endParaRPr lang="cs-CZ" altLang="cs-CZ" sz="2800" b="1" dirty="0" smtClean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</a:endParaRPr>
          </a:p>
          <a:p>
            <a:r>
              <a:rPr lang="cs-CZ" altLang="cs-CZ" sz="28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3. Svaly </a:t>
            </a:r>
            <a:r>
              <a:rPr lang="cs-CZ" altLang="cs-CZ" sz="28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zevního </a:t>
            </a:r>
            <a:r>
              <a:rPr lang="cs-CZ" altLang="cs-CZ" sz="28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nosu</a:t>
            </a:r>
          </a:p>
          <a:p>
            <a:r>
              <a:rPr lang="cs-CZ" altLang="cs-CZ" sz="2400" b="1" dirty="0" smtClean="0">
                <a:solidFill>
                  <a:srgbClr val="800000"/>
                </a:solidFill>
                <a:latin typeface="Arial Unicode MS" pitchFamily="34" charset="-128"/>
              </a:rPr>
              <a:t>m</a:t>
            </a:r>
            <a:r>
              <a:rPr lang="cs-CZ" altLang="cs-CZ" sz="2400" b="1" dirty="0">
                <a:solidFill>
                  <a:srgbClr val="800000"/>
                </a:solidFill>
                <a:latin typeface="Arial Unicode MS" pitchFamily="34" charset="-128"/>
              </a:rPr>
              <a:t>. </a:t>
            </a:r>
            <a:r>
              <a:rPr lang="cs-CZ" altLang="cs-CZ" sz="2400" b="1" dirty="0" err="1">
                <a:solidFill>
                  <a:srgbClr val="800000"/>
                </a:solidFill>
                <a:latin typeface="Arial Unicode MS" pitchFamily="34" charset="-128"/>
              </a:rPr>
              <a:t>nasalis</a:t>
            </a:r>
            <a:r>
              <a:rPr lang="cs-CZ" altLang="cs-CZ" sz="2400" b="1" dirty="0">
                <a:solidFill>
                  <a:srgbClr val="800000"/>
                </a:solidFill>
                <a:latin typeface="Arial Unicode MS" pitchFamily="34" charset="-128"/>
              </a:rPr>
              <a:t> </a:t>
            </a:r>
            <a:endParaRPr lang="cs-CZ" altLang="cs-CZ" sz="2400" b="1" dirty="0" smtClean="0">
              <a:solidFill>
                <a:srgbClr val="800000"/>
              </a:solidFill>
              <a:latin typeface="Arial Unicode MS" pitchFamily="34" charset="-128"/>
            </a:endParaRPr>
          </a:p>
          <a:p>
            <a:r>
              <a:rPr lang="cs-CZ" altLang="cs-CZ" sz="1600" b="1" dirty="0" err="1" smtClean="0">
                <a:solidFill>
                  <a:srgbClr val="800000"/>
                </a:solidFill>
                <a:latin typeface="Arial Unicode MS" pitchFamily="34" charset="-128"/>
              </a:rPr>
              <a:t>Fce</a:t>
            </a:r>
            <a:r>
              <a:rPr lang="cs-CZ" altLang="cs-CZ" sz="1600" b="1" dirty="0" smtClean="0">
                <a:solidFill>
                  <a:srgbClr val="800000"/>
                </a:solidFill>
                <a:latin typeface="Arial Unicode MS" pitchFamily="34" charset="-128"/>
              </a:rPr>
              <a:t>:</a:t>
            </a:r>
            <a:r>
              <a:rPr lang="cs-CZ" altLang="cs-CZ" sz="1600" dirty="0">
                <a:latin typeface="Arial Unicode MS" pitchFamily="34" charset="-128"/>
              </a:rPr>
              <a:t> </a:t>
            </a:r>
            <a:r>
              <a:rPr lang="cs-CZ" altLang="cs-CZ" sz="1600" dirty="0" smtClean="0">
                <a:latin typeface="Arial Unicode MS" pitchFamily="34" charset="-128"/>
              </a:rPr>
              <a:t>zužování </a:t>
            </a:r>
            <a:r>
              <a:rPr lang="cs-CZ" altLang="cs-CZ" sz="1600" dirty="0">
                <a:latin typeface="Arial Unicode MS" pitchFamily="34" charset="-128"/>
              </a:rPr>
              <a:t>nosních dírek, nosní chrupavky táhne </a:t>
            </a:r>
            <a:r>
              <a:rPr lang="cs-CZ" altLang="cs-CZ" sz="1600" dirty="0" smtClean="0">
                <a:latin typeface="Arial Unicode MS" pitchFamily="34" charset="-128"/>
              </a:rPr>
              <a:t>kaudálně</a:t>
            </a:r>
            <a:endParaRPr lang="cs-CZ" altLang="cs-CZ" sz="1600" b="1" dirty="0">
              <a:solidFill>
                <a:srgbClr val="800000"/>
              </a:solidFill>
              <a:latin typeface="Arial Unicode MS" pitchFamily="34" charset="-128"/>
            </a:endParaRPr>
          </a:p>
          <a:p>
            <a:pPr>
              <a:spcBef>
                <a:spcPct val="50000"/>
              </a:spcBef>
            </a:pPr>
            <a:endParaRPr lang="cs-CZ" altLang="cs-CZ" b="1" dirty="0">
              <a:solidFill>
                <a:srgbClr val="FFFF00"/>
              </a:solidFill>
              <a:latin typeface="Arial Unicode MS" pitchFamily="34" charset="-128"/>
            </a:endParaRPr>
          </a:p>
          <a:p>
            <a:pPr>
              <a:spcBef>
                <a:spcPct val="50000"/>
              </a:spcBef>
            </a:pPr>
            <a:endParaRPr lang="cs-CZ" altLang="cs-CZ" i="1" dirty="0">
              <a:latin typeface="Arial" panose="020B0604020202020204" pitchFamily="34" charset="0"/>
            </a:endParaRPr>
          </a:p>
        </p:txBody>
      </p:sp>
      <p:graphicFrame>
        <p:nvGraphicFramePr>
          <p:cNvPr id="10254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40184052"/>
              </p:ext>
            </p:extLst>
          </p:nvPr>
        </p:nvGraphicFramePr>
        <p:xfrm>
          <a:off x="1847654" y="1420334"/>
          <a:ext cx="3590925" cy="4994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9" name="Rastrový obrázek" r:id="rId3" imgW="2172003" imgH="3019048" progId="Paint.Picture">
                  <p:embed/>
                </p:oleObj>
              </mc:Choice>
              <mc:Fallback>
                <p:oleObj name="Rastrový obrázek" r:id="rId3" imgW="2172003" imgH="3019048" progId="Paint.Picture">
                  <p:embed/>
                  <p:pic>
                    <p:nvPicPr>
                      <p:cNvPr id="10254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47654" y="1420334"/>
                        <a:ext cx="3590925" cy="4994275"/>
                      </a:xfrm>
                      <a:prstGeom prst="rect">
                        <a:avLst/>
                      </a:prstGeom>
                      <a:noFill/>
                      <a:ln w="38100">
                        <a:solidFill>
                          <a:schemeClr val="bg2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655"/>
          <a:stretch/>
        </p:blipFill>
        <p:spPr>
          <a:xfrm>
            <a:off x="-512840" y="0"/>
            <a:ext cx="2360494" cy="2765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0337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9056" y="1010612"/>
            <a:ext cx="3932238" cy="5424487"/>
          </a:xfrm>
          <a:prstGeom prst="rect">
            <a:avLst/>
          </a:prstGeom>
          <a:noFill/>
          <a:ln w="38100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987" name="Text Box 3"/>
          <p:cNvSpPr txBox="1">
            <a:spLocks noChangeArrowheads="1"/>
          </p:cNvSpPr>
          <p:nvPr/>
        </p:nvSpPr>
        <p:spPr bwMode="auto">
          <a:xfrm>
            <a:off x="1662097" y="99245"/>
            <a:ext cx="534785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32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4. Svaly </a:t>
            </a:r>
            <a:r>
              <a:rPr lang="cs-CZ" altLang="cs-CZ" sz="32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štěrbiny ústní</a:t>
            </a:r>
          </a:p>
        </p:txBody>
      </p:sp>
      <p:sp>
        <p:nvSpPr>
          <p:cNvPr id="41988" name="Text Box 4"/>
          <p:cNvSpPr txBox="1">
            <a:spLocks noChangeArrowheads="1"/>
          </p:cNvSpPr>
          <p:nvPr/>
        </p:nvSpPr>
        <p:spPr bwMode="auto">
          <a:xfrm>
            <a:off x="6064739" y="238138"/>
            <a:ext cx="6193459" cy="6350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cs-CZ" altLang="cs-CZ" sz="2400" b="1" dirty="0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m</a:t>
            </a:r>
            <a:r>
              <a:rPr lang="cs-CZ" altLang="cs-CZ" sz="24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cs-CZ" altLang="cs-CZ" sz="2400" b="1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orbicularis</a:t>
            </a:r>
            <a:r>
              <a:rPr lang="cs-CZ" altLang="cs-CZ" sz="24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b="1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oris</a:t>
            </a:r>
            <a:r>
              <a:rPr lang="cs-CZ" altLang="cs-CZ" sz="24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spcBef>
                <a:spcPts val="100"/>
              </a:spcBef>
            </a:pPr>
            <a:r>
              <a:rPr lang="cs-CZ" altLang="cs-CZ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origo</a:t>
            </a:r>
            <a:r>
              <a:rPr lang="cs-CZ" altLang="cs-CZ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cs-CZ" altLang="cs-CZ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od </a:t>
            </a:r>
            <a:r>
              <a:rPr lang="cs-CZ" altLang="cs-CZ" sz="1400" dirty="0">
                <a:latin typeface="Arial" panose="020B0604020202020204" pitchFamily="34" charset="0"/>
                <a:cs typeface="Arial" panose="020B0604020202020204" pitchFamily="34" charset="0"/>
              </a:rPr>
              <a:t>alveolů horní a dolní čelisti, ve rtech, od m. </a:t>
            </a:r>
            <a:r>
              <a:rPr lang="cs-CZ" altLang="cs-CZ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buccinator</a:t>
            </a:r>
            <a:endParaRPr lang="cs-CZ" altLang="cs-CZ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100"/>
              </a:spcBef>
            </a:pPr>
            <a:r>
              <a:rPr lang="cs-CZ" altLang="cs-CZ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Fce</a:t>
            </a:r>
            <a:r>
              <a:rPr lang="cs-CZ" altLang="cs-CZ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: Uzavírá </a:t>
            </a:r>
            <a:r>
              <a:rPr lang="cs-CZ" altLang="cs-CZ" sz="1400" dirty="0">
                <a:latin typeface="Arial" panose="020B0604020202020204" pitchFamily="34" charset="0"/>
                <a:cs typeface="Arial" panose="020B0604020202020204" pitchFamily="34" charset="0"/>
              </a:rPr>
              <a:t>štěrbinu ústní, přitlačuje rty k zubům, špulí rty </a:t>
            </a:r>
          </a:p>
          <a:p>
            <a:pPr>
              <a:spcBef>
                <a:spcPct val="50000"/>
              </a:spcBef>
            </a:pP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Ostatní svaly odstup od kostí v okolí štěrbiny úst, inzerce do ústního koutku (</a:t>
            </a:r>
            <a:r>
              <a:rPr lang="cs-CZ" altLang="cs-CZ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modiolus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=vazivově-svalový bod zevně od ústního koutku – společný úpon několika svalů)</a:t>
            </a:r>
          </a:p>
          <a:p>
            <a:endParaRPr lang="cs-CZ" altLang="cs-CZ" sz="2000" b="1" dirty="0" smtClean="0">
              <a:solidFill>
                <a:srgbClr val="8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altLang="cs-CZ" sz="2400" b="1" dirty="0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altLang="cs-CZ" sz="24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m. </a:t>
            </a:r>
            <a:r>
              <a:rPr lang="cs-CZ" altLang="cs-CZ" sz="2400" b="1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zygomaticus</a:t>
            </a:r>
            <a:r>
              <a:rPr lang="cs-CZ" altLang="cs-CZ" sz="24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major</a:t>
            </a:r>
            <a:r>
              <a:rPr lang="cs-CZ" altLang="cs-CZ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cs-CZ" altLang="cs-CZ" sz="2400" dirty="0" smtClean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altLang="cs-CZ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Fce</a:t>
            </a:r>
            <a:r>
              <a:rPr lang="cs-CZ" altLang="cs-CZ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: vytahuje </a:t>
            </a:r>
            <a:r>
              <a:rPr lang="cs-CZ" altLang="cs-CZ" sz="1400" dirty="0">
                <a:latin typeface="Arial" panose="020B0604020202020204" pitchFamily="34" charset="0"/>
                <a:cs typeface="Arial" panose="020B0604020202020204" pitchFamily="34" charset="0"/>
              </a:rPr>
              <a:t>nahoru </a:t>
            </a:r>
            <a:r>
              <a:rPr lang="cs-CZ" alt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nasolabiální</a:t>
            </a:r>
            <a:r>
              <a:rPr lang="cs-CZ" alt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rýhu - </a:t>
            </a:r>
            <a:r>
              <a:rPr lang="cs-CZ" altLang="cs-CZ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smích</a:t>
            </a:r>
            <a:endParaRPr lang="cs-CZ" altLang="cs-CZ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altLang="cs-CZ" sz="2000" b="1" dirty="0" smtClean="0">
              <a:solidFill>
                <a:srgbClr val="8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altLang="cs-CZ" sz="2400" b="1" dirty="0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altLang="cs-CZ" sz="24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m. </a:t>
            </a:r>
            <a:r>
              <a:rPr lang="cs-CZ" altLang="cs-CZ" sz="2400" b="1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zygomaticus</a:t>
            </a:r>
            <a:r>
              <a:rPr lang="cs-CZ" altLang="cs-CZ" sz="24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minor</a:t>
            </a:r>
            <a:r>
              <a:rPr lang="cs-CZ" altLang="cs-CZ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cs-CZ" altLang="cs-CZ" sz="2400" dirty="0" smtClean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altLang="cs-CZ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Fce</a:t>
            </a:r>
            <a:r>
              <a:rPr lang="cs-CZ" altLang="cs-CZ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: zvedá </a:t>
            </a:r>
            <a:r>
              <a:rPr lang="cs-CZ" altLang="cs-CZ" sz="1400" dirty="0">
                <a:latin typeface="Arial" panose="020B0604020202020204" pitchFamily="34" charset="0"/>
                <a:cs typeface="Arial" panose="020B0604020202020204" pitchFamily="34" charset="0"/>
              </a:rPr>
              <a:t>dolní třetinu </a:t>
            </a:r>
            <a:r>
              <a:rPr lang="cs-CZ" alt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nasolabiální</a:t>
            </a:r>
            <a:r>
              <a:rPr lang="cs-CZ" alt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rýhy - </a:t>
            </a:r>
            <a:r>
              <a:rPr lang="cs-CZ" altLang="cs-CZ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soucit</a:t>
            </a:r>
            <a:endParaRPr lang="cs-CZ" altLang="cs-CZ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altLang="cs-CZ" sz="2000" b="1" dirty="0" smtClean="0">
              <a:solidFill>
                <a:srgbClr val="8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altLang="cs-CZ" sz="2400" b="1" dirty="0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cs-CZ" altLang="cs-CZ" sz="24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m. levator labii </a:t>
            </a:r>
            <a:r>
              <a:rPr lang="cs-CZ" altLang="cs-CZ" sz="2400" b="1" dirty="0" err="1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superioris</a:t>
            </a:r>
            <a:r>
              <a:rPr lang="cs-CZ" altLang="cs-CZ" sz="24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cs-CZ" altLang="cs-CZ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Fce</a:t>
            </a:r>
            <a:r>
              <a:rPr lang="cs-CZ" altLang="cs-CZ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: zvedá </a:t>
            </a:r>
            <a:r>
              <a:rPr lang="cs-CZ" altLang="cs-CZ" sz="1400" dirty="0">
                <a:latin typeface="Arial" panose="020B0604020202020204" pitchFamily="34" charset="0"/>
                <a:cs typeface="Arial" panose="020B0604020202020204" pitchFamily="34" charset="0"/>
              </a:rPr>
              <a:t>střední třetinu </a:t>
            </a:r>
            <a:r>
              <a:rPr lang="cs-CZ" alt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nasolabiální</a:t>
            </a:r>
            <a:r>
              <a:rPr lang="cs-CZ" alt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rýhy - </a:t>
            </a:r>
            <a:r>
              <a:rPr lang="cs-CZ" altLang="cs-CZ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zármutek</a:t>
            </a:r>
            <a:endParaRPr lang="cs-CZ" altLang="cs-CZ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altLang="cs-CZ" sz="2000" b="1" dirty="0" smtClean="0">
              <a:solidFill>
                <a:srgbClr val="8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altLang="cs-CZ" sz="2400" b="1" dirty="0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cs-CZ" altLang="cs-CZ" sz="24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m. levator </a:t>
            </a:r>
            <a:r>
              <a:rPr lang="cs-CZ" altLang="cs-CZ" sz="2400" b="1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anguli</a:t>
            </a:r>
            <a:r>
              <a:rPr lang="cs-CZ" altLang="cs-CZ" sz="24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b="1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oris</a:t>
            </a:r>
            <a:r>
              <a:rPr lang="cs-CZ" altLang="cs-CZ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cs-CZ" altLang="cs-CZ" sz="2400" dirty="0" smtClean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altLang="cs-CZ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Fce</a:t>
            </a:r>
            <a:r>
              <a:rPr lang="cs-CZ" altLang="cs-CZ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: vytahuje </a:t>
            </a:r>
            <a:r>
              <a:rPr lang="cs-CZ" altLang="cs-CZ" sz="1400" dirty="0">
                <a:latin typeface="Arial" panose="020B0604020202020204" pitchFamily="34" charset="0"/>
                <a:cs typeface="Arial" panose="020B0604020202020204" pitchFamily="34" charset="0"/>
              </a:rPr>
              <a:t>koutek úst nahoru - </a:t>
            </a:r>
            <a:r>
              <a:rPr lang="cs-CZ" altLang="cs-CZ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zármutek</a:t>
            </a:r>
            <a:endParaRPr lang="cs-CZ" altLang="cs-CZ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altLang="cs-CZ" sz="2000" b="1" dirty="0" smtClean="0">
              <a:solidFill>
                <a:srgbClr val="8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altLang="cs-CZ" sz="2400" b="1" dirty="0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cs-CZ" altLang="cs-CZ" sz="24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m. levator labii </a:t>
            </a:r>
            <a:r>
              <a:rPr lang="cs-CZ" altLang="cs-CZ" sz="2400" b="1" dirty="0" err="1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superioris</a:t>
            </a:r>
            <a:r>
              <a:rPr lang="cs-CZ" altLang="cs-CZ" sz="2400" b="1" dirty="0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b="1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alaeque</a:t>
            </a:r>
            <a:r>
              <a:rPr lang="cs-CZ" altLang="cs-CZ" sz="24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b="1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nasi</a:t>
            </a:r>
            <a:r>
              <a:rPr lang="cs-CZ" altLang="cs-CZ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cs-CZ" altLang="cs-CZ" sz="2400" dirty="0" smtClean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altLang="cs-CZ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Fce</a:t>
            </a:r>
            <a:r>
              <a:rPr lang="cs-CZ" altLang="cs-CZ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: rozšiřuje </a:t>
            </a:r>
            <a:r>
              <a:rPr lang="cs-CZ" altLang="cs-CZ" sz="1400" dirty="0">
                <a:latin typeface="Arial" panose="020B0604020202020204" pitchFamily="34" charset="0"/>
                <a:cs typeface="Arial" panose="020B0604020202020204" pitchFamily="34" charset="0"/>
              </a:rPr>
              <a:t>nosní dírky, zvedá horní ret - hořký </a:t>
            </a:r>
            <a:r>
              <a:rPr lang="cs-CZ" altLang="cs-CZ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pláč</a:t>
            </a:r>
            <a:endParaRPr lang="cs-CZ" altLang="cs-CZ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4145280" y="4181856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1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5033225" y="356782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2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4806545" y="356782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3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3184364" y="353819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4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3447127" y="322870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6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4362887" y="3905196"/>
            <a:ext cx="1702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5</a:t>
            </a:r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64" y="80272"/>
            <a:ext cx="1644833" cy="1644833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365" y="1850920"/>
            <a:ext cx="1540732" cy="1540732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65" y="4809107"/>
            <a:ext cx="1813898" cy="1813898"/>
          </a:xfrm>
          <a:prstGeom prst="rect">
            <a:avLst/>
          </a:prstGeom>
        </p:spPr>
      </p:pic>
      <p:pic>
        <p:nvPicPr>
          <p:cNvPr id="15" name="Obrázek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857" y="3413366"/>
            <a:ext cx="1521377" cy="1521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711093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2646</TotalTime>
  <Words>2661</Words>
  <Application>Microsoft Office PowerPoint</Application>
  <PresentationFormat>Širokoúhlá obrazovka</PresentationFormat>
  <Paragraphs>486</Paragraphs>
  <Slides>49</Slides>
  <Notes>1</Notes>
  <HiddenSlides>0</HiddenSlides>
  <MMClips>0</MMClips>
  <ScaleCrop>false</ScaleCrop>
  <HeadingPairs>
    <vt:vector size="8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49</vt:i4>
      </vt:variant>
    </vt:vector>
  </HeadingPairs>
  <TitlesOfParts>
    <vt:vector size="57" baseType="lpstr">
      <vt:lpstr>Arial Unicode MS</vt:lpstr>
      <vt:lpstr>Arial</vt:lpstr>
      <vt:lpstr>Calibri</vt:lpstr>
      <vt:lpstr>Calibri Light</vt:lpstr>
      <vt:lpstr>Sylfaen</vt:lpstr>
      <vt:lpstr>Times New Roman</vt:lpstr>
      <vt:lpstr>Motiv Office</vt:lpstr>
      <vt:lpstr>Rastrový obrázek</vt:lpstr>
      <vt:lpstr>Prezentace aplikace PowerPoint</vt:lpstr>
      <vt:lpstr>     2. Mimické svaly (musculi faciales)           vznik z 2. žaberního oblouku, inervace n. VII (n. facialis)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4. Svaly štěrbiny ústní (pokračování)  11. M. buccinator (trubačský sval) vtlačuje sousta mezi stoličky, při oboustranné kontrakci vytlačuje vzduch z úst</vt:lpstr>
      <vt:lpstr>Prezentace aplikace PowerPoint</vt:lpstr>
      <vt:lpstr>Prezentace aplikace PowerPoint</vt:lpstr>
      <vt:lpstr>Svaly krční (mm. colli)</vt:lpstr>
      <vt:lpstr>Prezentace aplikace PowerPoint</vt:lpstr>
      <vt:lpstr>Svaly krku – povrchová vrstva</vt:lpstr>
      <vt:lpstr>Prezentace aplikace PowerPoint</vt:lpstr>
      <vt:lpstr>Mm. suprahyoidei</vt:lpstr>
      <vt:lpstr>Prezentace aplikace PowerPoint</vt:lpstr>
      <vt:lpstr> Mm. suprahyoidei</vt:lpstr>
      <vt:lpstr>Prezentace aplikace PowerPoint</vt:lpstr>
      <vt:lpstr>Svaly infrahyoidní (mm. infrahyoidei)  inervace: motorické větve z plexus cervicalis (ansa cervicalis profunda)  PLEXUS CERVICALIS (C1-C4) </vt:lpstr>
      <vt:lpstr>       Mm. infrahyoidei</vt:lpstr>
      <vt:lpstr>Prezentace aplikace PowerPoint</vt:lpstr>
      <vt:lpstr>Prezentace aplikace PowerPoint</vt:lpstr>
      <vt:lpstr>Prezentace aplikace PowerPoint</vt:lpstr>
      <vt:lpstr>Prezentace aplikace PowerPoint</vt:lpstr>
      <vt:lpstr>                   Zádové svaly (musculi dorsi)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Masarykova univerzita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Ladislava Horáčková</dc:creator>
  <cp:lastModifiedBy>Ladislava</cp:lastModifiedBy>
  <cp:revision>111</cp:revision>
  <dcterms:created xsi:type="dcterms:W3CDTF">2018-11-29T12:57:23Z</dcterms:created>
  <dcterms:modified xsi:type="dcterms:W3CDTF">2023-11-10T13:50:15Z</dcterms:modified>
</cp:coreProperties>
</file>