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ojtěch Grün" userId="03b6c2b2-2532-4f1c-baa8-c71d40bcceef" providerId="ADAL" clId="{B735C114-803A-4997-8C5B-ABA30E6C22AB}"/>
    <pc:docChg chg="modSld">
      <pc:chgData name="Vojtěch Grün" userId="03b6c2b2-2532-4f1c-baa8-c71d40bcceef" providerId="ADAL" clId="{B735C114-803A-4997-8C5B-ABA30E6C22AB}" dt="2023-09-18T06:47:36.097" v="12"/>
      <pc:docMkLst>
        <pc:docMk/>
      </pc:docMkLst>
      <pc:sldChg chg="modSp mod">
        <pc:chgData name="Vojtěch Grün" userId="03b6c2b2-2532-4f1c-baa8-c71d40bcceef" providerId="ADAL" clId="{B735C114-803A-4997-8C5B-ABA30E6C22AB}" dt="2023-09-18T06:46:06.138" v="10" actId="20577"/>
        <pc:sldMkLst>
          <pc:docMk/>
          <pc:sldMk cId="1091544331" sldId="257"/>
        </pc:sldMkLst>
        <pc:spChg chg="mod">
          <ac:chgData name="Vojtěch Grün" userId="03b6c2b2-2532-4f1c-baa8-c71d40bcceef" providerId="ADAL" clId="{B735C114-803A-4997-8C5B-ABA30E6C22AB}" dt="2023-09-18T06:46:06.138" v="10" actId="20577"/>
          <ac:spMkLst>
            <pc:docMk/>
            <pc:sldMk cId="1091544331" sldId="257"/>
            <ac:spMk id="3" creationId="{97DA29EB-735F-4099-993A-8CF3A3588E9F}"/>
          </ac:spMkLst>
        </pc:spChg>
      </pc:sldChg>
      <pc:sldChg chg="modAnim">
        <pc:chgData name="Vojtěch Grün" userId="03b6c2b2-2532-4f1c-baa8-c71d40bcceef" providerId="ADAL" clId="{B735C114-803A-4997-8C5B-ABA30E6C22AB}" dt="2023-09-18T06:47:36.097" v="12"/>
        <pc:sldMkLst>
          <pc:docMk/>
          <pc:sldMk cId="326698906" sldId="26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14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91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86396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25435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75862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1998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06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012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185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957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483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7141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787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2318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4323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584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163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58A02AC-AC67-45C4-A331-229D33317116}" type="datetimeFigureOut">
              <a:rPr lang="cs-CZ" smtClean="0"/>
              <a:t>18.09.2023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20D84D88-82D9-4717-98AA-2AA3BE1E0D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16494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F1575-87FB-4FD4-A8F7-CCCE85A1AF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799" y="4464028"/>
            <a:ext cx="9144001" cy="1641490"/>
          </a:xfrm>
        </p:spPr>
        <p:txBody>
          <a:bodyPr>
            <a:noAutofit/>
          </a:bodyPr>
          <a:lstStyle/>
          <a:p>
            <a:r>
              <a:rPr lang="pl-PL" sz="5400" dirty="0"/>
              <a:t>Klinická fyziologie a patofyziologie 1</a:t>
            </a:r>
            <a:endParaRPr lang="cs-CZ" sz="54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0EFD770-43BC-4C03-A245-1FCF979437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/>
          <a:lstStyle/>
          <a:p>
            <a:r>
              <a:rPr lang="cs-CZ" dirty="0"/>
              <a:t>Vojtěch Grün</a:t>
            </a:r>
          </a:p>
        </p:txBody>
      </p:sp>
    </p:spTree>
    <p:extLst>
      <p:ext uri="{BB962C8B-B14F-4D97-AF65-F5344CB8AC3E}">
        <p14:creationId xmlns:p14="http://schemas.microsoft.com/office/powerpoint/2010/main" val="2619096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144C8C-4C66-46C3-AA48-E98B502C6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Limitující faktory sportovního výkonu</a:t>
            </a:r>
            <a:endParaRPr lang="en-GB" dirty="0"/>
          </a:p>
        </p:txBody>
      </p:sp>
      <p:pic>
        <p:nvPicPr>
          <p:cNvPr id="9" name="Zástupný obsah 8" descr="Obsah obrázku text, mapa&#10;&#10;Popis byl vytvořen automaticky">
            <a:extLst>
              <a:ext uri="{FF2B5EF4-FFF2-40B4-BE49-F238E27FC236}">
                <a16:creationId xmlns:a16="http://schemas.microsoft.com/office/drawing/2014/main" id="{44F0957A-6BF7-44C3-8C69-8C9BB21B85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533" y="1298713"/>
            <a:ext cx="9519206" cy="5314890"/>
          </a:xfrm>
        </p:spPr>
      </p:pic>
    </p:spTree>
    <p:extLst>
      <p:ext uri="{BB962C8B-B14F-4D97-AF65-F5344CB8AC3E}">
        <p14:creationId xmlns:p14="http://schemas.microsoft.com/office/powerpoint/2010/main" val="18847199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8297A5-C0C0-414E-A3CC-3AEF749488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DA29EB-735F-4099-993A-8CF3A3588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0000" y="365125"/>
            <a:ext cx="10233800" cy="5811838"/>
          </a:xfrm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C000"/>
                </a:solidFill>
              </a:rPr>
              <a:t>Garant a vyučující</a:t>
            </a:r>
          </a:p>
          <a:p>
            <a:pPr lvl="1"/>
            <a:r>
              <a:rPr lang="cs-CZ" dirty="0"/>
              <a:t>MUDr. Kateřina Kapounková, PhD. (přednášky)</a:t>
            </a:r>
          </a:p>
          <a:p>
            <a:pPr lvl="1"/>
            <a:r>
              <a:rPr lang="cs-CZ" dirty="0"/>
              <a:t>Mgr. Vojtěch Grün, Ph.D. (semináře)</a:t>
            </a:r>
          </a:p>
          <a:p>
            <a:r>
              <a:rPr lang="cs-CZ" b="1" dirty="0">
                <a:solidFill>
                  <a:srgbClr val="FFC000"/>
                </a:solidFill>
              </a:rPr>
              <a:t>Konzultační hodiny</a:t>
            </a:r>
          </a:p>
          <a:p>
            <a:pPr lvl="1"/>
            <a:r>
              <a:rPr lang="cs-CZ" dirty="0"/>
              <a:t>Kdykoliv po předchozí domluvě</a:t>
            </a:r>
          </a:p>
          <a:p>
            <a:r>
              <a:rPr lang="cs-CZ" b="1" dirty="0">
                <a:solidFill>
                  <a:srgbClr val="FFC000"/>
                </a:solidFill>
              </a:rPr>
              <a:t>Email</a:t>
            </a:r>
          </a:p>
          <a:p>
            <a:pPr lvl="1"/>
            <a:r>
              <a:rPr lang="cs-CZ" dirty="0"/>
              <a:t>grun@mail.muni.cz</a:t>
            </a:r>
          </a:p>
          <a:p>
            <a:r>
              <a:rPr lang="cs-CZ" b="1" dirty="0">
                <a:solidFill>
                  <a:srgbClr val="FFC000"/>
                </a:solidFill>
              </a:rPr>
              <a:t>Podmínky semináře</a:t>
            </a:r>
            <a:endParaRPr lang="cs-CZ" b="1" dirty="0">
              <a:solidFill>
                <a:schemeClr val="tx1"/>
              </a:solidFill>
            </a:endParaRPr>
          </a:p>
          <a:p>
            <a:pPr lvl="1"/>
            <a:r>
              <a:rPr lang="cs-CZ" dirty="0">
                <a:solidFill>
                  <a:schemeClr val="tx1"/>
                </a:solidFill>
              </a:rPr>
              <a:t>docházka: max. 2 absence, chodit připravený do hodin, aktivní práce v hodinách (pracovní listy), úspěšné vyplnění všech pracovních listů</a:t>
            </a:r>
            <a:endParaRPr lang="cs-CZ" b="1" dirty="0">
              <a:solidFill>
                <a:srgbClr val="FFC000"/>
              </a:solidFill>
            </a:endParaRPr>
          </a:p>
          <a:p>
            <a:r>
              <a:rPr lang="cs-CZ" b="1" dirty="0">
                <a:solidFill>
                  <a:srgbClr val="FFC000"/>
                </a:solidFill>
              </a:rPr>
              <a:t>Ukončení předmětu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Splněné podmínky semináře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3 zápočtové testy (na přednáškách)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Ústní zkouška (</a:t>
            </a:r>
            <a:r>
              <a:rPr lang="cs-CZ" dirty="0" err="1">
                <a:solidFill>
                  <a:schemeClr val="tx1"/>
                </a:solidFill>
              </a:rPr>
              <a:t>info</a:t>
            </a:r>
            <a:r>
              <a:rPr lang="cs-CZ" dirty="0">
                <a:solidFill>
                  <a:schemeClr val="tx1"/>
                </a:solidFill>
              </a:rPr>
              <a:t> - MUDr. Kapounková)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1544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059801-9837-4F14-BDAA-C4B003C072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Sylabus – semináře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023735B-1DE8-4D8D-94A2-AC8D31D65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Charakteristika sportovních disciplín</a:t>
            </a:r>
          </a:p>
          <a:p>
            <a:r>
              <a:rPr lang="cs-CZ" dirty="0"/>
              <a:t>Faktory sportovního výkonu (somatické, kondiční, technické, taktické, psychické, ostatní)</a:t>
            </a:r>
          </a:p>
          <a:p>
            <a:r>
              <a:rPr lang="cs-CZ" dirty="0"/>
              <a:t>Metabolická charakteristika výkonu (typ zátěže, trvání výkonu, intenzita zatížení, energetický výdej)</a:t>
            </a:r>
          </a:p>
          <a:p>
            <a:r>
              <a:rPr lang="cs-CZ" dirty="0"/>
              <a:t>Funkční charakteristika během výkonu</a:t>
            </a:r>
          </a:p>
          <a:p>
            <a:r>
              <a:rPr lang="cs-CZ" dirty="0"/>
              <a:t>(SF během výkonu, VO2 během výkonu, koncentrace La během výkonu i po výkonu)</a:t>
            </a:r>
          </a:p>
          <a:p>
            <a:r>
              <a:rPr lang="cs-CZ" dirty="0"/>
              <a:t>Specifické adaptace organismu na zátěž (adaptace energetických zásob, funkční adaptace – kapacita, morfologické změny – srdce a svaly, rozvoj pohybových schopností)</a:t>
            </a:r>
          </a:p>
          <a:p>
            <a:r>
              <a:rPr lang="cs-CZ" dirty="0"/>
              <a:t>Charakteristika sportovce – zátěžové testy (př.: VO2 max., úroveň ANP, VC…)</a:t>
            </a:r>
          </a:p>
          <a:p>
            <a:r>
              <a:rPr lang="cs-CZ" dirty="0"/>
              <a:t>Fyziologická podstata tréninku</a:t>
            </a:r>
          </a:p>
          <a:p>
            <a:r>
              <a:rPr lang="cs-CZ" dirty="0"/>
              <a:t>Zdravotní rizika</a:t>
            </a:r>
          </a:p>
        </p:txBody>
      </p:sp>
    </p:spTree>
    <p:extLst>
      <p:ext uri="{BB962C8B-B14F-4D97-AF65-F5344CB8AC3E}">
        <p14:creationId xmlns:p14="http://schemas.microsoft.com/office/powerpoint/2010/main" val="242969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2CADF4-468A-4352-98B9-A5A540FD8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BAB24B-A9D4-4114-BDBA-D4F306F563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dirty="0" err="1"/>
              <a:t>Bernaciková</a:t>
            </a:r>
            <a:r>
              <a:rPr lang="cs-CZ" altLang="cs-CZ" dirty="0"/>
              <a:t>, M. – Kapounková, K. – Novotný, J. a kol. </a:t>
            </a:r>
            <a:r>
              <a:rPr lang="cs-CZ" altLang="cs-CZ" i="1" dirty="0"/>
              <a:t>Fyziologie sportovních disciplín</a:t>
            </a:r>
            <a:r>
              <a:rPr lang="cs-CZ" altLang="cs-CZ" dirty="0"/>
              <a:t>. </a:t>
            </a:r>
            <a:r>
              <a:rPr lang="cs-CZ" altLang="cs-CZ" dirty="0" err="1"/>
              <a:t>Elportál</a:t>
            </a:r>
            <a:r>
              <a:rPr lang="cs-CZ" altLang="cs-CZ" dirty="0"/>
              <a:t>. 2011.</a:t>
            </a:r>
          </a:p>
          <a:p>
            <a:pPr>
              <a:lnSpc>
                <a:spcPct val="80000"/>
              </a:lnSpc>
            </a:pPr>
            <a:r>
              <a:rPr lang="cs-CZ" altLang="cs-CZ" dirty="0" err="1"/>
              <a:t>Grasgruber</a:t>
            </a:r>
            <a:r>
              <a:rPr lang="cs-CZ" altLang="cs-CZ" dirty="0"/>
              <a:t>, P. – </a:t>
            </a:r>
            <a:r>
              <a:rPr lang="cs-CZ" altLang="cs-CZ" dirty="0" err="1"/>
              <a:t>Cacek</a:t>
            </a:r>
            <a:r>
              <a:rPr lang="cs-CZ" altLang="cs-CZ" dirty="0"/>
              <a:t>, Jan. </a:t>
            </a:r>
            <a:r>
              <a:rPr lang="cs-CZ" altLang="cs-CZ" i="1" dirty="0"/>
              <a:t>Sportovní geny</a:t>
            </a:r>
            <a:r>
              <a:rPr lang="cs-CZ" altLang="cs-CZ" dirty="0"/>
              <a:t>. Brno: </a:t>
            </a:r>
            <a:r>
              <a:rPr lang="cs-CZ" altLang="cs-CZ" dirty="0" err="1"/>
              <a:t>Computer</a:t>
            </a:r>
            <a:r>
              <a:rPr lang="cs-CZ" altLang="cs-CZ" dirty="0"/>
              <a:t> </a:t>
            </a:r>
            <a:r>
              <a:rPr lang="cs-CZ" altLang="cs-CZ" dirty="0" err="1"/>
              <a:t>Press</a:t>
            </a:r>
            <a:r>
              <a:rPr lang="cs-CZ" altLang="cs-CZ" dirty="0"/>
              <a:t>, a.s., 2008.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Havlíčková, L. </a:t>
            </a:r>
            <a:r>
              <a:rPr lang="cs-CZ" altLang="cs-CZ" i="1" dirty="0"/>
              <a:t>Fyziologie tělesné zátěže I.</a:t>
            </a:r>
            <a:r>
              <a:rPr lang="cs-CZ" altLang="cs-CZ" dirty="0"/>
              <a:t> Praha: Karolinum, 2003.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Havlíčková, L. a kol.: </a:t>
            </a:r>
            <a:r>
              <a:rPr lang="cs-CZ" altLang="cs-CZ" i="1" dirty="0"/>
              <a:t>Fyziologie tělesné zátěže II: Speciální část – 1. díl.</a:t>
            </a:r>
            <a:r>
              <a:rPr lang="cs-CZ" altLang="cs-CZ" dirty="0"/>
              <a:t> Praha: Univerzita Karlova, 1993.</a:t>
            </a:r>
          </a:p>
          <a:p>
            <a:pPr>
              <a:lnSpc>
                <a:spcPct val="80000"/>
              </a:lnSpc>
            </a:pPr>
            <a:r>
              <a:rPr lang="cs-CZ" altLang="cs-CZ" dirty="0" err="1"/>
              <a:t>Melichna</a:t>
            </a:r>
            <a:r>
              <a:rPr lang="cs-CZ" altLang="cs-CZ" dirty="0"/>
              <a:t>, J. a kol.: </a:t>
            </a:r>
            <a:r>
              <a:rPr lang="cs-CZ" altLang="cs-CZ" i="1" dirty="0"/>
              <a:t>Fyziologie tělesné zátěže II: Speciální část – 2. díl.</a:t>
            </a:r>
            <a:r>
              <a:rPr lang="cs-CZ" altLang="cs-CZ" dirty="0"/>
              <a:t> Praha: Univerzita Karlova, 1995.</a:t>
            </a:r>
          </a:p>
          <a:p>
            <a:pPr>
              <a:lnSpc>
                <a:spcPct val="80000"/>
              </a:lnSpc>
            </a:pPr>
            <a:r>
              <a:rPr lang="cs-CZ" altLang="cs-CZ" dirty="0"/>
              <a:t>Heller, J. a kol.: </a:t>
            </a:r>
            <a:r>
              <a:rPr lang="cs-CZ" altLang="cs-CZ" i="1" dirty="0"/>
              <a:t>Fyziologie tělesné zátěže II: Speciální část – 3. díl.</a:t>
            </a:r>
            <a:r>
              <a:rPr lang="cs-CZ" altLang="cs-CZ" dirty="0"/>
              <a:t> Praha: Univerzita Karlova, 1996. </a:t>
            </a:r>
          </a:p>
        </p:txBody>
      </p:sp>
    </p:spTree>
    <p:extLst>
      <p:ext uri="{BB962C8B-B14F-4D97-AF65-F5344CB8AC3E}">
        <p14:creationId xmlns:p14="http://schemas.microsoft.com/office/powerpoint/2010/main" val="2651501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1D2EE3-8F5E-4C8E-831B-C5C05842D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47C212CA-4F4E-46A0-B473-590A2348F3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612078"/>
              </p:ext>
            </p:extLst>
          </p:nvPr>
        </p:nvGraphicFramePr>
        <p:xfrm>
          <a:off x="0" y="0"/>
          <a:ext cx="12192000" cy="6858000"/>
        </p:xfrm>
        <a:graphic>
          <a:graphicData uri="http://schemas.openxmlformats.org/drawingml/2006/table">
            <a:tbl>
              <a:tblPr/>
              <a:tblGrid>
                <a:gridCol w="2637388">
                  <a:extLst>
                    <a:ext uri="{9D8B030D-6E8A-4147-A177-3AD203B41FA5}">
                      <a16:colId xmlns:a16="http://schemas.microsoft.com/office/drawing/2014/main" val="3676773583"/>
                    </a:ext>
                  </a:extLst>
                </a:gridCol>
                <a:gridCol w="2637388">
                  <a:extLst>
                    <a:ext uri="{9D8B030D-6E8A-4147-A177-3AD203B41FA5}">
                      <a16:colId xmlns:a16="http://schemas.microsoft.com/office/drawing/2014/main" val="3901811747"/>
                    </a:ext>
                  </a:extLst>
                </a:gridCol>
                <a:gridCol w="3458612">
                  <a:extLst>
                    <a:ext uri="{9D8B030D-6E8A-4147-A177-3AD203B41FA5}">
                      <a16:colId xmlns:a16="http://schemas.microsoft.com/office/drawing/2014/main" val="1418683796"/>
                    </a:ext>
                  </a:extLst>
                </a:gridCol>
                <a:gridCol w="3458612">
                  <a:extLst>
                    <a:ext uri="{9D8B030D-6E8A-4147-A177-3AD203B41FA5}">
                      <a16:colId xmlns:a16="http://schemas.microsoft.com/office/drawing/2014/main" val="1957023122"/>
                    </a:ext>
                  </a:extLst>
                </a:gridCol>
              </a:tblGrid>
              <a:tr h="450291">
                <a:tc rowSpan="13"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RYCHLOSTNĚ-SILOVÉ SPORTY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RYCHLOSTNÍ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ATLETIKA-SPRINTY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100 - 400m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74651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DRÁHOVÁ CYKLISTIKA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200m - 1km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328809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PLAVÁNÍ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50m - 100m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991821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RYCHLOBRUSLENÍ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500m - 1km (1,5km)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172152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IN-LINE BRUSLENÍ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100m - 1km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48635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BOBY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9857132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SILOVÉ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VZPÍRÁNÍ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3990780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SILOVÝ TROJBOJ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394700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RYCHLOSTNĚ-SILOVÉ</a:t>
                      </a:r>
                    </a:p>
                  </a:txBody>
                  <a:tcPr marL="36826" marR="36826" marT="36826" marB="36826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ATLETIKA-SKOKY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dálka, trojskok, výška, tyčka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1527188"/>
                  </a:ext>
                </a:extLst>
              </a:tr>
              <a:tr h="78503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ATLETIKA-VRHY, HODY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koule, disk, oštěp, kladivo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0072606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ALPSKÉ LYŽOVÁNÍ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3669111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SKOKY NA LYŽÍCH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158640"/>
                  </a:ext>
                </a:extLst>
              </a:tr>
              <a:tr h="4502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>
                          <a:effectLst/>
                        </a:rPr>
                        <a:t>SNOWBOARDING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400" dirty="0">
                          <a:effectLst/>
                        </a:rPr>
                        <a:t> </a:t>
                      </a:r>
                    </a:p>
                  </a:txBody>
                  <a:tcPr marL="36826" marR="36826" marT="36826" marB="36826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BF0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07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2658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3A643-ED27-430C-9939-424635EA2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A451A8-F284-4F9B-AFBF-EDB9E55C21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0697022"/>
              </p:ext>
            </p:extLst>
          </p:nvPr>
        </p:nvGraphicFramePr>
        <p:xfrm>
          <a:off x="2252870" y="0"/>
          <a:ext cx="6559826" cy="6858000"/>
        </p:xfrm>
        <a:graphic>
          <a:graphicData uri="http://schemas.openxmlformats.org/drawingml/2006/table">
            <a:tbl>
              <a:tblPr/>
              <a:tblGrid>
                <a:gridCol w="1865026">
                  <a:extLst>
                    <a:ext uri="{9D8B030D-6E8A-4147-A177-3AD203B41FA5}">
                      <a16:colId xmlns:a16="http://schemas.microsoft.com/office/drawing/2014/main" val="97112533"/>
                    </a:ext>
                  </a:extLst>
                </a:gridCol>
                <a:gridCol w="1865026">
                  <a:extLst>
                    <a:ext uri="{9D8B030D-6E8A-4147-A177-3AD203B41FA5}">
                      <a16:colId xmlns:a16="http://schemas.microsoft.com/office/drawing/2014/main" val="2624680391"/>
                    </a:ext>
                  </a:extLst>
                </a:gridCol>
                <a:gridCol w="1865026">
                  <a:extLst>
                    <a:ext uri="{9D8B030D-6E8A-4147-A177-3AD203B41FA5}">
                      <a16:colId xmlns:a16="http://schemas.microsoft.com/office/drawing/2014/main" val="2219322383"/>
                    </a:ext>
                  </a:extLst>
                </a:gridCol>
                <a:gridCol w="964748">
                  <a:extLst>
                    <a:ext uri="{9D8B030D-6E8A-4147-A177-3AD203B41FA5}">
                      <a16:colId xmlns:a16="http://schemas.microsoft.com/office/drawing/2014/main" val="540014713"/>
                    </a:ext>
                  </a:extLst>
                </a:gridCol>
              </a:tblGrid>
              <a:tr h="460653">
                <a:tc rowSpan="20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VYTRVALOSTNÍ SPORTY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RYCHLOSTNÉ-VYTRVALOSTNÍ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ATLETIKA-STŘEDNÍ TRATĚ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800m-1500m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216495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DRÁHOVÁ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stíhací závod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875428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200m-400m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861710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1500m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451108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IN-LINE 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1500m-3km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0303093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SILOVĚ-VYTRVALOSTNÍ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RYCHLOSTNÍ KANOISTIKA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79077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KANOISTIKA-DIVOKÁ VODA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642634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VESLOVÁNÍ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7021966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12"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VYTRVALOSTNÍ</a:t>
                      </a:r>
                    </a:p>
                  </a:txBody>
                  <a:tcPr marL="21618" marR="21618" marT="21618" marB="21618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ATLETIKA-BĚHY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3km (5km)-maraton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7477403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ATELTIKA-SPORTOVNÍ CHŮZE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24657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ORIENTAČNÍ BĚH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2294448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DRÁHOVÁ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bodovací závod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021902"/>
                  </a:ext>
                </a:extLst>
              </a:tr>
              <a:tr h="46065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SILNIČNÍ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96099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MTB CYKLISTIKA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62411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800m a více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04941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DÁLKOVÉ PLAVÁNÍ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418535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RYCHLOBRUSLENÍ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3-10km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1892062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IN-LINE BRUSLENÍ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5km-maraton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0475669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BĚŽECKÉ LYŽOVÁNÍ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0029683"/>
                  </a:ext>
                </a:extLst>
              </a:tr>
              <a:tr h="26439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>
                          <a:solidFill>
                            <a:schemeClr val="bg1"/>
                          </a:solidFill>
                          <a:effectLst/>
                        </a:rPr>
                        <a:t>BIATLON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800" b="1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marL="21618" marR="21618" marT="21618" marB="21618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1C4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6876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907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A68390-E4BD-4833-8448-914C6B11D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D2FDC1A9-DE46-4BFF-9447-243DB36570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2226526"/>
              </p:ext>
            </p:extLst>
          </p:nvPr>
        </p:nvGraphicFramePr>
        <p:xfrm>
          <a:off x="2186609" y="0"/>
          <a:ext cx="6573078" cy="6857994"/>
        </p:xfrm>
        <a:graphic>
          <a:graphicData uri="http://schemas.openxmlformats.org/drawingml/2006/table">
            <a:tbl>
              <a:tblPr/>
              <a:tblGrid>
                <a:gridCol w="1902388">
                  <a:extLst>
                    <a:ext uri="{9D8B030D-6E8A-4147-A177-3AD203B41FA5}">
                      <a16:colId xmlns:a16="http://schemas.microsoft.com/office/drawing/2014/main" val="580850486"/>
                    </a:ext>
                  </a:extLst>
                </a:gridCol>
                <a:gridCol w="1902388">
                  <a:extLst>
                    <a:ext uri="{9D8B030D-6E8A-4147-A177-3AD203B41FA5}">
                      <a16:colId xmlns:a16="http://schemas.microsoft.com/office/drawing/2014/main" val="4111356479"/>
                    </a:ext>
                  </a:extLst>
                </a:gridCol>
                <a:gridCol w="2768302">
                  <a:extLst>
                    <a:ext uri="{9D8B030D-6E8A-4147-A177-3AD203B41FA5}">
                      <a16:colId xmlns:a16="http://schemas.microsoft.com/office/drawing/2014/main" val="1147380433"/>
                    </a:ext>
                  </a:extLst>
                </a:gridCol>
              </a:tblGrid>
              <a:tr h="330516">
                <a:tc rowSpan="20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SPORTOVNÍ HRY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 rowSpan="16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KOLEKTIVNÍ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FOTBAL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88817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SÁLOVÁ KOPANÁ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142100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NOHEJBAL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289596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FLORBAL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5923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BASKETBAL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706830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VOLEJBAL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03604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HAZENÁ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158770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LEDNÍ HOKEJ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14714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POZEMNÍ HOKEJ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351270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RUGBY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631591"/>
                  </a:ext>
                </a:extLst>
              </a:tr>
              <a:tr h="57819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AMERICKÝ FOTBAL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594235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BASEBALL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09569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SOFTBALL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37742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KOLOVÁ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851633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VODNÍ PÓLO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96255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KOLOVÁ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0783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INDIVIDUÁLNÍ</a:t>
                      </a:r>
                    </a:p>
                  </a:txBody>
                  <a:tcPr marL="28037" marR="28037" marT="28037" marB="28037"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TENIS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518998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STOLNÍ TENIS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0749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>
                          <a:effectLst/>
                        </a:rPr>
                        <a:t>SQUASH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43747"/>
                  </a:ext>
                </a:extLst>
              </a:tr>
              <a:tr h="3305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cs-CZ" sz="1100" dirty="0">
                          <a:effectLst/>
                        </a:rPr>
                        <a:t>BADMINTON</a:t>
                      </a:r>
                    </a:p>
                  </a:txBody>
                  <a:tcPr marL="28037" marR="28037" marT="28037" marB="28037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461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06115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382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B26CCD-D00D-411F-AF38-A5A2A7D33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Reakce a adaptace organismu</a:t>
            </a:r>
            <a:br>
              <a:rPr lang="cs-CZ" dirty="0"/>
            </a:br>
            <a:r>
              <a:rPr lang="cs-CZ" dirty="0"/>
              <a:t>na zátěž</a:t>
            </a:r>
            <a:endParaRPr lang="en-GB" dirty="0"/>
          </a:p>
        </p:txBody>
      </p:sp>
      <p:pic>
        <p:nvPicPr>
          <p:cNvPr id="5" name="Zástupný obsah 4" descr="Obsah obrázku obloha, voda, exteriér, slon&#10;&#10;Popis byl vytvořen automaticky">
            <a:extLst>
              <a:ext uri="{FF2B5EF4-FFF2-40B4-BE49-F238E27FC236}">
                <a16:creationId xmlns:a16="http://schemas.microsoft.com/office/drawing/2014/main" id="{B56F2637-ABC2-4B74-9EA2-29561F467E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202" y="2052638"/>
            <a:ext cx="6271372" cy="4195762"/>
          </a:xfrm>
        </p:spPr>
      </p:pic>
    </p:spTree>
    <p:extLst>
      <p:ext uri="{BB962C8B-B14F-4D97-AF65-F5344CB8AC3E}">
        <p14:creationId xmlns:p14="http://schemas.microsoft.com/office/powerpoint/2010/main" val="2731186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AC121-5059-4042-B23E-9DA1F4D4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Reakce a adaptace organismu</a:t>
            </a:r>
            <a:br>
              <a:rPr lang="cs-CZ" dirty="0"/>
            </a:br>
            <a:r>
              <a:rPr lang="cs-CZ" dirty="0"/>
              <a:t>na zátěž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7B5C85-4127-4111-B695-82C4F44DF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Akutní reakce </a:t>
            </a:r>
            <a:r>
              <a:rPr lang="cs-CZ" dirty="0"/>
              <a:t>– změny vyvolané zatížením (okamžitě při zatížení)</a:t>
            </a:r>
          </a:p>
          <a:p>
            <a:pPr lvl="1"/>
            <a:r>
              <a:rPr lang="cs-CZ" dirty="0"/>
              <a:t>Kardiovaskulární systém (např: zvýšení TF)</a:t>
            </a:r>
          </a:p>
          <a:p>
            <a:pPr lvl="1"/>
            <a:r>
              <a:rPr lang="cs-CZ" dirty="0"/>
              <a:t>Respirační systém (zvýšení DF)</a:t>
            </a:r>
          </a:p>
          <a:p>
            <a:pPr lvl="1"/>
            <a:r>
              <a:rPr lang="cs-CZ" dirty="0"/>
              <a:t>Svaly (větší prokrvení zatěžovaných svalů)</a:t>
            </a:r>
          </a:p>
          <a:p>
            <a:pPr lvl="1"/>
            <a:r>
              <a:rPr lang="cs-CZ" dirty="0"/>
              <a:t>Hormony (produkce adrenalinu)</a:t>
            </a:r>
          </a:p>
          <a:p>
            <a:pPr lvl="1"/>
            <a:r>
              <a:rPr lang="cs-CZ" dirty="0"/>
              <a:t>Další (pocení,…)</a:t>
            </a:r>
          </a:p>
          <a:p>
            <a:r>
              <a:rPr lang="cs-CZ" b="1" dirty="0"/>
              <a:t>Chronické změny </a:t>
            </a:r>
            <a:r>
              <a:rPr lang="cs-CZ" dirty="0"/>
              <a:t>– změny vyvolané adaptací na zátěž</a:t>
            </a:r>
          </a:p>
          <a:p>
            <a:pPr lvl="1"/>
            <a:r>
              <a:rPr lang="cs-CZ" dirty="0"/>
              <a:t>Kardiovaskulární systém (snížení klidové TF)</a:t>
            </a:r>
          </a:p>
          <a:p>
            <a:pPr lvl="1"/>
            <a:r>
              <a:rPr lang="cs-CZ" dirty="0"/>
              <a:t>Respirační systém (snížení klidové DF)</a:t>
            </a:r>
          </a:p>
          <a:p>
            <a:pPr lvl="1"/>
            <a:r>
              <a:rPr lang="cs-CZ" dirty="0"/>
              <a:t>Nervový (nervosvalový systém)</a:t>
            </a:r>
          </a:p>
          <a:p>
            <a:pPr lvl="1"/>
            <a:r>
              <a:rPr lang="cs-CZ" dirty="0"/>
              <a:t>Svaly (hypertrofie)</a:t>
            </a:r>
          </a:p>
          <a:p>
            <a:pPr lvl="1"/>
            <a:r>
              <a:rPr lang="cs-CZ" dirty="0"/>
              <a:t>Hormony</a:t>
            </a:r>
          </a:p>
          <a:p>
            <a:pPr lvl="1"/>
            <a:r>
              <a:rPr lang="cs-CZ" dirty="0"/>
              <a:t>Další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69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Hloubka">
  <a:themeElements>
    <a:clrScheme name="Hloubka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Hloubka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loubk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Hloubka</Template>
  <TotalTime>127</TotalTime>
  <Words>594</Words>
  <Application>Microsoft Office PowerPoint</Application>
  <PresentationFormat>Širokoúhlá obrazovka</PresentationFormat>
  <Paragraphs>145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Corbel</vt:lpstr>
      <vt:lpstr>Hloubka</vt:lpstr>
      <vt:lpstr>Klinická fyziologie a patofyziologie 1</vt:lpstr>
      <vt:lpstr>Prezentace aplikace PowerPoint</vt:lpstr>
      <vt:lpstr>Sylabus – semináře</vt:lpstr>
      <vt:lpstr>Literatura</vt:lpstr>
      <vt:lpstr>Prezentace aplikace PowerPoint</vt:lpstr>
      <vt:lpstr>Prezentace aplikace PowerPoint</vt:lpstr>
      <vt:lpstr>Prezentace aplikace PowerPoint</vt:lpstr>
      <vt:lpstr>Reakce a adaptace organismu na zátěž</vt:lpstr>
      <vt:lpstr>Reakce a adaptace organismu na zátěž</vt:lpstr>
      <vt:lpstr>Limitující faktory sportovního výkonu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Fyziologie zátěže</dc:title>
  <dc:creator>Vojtěch Grün</dc:creator>
  <cp:lastModifiedBy>Vojtěch Grün</cp:lastModifiedBy>
  <cp:revision>18</cp:revision>
  <dcterms:created xsi:type="dcterms:W3CDTF">2019-02-15T16:25:38Z</dcterms:created>
  <dcterms:modified xsi:type="dcterms:W3CDTF">2023-09-18T06:54:58Z</dcterms:modified>
</cp:coreProperties>
</file>