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86F8-B75B-4EEC-8402-E99B23303277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CFA5-125B-4AD0-A85C-80A51E644B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86F8-B75B-4EEC-8402-E99B23303277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CFA5-125B-4AD0-A85C-80A51E644B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86F8-B75B-4EEC-8402-E99B23303277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CFA5-125B-4AD0-A85C-80A51E644B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86F8-B75B-4EEC-8402-E99B23303277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CFA5-125B-4AD0-A85C-80A51E644B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86F8-B75B-4EEC-8402-E99B23303277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CFA5-125B-4AD0-A85C-80A51E644B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86F8-B75B-4EEC-8402-E99B23303277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CFA5-125B-4AD0-A85C-80A51E644B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86F8-B75B-4EEC-8402-E99B23303277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CFA5-125B-4AD0-A85C-80A51E644B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86F8-B75B-4EEC-8402-E99B23303277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CFA5-125B-4AD0-A85C-80A51E644B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86F8-B75B-4EEC-8402-E99B23303277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CFA5-125B-4AD0-A85C-80A51E644B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86F8-B75B-4EEC-8402-E99B23303277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CFA5-125B-4AD0-A85C-80A51E644B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86F8-B75B-4EEC-8402-E99B23303277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CFA5-125B-4AD0-A85C-80A51E644B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386F8-B75B-4EEC-8402-E99B23303277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5CFA5-125B-4AD0-A85C-80A51E644B3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APLIKOVANÁ FYZIOTERAPIE </a:t>
            </a:r>
            <a:br>
              <a:rPr lang="cs-CZ" dirty="0" smtClean="0"/>
            </a:br>
            <a:r>
              <a:rPr lang="cs-CZ" dirty="0" smtClean="0"/>
              <a:t>V TRAUMATOLOGII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KRANIOCEREBRÁLNÍ PORANĚNÍ</a:t>
            </a:r>
          </a:p>
          <a:p>
            <a:r>
              <a:rPr lang="cs-CZ" dirty="0" smtClean="0"/>
              <a:t>HRUDNÍK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dle neurologických příznaků-nejčastěji-centrální parézy se </a:t>
            </a:r>
            <a:r>
              <a:rPr lang="cs-CZ" dirty="0" err="1" smtClean="0"/>
              <a:t>spaticitou</a:t>
            </a:r>
            <a:r>
              <a:rPr lang="cs-CZ" dirty="0" smtClean="0"/>
              <a:t>,EXPY poruchy,mozečkové poruchy,poruchy kognitivních </a:t>
            </a:r>
            <a:r>
              <a:rPr lang="cs-CZ" dirty="0" err="1" smtClean="0"/>
              <a:t>fcí</a:t>
            </a:r>
            <a:r>
              <a:rPr lang="cs-CZ" dirty="0" smtClean="0"/>
              <a:t>,poruchy řeči</a:t>
            </a:r>
          </a:p>
          <a:p>
            <a:r>
              <a:rPr lang="cs-CZ" dirty="0" smtClean="0"/>
              <a:t>dle stádia vývoje KCP</a:t>
            </a:r>
          </a:p>
          <a:p>
            <a:pPr>
              <a:buNone/>
            </a:pPr>
            <a:r>
              <a:rPr lang="cs-CZ" dirty="0" smtClean="0"/>
              <a:t>-akutní fáze-limitováno přístrojovým zajištěním</a:t>
            </a:r>
          </a:p>
          <a:p>
            <a:pPr>
              <a:buNone/>
            </a:pPr>
            <a:r>
              <a:rPr lang="cs-CZ" dirty="0" smtClean="0"/>
              <a:t>-ne flexe hlavy-možné ošetření TMK,masáž lícního svalstva</a:t>
            </a:r>
          </a:p>
          <a:p>
            <a:pPr>
              <a:buNone/>
            </a:pPr>
            <a:r>
              <a:rPr lang="cs-CZ" dirty="0" smtClean="0"/>
              <a:t>-hrudník-ošetření fascií,vibrační masáže-kooperace s ošetřujícím personálem-</a:t>
            </a:r>
            <a:r>
              <a:rPr lang="cs-CZ" dirty="0" err="1" smtClean="0"/>
              <a:t>prodýchnutí</a:t>
            </a:r>
            <a:r>
              <a:rPr lang="cs-CZ" dirty="0" smtClean="0"/>
              <a:t> </a:t>
            </a:r>
            <a:r>
              <a:rPr lang="cs-CZ" dirty="0" err="1" smtClean="0"/>
              <a:t>ambuvakem</a:t>
            </a:r>
            <a:r>
              <a:rPr lang="cs-CZ" dirty="0" smtClean="0"/>
              <a:t>-břicho-masáž ve směru peristaltiky</a:t>
            </a:r>
          </a:p>
          <a:p>
            <a:pPr>
              <a:buNone/>
            </a:pPr>
            <a:r>
              <a:rPr lang="cs-CZ" dirty="0" smtClean="0"/>
              <a:t>-stimulace reflexních zón-končetiny-pasivní pohyby,aproximace,mobilizace kloubů nohy,antispastické polohování. Vše provádět se slovním doprovodem, sledovat monitoring.</a:t>
            </a:r>
          </a:p>
          <a:p>
            <a:pPr>
              <a:buNone/>
            </a:pPr>
            <a:r>
              <a:rPr lang="cs-CZ" dirty="0" smtClean="0"/>
              <a:t>-subakutní a chronické stadium-techniky na NF podkladě-</a:t>
            </a:r>
            <a:r>
              <a:rPr lang="cs-CZ" dirty="0" err="1" smtClean="0"/>
              <a:t>Bobath</a:t>
            </a:r>
            <a:r>
              <a:rPr lang="cs-CZ" dirty="0" smtClean="0"/>
              <a:t> ,PNF,nácvik gnostických funkcí,motivace,vhodné protetické pomůcky,usnadňující </a:t>
            </a:r>
            <a:r>
              <a:rPr lang="cs-CZ" dirty="0" err="1" smtClean="0"/>
              <a:t>vertikalizaci</a:t>
            </a:r>
            <a:r>
              <a:rPr lang="cs-CZ" dirty="0" smtClean="0"/>
              <a:t> a </a:t>
            </a:r>
            <a:r>
              <a:rPr lang="cs-CZ" dirty="0" err="1" smtClean="0"/>
              <a:t>sebeobsluhu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</a:t>
            </a:r>
            <a:r>
              <a:rPr lang="cs-CZ" dirty="0" err="1" smtClean="0"/>
              <a:t>apalický</a:t>
            </a:r>
            <a:r>
              <a:rPr lang="cs-CZ" dirty="0" smtClean="0"/>
              <a:t> </a:t>
            </a:r>
            <a:r>
              <a:rPr lang="cs-CZ" dirty="0" err="1" smtClean="0"/>
              <a:t>sy</a:t>
            </a:r>
            <a:r>
              <a:rPr lang="cs-CZ" dirty="0" smtClean="0"/>
              <a:t> apod.-bazální stimulace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Poranění hrudníku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fraktury </a:t>
            </a:r>
            <a:r>
              <a:rPr lang="cs-CZ" dirty="0" err="1" smtClean="0"/>
              <a:t>řeber</a:t>
            </a:r>
            <a:r>
              <a:rPr lang="cs-CZ" dirty="0" smtClean="0"/>
              <a:t>-izolované(1-2),sériové 3 a více</a:t>
            </a:r>
          </a:p>
          <a:p>
            <a:r>
              <a:rPr lang="cs-CZ" b="1" dirty="0" err="1" smtClean="0"/>
              <a:t>cave</a:t>
            </a:r>
            <a:r>
              <a:rPr lang="cs-CZ" b="1" dirty="0" smtClean="0"/>
              <a:t>- horní tři žebra chráněna pletencem ramenním-působí velká síla-pravděpodobnost závažného nitrohrudního poranění</a:t>
            </a:r>
            <a:endParaRPr lang="cs-CZ" dirty="0" smtClean="0"/>
          </a:p>
          <a:p>
            <a:r>
              <a:rPr lang="cs-CZ" b="1" dirty="0" smtClean="0"/>
              <a:t>4-9.ž. riziko poranění bránice</a:t>
            </a:r>
          </a:p>
          <a:p>
            <a:r>
              <a:rPr lang="cs-CZ" b="1" dirty="0" smtClean="0"/>
              <a:t>10-12.ž poranění dutiny břišní</a:t>
            </a:r>
          </a:p>
          <a:p>
            <a:r>
              <a:rPr lang="cs-CZ" dirty="0" smtClean="0"/>
              <a:t>sériové fr.vždy hospitalizace</a:t>
            </a:r>
          </a:p>
          <a:p>
            <a:r>
              <a:rPr lang="cs-CZ" dirty="0" smtClean="0"/>
              <a:t>izolované bez hospitalizace s odstupem 24h kontrolní snímek plic</a:t>
            </a:r>
          </a:p>
          <a:p>
            <a:r>
              <a:rPr lang="cs-CZ" dirty="0" smtClean="0"/>
              <a:t>blokové fr.žeber-dvě lomné linie,vylomený blok</a:t>
            </a:r>
          </a:p>
          <a:p>
            <a:r>
              <a:rPr lang="cs-CZ" dirty="0" smtClean="0"/>
              <a:t>nestabilní hrudník –nestabilita hrudní stěny,interference s dýchacími pohyby-až respirační insuficience</a:t>
            </a:r>
          </a:p>
          <a:p>
            <a:pPr>
              <a:buNone/>
            </a:pPr>
            <a:r>
              <a:rPr lang="cs-CZ" dirty="0" smtClean="0"/>
              <a:t>-mnohočetné fr.</a:t>
            </a:r>
            <a:r>
              <a:rPr lang="cs-CZ" dirty="0" err="1" smtClean="0"/>
              <a:t>ž</a:t>
            </a:r>
            <a:r>
              <a:rPr lang="cs-CZ" dirty="0" smtClean="0"/>
              <a:t>. </a:t>
            </a:r>
          </a:p>
          <a:p>
            <a:pPr>
              <a:buNone/>
            </a:pPr>
            <a:r>
              <a:rPr lang="cs-CZ" dirty="0" smtClean="0"/>
              <a:t>-</a:t>
            </a:r>
            <a:r>
              <a:rPr lang="cs-CZ" dirty="0" err="1" smtClean="0"/>
              <a:t>flail</a:t>
            </a:r>
            <a:r>
              <a:rPr lang="cs-CZ" dirty="0" smtClean="0"/>
              <a:t> </a:t>
            </a:r>
            <a:r>
              <a:rPr lang="cs-CZ" dirty="0" err="1" smtClean="0"/>
              <a:t>chest</a:t>
            </a:r>
            <a:r>
              <a:rPr lang="cs-CZ" dirty="0" smtClean="0"/>
              <a:t>-nestabilita s paradoxním dýcháním</a:t>
            </a:r>
          </a:p>
          <a:p>
            <a:pPr>
              <a:buNone/>
            </a:pPr>
            <a:r>
              <a:rPr lang="cs-CZ" dirty="0" smtClean="0"/>
              <a:t>KLINIKA –výrazná bolest,krepitace,omezené dýchání,emfyzém</a:t>
            </a:r>
          </a:p>
          <a:p>
            <a:pPr>
              <a:buNone/>
            </a:pPr>
            <a:r>
              <a:rPr lang="cs-CZ" b="1" dirty="0" smtClean="0"/>
              <a:t>Fr.sterna </a:t>
            </a:r>
            <a:r>
              <a:rPr lang="cs-CZ" dirty="0" smtClean="0"/>
              <a:t>–</a:t>
            </a:r>
            <a:r>
              <a:rPr lang="cs-CZ" dirty="0" err="1" smtClean="0"/>
              <a:t>cave</a:t>
            </a:r>
            <a:r>
              <a:rPr lang="cs-CZ" dirty="0" smtClean="0"/>
              <a:t> srdeční tamponáda,poranění dýchacích cest</a:t>
            </a:r>
          </a:p>
          <a:p>
            <a:pPr>
              <a:buNone/>
            </a:pPr>
            <a:r>
              <a:rPr lang="cs-CZ" dirty="0" smtClean="0"/>
              <a:t>Bránice-špatně přiložený pás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sériová zlomenina žeb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67744" y="1052736"/>
            <a:ext cx="4104456" cy="558924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osteosyntéza žeb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484784"/>
            <a:ext cx="4392487" cy="4896544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FYZIOTERAPIE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Sledovat FF a celkový stav pacienta,zejména známky respirační nedostatečnosti-</a:t>
            </a:r>
            <a:r>
              <a:rPr lang="cs-CZ" dirty="0" err="1" smtClean="0"/>
              <a:t>cyanoza</a:t>
            </a:r>
            <a:r>
              <a:rPr lang="cs-CZ" dirty="0" smtClean="0"/>
              <a:t>,dušnost (</a:t>
            </a:r>
            <a:r>
              <a:rPr lang="cs-CZ" dirty="0" err="1" smtClean="0"/>
              <a:t>oxymetr</a:t>
            </a:r>
            <a:r>
              <a:rPr lang="cs-CZ" dirty="0" smtClean="0"/>
              <a:t>-saturace)</a:t>
            </a:r>
          </a:p>
          <a:p>
            <a:r>
              <a:rPr lang="cs-CZ" dirty="0" smtClean="0"/>
              <a:t>RFT dle stavu pac.,kontraindikována u nedořešených </a:t>
            </a:r>
            <a:r>
              <a:rPr lang="cs-CZ" dirty="0" err="1" smtClean="0"/>
              <a:t>pneumothoraxů</a:t>
            </a:r>
            <a:endParaRPr lang="cs-CZ" dirty="0" smtClean="0"/>
          </a:p>
          <a:p>
            <a:r>
              <a:rPr lang="cs-CZ" dirty="0" smtClean="0"/>
              <a:t>Mobilizace pacienta,preference polohy v sedě</a:t>
            </a:r>
          </a:p>
          <a:p>
            <a:r>
              <a:rPr lang="cs-CZ" dirty="0" smtClean="0"/>
              <a:t>Motivace pac.,podpořená </a:t>
            </a:r>
            <a:r>
              <a:rPr lang="cs-CZ" dirty="0" err="1" smtClean="0"/>
              <a:t>analgosedací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Kraniocerebrální</a:t>
            </a:r>
            <a:r>
              <a:rPr lang="cs-CZ" dirty="0" smtClean="0"/>
              <a:t> poranění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hlava –</a:t>
            </a:r>
            <a:r>
              <a:rPr lang="cs-CZ" dirty="0" err="1" smtClean="0"/>
              <a:t>maxilofaciální</a:t>
            </a:r>
            <a:r>
              <a:rPr lang="cs-CZ" dirty="0" smtClean="0"/>
              <a:t> část</a:t>
            </a:r>
          </a:p>
          <a:p>
            <a:pPr>
              <a:buNone/>
            </a:pPr>
            <a:r>
              <a:rPr lang="cs-CZ" dirty="0" smtClean="0"/>
              <a:t>               -</a:t>
            </a:r>
            <a:r>
              <a:rPr lang="cs-CZ" dirty="0" err="1" smtClean="0"/>
              <a:t>neurokranium</a:t>
            </a:r>
            <a:endParaRPr lang="cs-CZ" dirty="0" smtClean="0"/>
          </a:p>
          <a:p>
            <a:r>
              <a:rPr lang="cs-CZ" dirty="0" smtClean="0"/>
              <a:t>mozkové obaly –</a:t>
            </a:r>
            <a:r>
              <a:rPr lang="cs-CZ" dirty="0" err="1" smtClean="0"/>
              <a:t>dura</a:t>
            </a:r>
            <a:r>
              <a:rPr lang="cs-CZ" dirty="0" smtClean="0"/>
              <a:t> mater</a:t>
            </a:r>
          </a:p>
          <a:p>
            <a:pPr>
              <a:buNone/>
            </a:pPr>
            <a:r>
              <a:rPr lang="cs-CZ" dirty="0" smtClean="0"/>
              <a:t>                                - </a:t>
            </a:r>
            <a:r>
              <a:rPr lang="cs-CZ" dirty="0" err="1" smtClean="0"/>
              <a:t>arachnoide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                           - </a:t>
            </a:r>
            <a:r>
              <a:rPr lang="cs-CZ" dirty="0" err="1" smtClean="0"/>
              <a:t>pia</a:t>
            </a:r>
            <a:r>
              <a:rPr lang="cs-CZ" dirty="0" smtClean="0"/>
              <a:t> mater</a:t>
            </a:r>
          </a:p>
          <a:p>
            <a:pPr>
              <a:buNone/>
            </a:pPr>
            <a:r>
              <a:rPr lang="cs-CZ" dirty="0" smtClean="0"/>
              <a:t>Pro kolekci krve,</a:t>
            </a:r>
            <a:r>
              <a:rPr lang="cs-CZ" dirty="0" err="1" smtClean="0"/>
              <a:t>likvoru</a:t>
            </a:r>
            <a:r>
              <a:rPr lang="cs-CZ" dirty="0" smtClean="0"/>
              <a:t> nebo mozkové expanzi je rezervní prostorová kapacita v lebeční dutině malá-rychlý </a:t>
            </a:r>
            <a:r>
              <a:rPr lang="cs-CZ" dirty="0" err="1" smtClean="0"/>
              <a:t>nárust</a:t>
            </a:r>
            <a:r>
              <a:rPr lang="cs-CZ" dirty="0" smtClean="0"/>
              <a:t> nitrolebního tlaku-komprese mozkové tkáně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Mechanismus poranění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direktivní násilí působící na hlavu (</a:t>
            </a:r>
            <a:r>
              <a:rPr lang="cs-CZ" dirty="0" err="1" smtClean="0"/>
              <a:t>coup</a:t>
            </a:r>
            <a:r>
              <a:rPr lang="cs-CZ" dirty="0" smtClean="0"/>
              <a:t>)</a:t>
            </a:r>
          </a:p>
          <a:p>
            <a:r>
              <a:rPr lang="cs-CZ" dirty="0" smtClean="0"/>
              <a:t>nepřímý mechanismus –může být izolovaně poraněn mozek-</a:t>
            </a:r>
            <a:r>
              <a:rPr lang="cs-CZ" dirty="0" err="1" smtClean="0"/>
              <a:t>translanční</a:t>
            </a:r>
            <a:r>
              <a:rPr lang="cs-CZ" dirty="0" smtClean="0"/>
              <a:t> poranění-dopravní nehody(par </a:t>
            </a:r>
            <a:r>
              <a:rPr lang="cs-CZ" dirty="0" err="1" smtClean="0"/>
              <a:t>countre</a:t>
            </a:r>
            <a:r>
              <a:rPr lang="cs-CZ" dirty="0" smtClean="0"/>
              <a:t>-</a:t>
            </a:r>
            <a:r>
              <a:rPr lang="cs-CZ" dirty="0" err="1" smtClean="0"/>
              <a:t>coup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Poranění lebky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zlomeniny </a:t>
            </a:r>
            <a:r>
              <a:rPr lang="cs-CZ" b="1" dirty="0" err="1" smtClean="0"/>
              <a:t>kalvy</a:t>
            </a:r>
            <a:endParaRPr lang="cs-CZ" dirty="0" smtClean="0"/>
          </a:p>
          <a:p>
            <a:r>
              <a:rPr lang="cs-CZ" b="1" dirty="0" smtClean="0"/>
              <a:t>zlomeniny </a:t>
            </a:r>
            <a:r>
              <a:rPr lang="cs-CZ" b="1" dirty="0" err="1" smtClean="0"/>
              <a:t>baze</a:t>
            </a:r>
            <a:r>
              <a:rPr lang="cs-CZ" b="1" dirty="0" smtClean="0"/>
              <a:t> lební</a:t>
            </a:r>
            <a:endParaRPr lang="cs-CZ" dirty="0" smtClean="0"/>
          </a:p>
          <a:p>
            <a:r>
              <a:rPr lang="cs-CZ" dirty="0" smtClean="0"/>
              <a:t>-klinika zásadní –na RTG se nemusí zobrazit</a:t>
            </a:r>
          </a:p>
          <a:p>
            <a:r>
              <a:rPr lang="cs-CZ" dirty="0" smtClean="0"/>
              <a:t>terapie-konzervativní-fraktury bez většího posunu-několikadenní klid na lůžku, observace zvýšená poloha hlavy,omezení břišního lisu</a:t>
            </a:r>
          </a:p>
          <a:p>
            <a:pPr>
              <a:buNone/>
            </a:pPr>
            <a:r>
              <a:rPr lang="cs-CZ" dirty="0" smtClean="0"/>
              <a:t>                  -operační-velké kostní posuny,</a:t>
            </a:r>
            <a:r>
              <a:rPr lang="cs-CZ" dirty="0" err="1" smtClean="0"/>
              <a:t>pneumocefalus</a:t>
            </a:r>
            <a:r>
              <a:rPr lang="cs-CZ" dirty="0" smtClean="0"/>
              <a:t>,masivní </a:t>
            </a:r>
            <a:r>
              <a:rPr lang="cs-CZ" dirty="0" err="1" smtClean="0"/>
              <a:t>likvorea</a:t>
            </a:r>
            <a:r>
              <a:rPr lang="cs-CZ" dirty="0" smtClean="0"/>
              <a:t>,fraktury orbity s poruchami </a:t>
            </a:r>
            <a:r>
              <a:rPr lang="cs-CZ" dirty="0" err="1" smtClean="0"/>
              <a:t>bulbu</a:t>
            </a:r>
            <a:endParaRPr lang="cs-CZ" dirty="0" smtClean="0"/>
          </a:p>
          <a:p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Poranění mozku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primární x sekundární</a:t>
            </a:r>
          </a:p>
          <a:p>
            <a:r>
              <a:rPr lang="cs-CZ" b="1" dirty="0" smtClean="0"/>
              <a:t>difuzní x fokální</a:t>
            </a:r>
          </a:p>
          <a:p>
            <a:pPr>
              <a:buNone/>
            </a:pPr>
            <a:r>
              <a:rPr lang="cs-CZ" b="1" dirty="0" smtClean="0"/>
              <a:t>Primární difuzní</a:t>
            </a:r>
          </a:p>
          <a:p>
            <a:r>
              <a:rPr lang="cs-CZ" b="1" dirty="0" smtClean="0"/>
              <a:t>difuzní poranění</a:t>
            </a:r>
            <a:r>
              <a:rPr lang="cs-CZ" dirty="0" smtClean="0"/>
              <a:t>-mozková </a:t>
            </a:r>
            <a:r>
              <a:rPr lang="cs-CZ" dirty="0" err="1" smtClean="0"/>
              <a:t>komoce</a:t>
            </a:r>
            <a:r>
              <a:rPr lang="cs-CZ" dirty="0" smtClean="0"/>
              <a:t>-natažení axonů bez těžké strukturální léze</a:t>
            </a:r>
          </a:p>
          <a:p>
            <a:pPr>
              <a:buNone/>
            </a:pPr>
            <a:r>
              <a:rPr lang="cs-CZ" b="1" dirty="0" smtClean="0"/>
              <a:t> </a:t>
            </a:r>
            <a:r>
              <a:rPr lang="cs-CZ" dirty="0" smtClean="0"/>
              <a:t>-klinika-porucha vědomí kvantitativní krátkodobá –hranice 60min,případně vegetativní př.-nauzea, zvracení,</a:t>
            </a:r>
            <a:r>
              <a:rPr lang="cs-CZ" dirty="0" err="1" smtClean="0"/>
              <a:t>vertigo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-terapie –klidový režim 2T a více dle potřeby,nesledovat elektronická zařízení,nečíst</a:t>
            </a:r>
          </a:p>
          <a:p>
            <a:pPr>
              <a:buNone/>
            </a:pPr>
            <a:r>
              <a:rPr lang="cs-CZ" dirty="0" smtClean="0"/>
              <a:t>-</a:t>
            </a:r>
            <a:r>
              <a:rPr lang="cs-CZ" b="1" dirty="0" smtClean="0"/>
              <a:t>fyzioterapeutická intervence</a:t>
            </a:r>
            <a:r>
              <a:rPr lang="cs-CZ" dirty="0" smtClean="0"/>
              <a:t>-</a:t>
            </a:r>
            <a:r>
              <a:rPr lang="cs-CZ" dirty="0" err="1" smtClean="0"/>
              <a:t>vertikalizace</a:t>
            </a:r>
            <a:r>
              <a:rPr lang="cs-CZ" dirty="0" smtClean="0"/>
              <a:t> po odeznění vegetativních př.,sledovat TF při změně polohy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fokální</a:t>
            </a:r>
            <a:r>
              <a:rPr lang="cs-CZ" dirty="0" smtClean="0"/>
              <a:t> : </a:t>
            </a:r>
            <a:r>
              <a:rPr lang="cs-CZ" dirty="0" err="1" smtClean="0"/>
              <a:t>kontuse</a:t>
            </a:r>
            <a:r>
              <a:rPr lang="cs-CZ" dirty="0" smtClean="0"/>
              <a:t>, </a:t>
            </a:r>
            <a:r>
              <a:rPr lang="cs-CZ" dirty="0" err="1" smtClean="0"/>
              <a:t>dilacerace</a:t>
            </a:r>
            <a:r>
              <a:rPr lang="cs-CZ" dirty="0" smtClean="0"/>
              <a:t>, </a:t>
            </a:r>
            <a:r>
              <a:rPr lang="cs-CZ" dirty="0" err="1" smtClean="0"/>
              <a:t>intracerebrální</a:t>
            </a:r>
            <a:r>
              <a:rPr lang="cs-CZ" dirty="0" smtClean="0"/>
              <a:t> hematom</a:t>
            </a:r>
          </a:p>
          <a:p>
            <a:r>
              <a:rPr lang="cs-CZ" b="1" u="sng" dirty="0" smtClean="0"/>
              <a:t>Komplikace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smtClean="0"/>
              <a:t>- intrakraniální</a:t>
            </a:r>
          </a:p>
          <a:p>
            <a:r>
              <a:rPr lang="cs-CZ" dirty="0" smtClean="0"/>
              <a:t> </a:t>
            </a:r>
            <a:r>
              <a:rPr lang="cs-CZ" b="1" dirty="0" smtClean="0"/>
              <a:t>epidurální hematom</a:t>
            </a:r>
            <a:r>
              <a:rPr lang="cs-CZ" dirty="0" smtClean="0"/>
              <a:t> </a:t>
            </a:r>
          </a:p>
          <a:p>
            <a:r>
              <a:rPr lang="cs-CZ" b="1" dirty="0" smtClean="0"/>
              <a:t>subdurální hematom</a:t>
            </a:r>
            <a:r>
              <a:rPr lang="cs-CZ" dirty="0" smtClean="0"/>
              <a:t> (akutní nebo chronický, </a:t>
            </a:r>
            <a:r>
              <a:rPr lang="cs-CZ" b="1" dirty="0" err="1" smtClean="0"/>
              <a:t>subarachnoidální</a:t>
            </a:r>
            <a:r>
              <a:rPr lang="cs-CZ" dirty="0" smtClean="0"/>
              <a:t> nebo </a:t>
            </a:r>
            <a:r>
              <a:rPr lang="cs-CZ" b="1" dirty="0" err="1" smtClean="0"/>
              <a:t>intracerebrální</a:t>
            </a:r>
            <a:r>
              <a:rPr lang="cs-CZ" b="1" dirty="0" smtClean="0"/>
              <a:t> krvácení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difúzní </a:t>
            </a:r>
            <a:r>
              <a:rPr lang="cs-CZ" b="1" dirty="0" err="1" smtClean="0"/>
              <a:t>axonální</a:t>
            </a:r>
            <a:r>
              <a:rPr lang="cs-CZ" b="1" dirty="0" smtClean="0"/>
              <a:t> poranění (DAP)</a:t>
            </a:r>
            <a:r>
              <a:rPr lang="cs-CZ" dirty="0" smtClean="0"/>
              <a:t>-mnohočetné mikroskopické přerušení axonů působením střižných sil(nelze přesně stanovit hranici mezi </a:t>
            </a:r>
            <a:r>
              <a:rPr lang="cs-CZ" dirty="0" err="1" smtClean="0"/>
              <a:t>komocí</a:t>
            </a:r>
            <a:r>
              <a:rPr lang="cs-CZ" dirty="0" smtClean="0"/>
              <a:t> a DAP).</a:t>
            </a:r>
          </a:p>
          <a:p>
            <a:pPr>
              <a:buNone/>
            </a:pPr>
            <a:r>
              <a:rPr lang="cs-CZ" dirty="0" smtClean="0"/>
              <a:t>-klinické projevy - dle míry postižení,následky od úplné úpravy až po stavy neslučitelné se životem (</a:t>
            </a:r>
            <a:r>
              <a:rPr lang="cs-CZ" dirty="0" err="1" smtClean="0"/>
              <a:t>tzv.shearing</a:t>
            </a:r>
            <a:r>
              <a:rPr lang="cs-CZ" dirty="0" smtClean="0"/>
              <a:t> </a:t>
            </a:r>
            <a:r>
              <a:rPr lang="cs-CZ" dirty="0" err="1" smtClean="0"/>
              <a:t>injury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-objektivní průkaznost složitá CT negativní v kontrastu s těžkým klinickým stavem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symbol pro obsah 3" descr="cranio hematom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8693" t="21388" r="21375" b="6808"/>
          <a:stretch>
            <a:fillRect/>
          </a:stretch>
        </p:blipFill>
        <p:spPr>
          <a:xfrm>
            <a:off x="2051720" y="2420888"/>
            <a:ext cx="4824536" cy="3384376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edém mozku </a:t>
            </a:r>
          </a:p>
          <a:p>
            <a:r>
              <a:rPr lang="cs-CZ" dirty="0" smtClean="0"/>
              <a:t>poškození mozku </a:t>
            </a:r>
            <a:r>
              <a:rPr lang="cs-CZ" dirty="0" err="1" smtClean="0"/>
              <a:t>herniací</a:t>
            </a:r>
            <a:r>
              <a:rPr lang="cs-CZ" dirty="0" smtClean="0"/>
              <a:t> mozkové tkáně</a:t>
            </a:r>
          </a:p>
          <a:p>
            <a:r>
              <a:rPr lang="cs-CZ" dirty="0" smtClean="0"/>
              <a:t>poranění mozkových nervů či komprese cév s ischémiemi</a:t>
            </a:r>
          </a:p>
          <a:p>
            <a:r>
              <a:rPr lang="cs-CZ" dirty="0" smtClean="0"/>
              <a:t>infekce (meningitida, absces, osteomyelitida)</a:t>
            </a:r>
          </a:p>
          <a:p>
            <a:r>
              <a:rPr lang="cs-CZ" dirty="0" smtClean="0"/>
              <a:t>epilepsie</a:t>
            </a:r>
          </a:p>
          <a:p>
            <a:r>
              <a:rPr lang="cs-CZ" dirty="0" smtClean="0"/>
              <a:t>hydrocefalus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454</Words>
  <Application>Microsoft Office PowerPoint</Application>
  <PresentationFormat>Předvádění na obrazovce (4:3)</PresentationFormat>
  <Paragraphs>69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APLIKOVANÁ FYZIOTERAPIE  V TRAUMATOLOGII</vt:lpstr>
      <vt:lpstr>Kraniocerebrální poranění</vt:lpstr>
      <vt:lpstr>Mechanismus poranění</vt:lpstr>
      <vt:lpstr>Poranění lebky</vt:lpstr>
      <vt:lpstr>Poranění mozku </vt:lpstr>
      <vt:lpstr>Snímek 6</vt:lpstr>
      <vt:lpstr>Snímek 7</vt:lpstr>
      <vt:lpstr>Snímek 8</vt:lpstr>
      <vt:lpstr>Snímek 9</vt:lpstr>
      <vt:lpstr>FYZIOTERAPIE</vt:lpstr>
      <vt:lpstr>Poranění hrudníku</vt:lpstr>
      <vt:lpstr>Snímek 12</vt:lpstr>
      <vt:lpstr>Snímek 13</vt:lpstr>
      <vt:lpstr>FYZIOTERAPIE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APLIKOVANÁ FYZIOTERAPIE  V TRAUMATOLOGII</dc:title>
  <dc:creator>sabina</dc:creator>
  <cp:lastModifiedBy>sabina</cp:lastModifiedBy>
  <cp:revision>1</cp:revision>
  <dcterms:created xsi:type="dcterms:W3CDTF">2023-10-04T21:22:38Z</dcterms:created>
  <dcterms:modified xsi:type="dcterms:W3CDTF">2023-10-04T21:50:59Z</dcterms:modified>
</cp:coreProperties>
</file>