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921E1D-C016-4AF4-80C4-9269138A4056}" v="1414" dt="2023-12-14T13:10:42.315"/>
    <p1510:client id="{EBBF6157-AC61-B6FC-DA0B-E196BBEB2E0D}" v="9" dt="2023-12-14T13:21:32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5" d="100"/>
          <a:sy n="85" d="100"/>
        </p:scale>
        <p:origin x="4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books/NBK562933/" TargetMode="External"/><Relationship Id="rId2" Type="http://schemas.openxmlformats.org/officeDocument/2006/relationships/hyperlink" Target="https://www.who.int/news-room/fact-sheets/detail/physical-activity#:~:text=should%20do%20at%20least%20an%20average%20of%2060,and%20bone%2C%20at%20least%203%20days%20a%20week.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mj.com/content/381/bmj-2022-070730?fbclid=IwAR1ATfSuQ04o-8sFJfbXG591UdTDEAP_MdA-ZgBocOuzc0C3Fsh04im2470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Fyzioterapie u neurochirurgických výkonů</a:t>
            </a:r>
            <a:br>
              <a:rPr lang="cs-CZ" dirty="0">
                <a:cs typeface="Arial"/>
              </a:rPr>
            </a:br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PÁTEŘ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46B012-6ED6-6240-E7C1-499D740F42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54D427-C004-39C8-571B-F3A8DEACD3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16A053-5BB0-B48D-F6D0-2D292DFDB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FYZIOTERAPIE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7674376-9421-94B4-201C-92FE9CEF8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Předoperační instruktáž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límec – podle </a:t>
            </a:r>
            <a:r>
              <a:rPr lang="cs-CZ">
                <a:ea typeface="+mn-lt"/>
                <a:cs typeface="+mn-lt"/>
              </a:rPr>
              <a:t>pracoviště, měkký X Philadelphia 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1. -2. den: límec stále na krku. Obvykle RTG kontrola-podle toho vertikalizace 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-prevence TEN, sagitální stabilizace, kondiční cviky </a:t>
            </a:r>
            <a:r>
              <a:rPr lang="cs-CZ" err="1">
                <a:ea typeface="+mn-lt"/>
                <a:cs typeface="+mn-lt"/>
              </a:rPr>
              <a:t>RFT,relaxace,sed</a:t>
            </a:r>
            <a:r>
              <a:rPr lang="cs-CZ" dirty="0">
                <a:ea typeface="+mn-lt"/>
                <a:cs typeface="+mn-lt"/>
              </a:rPr>
              <a:t> přes bok, </a:t>
            </a:r>
            <a:r>
              <a:rPr lang="cs-CZ" err="1">
                <a:ea typeface="+mn-lt"/>
                <a:cs typeface="+mn-lt"/>
              </a:rPr>
              <a:t>chuze</a:t>
            </a:r>
            <a:r>
              <a:rPr lang="cs-CZ" dirty="0">
                <a:ea typeface="+mn-lt"/>
                <a:cs typeface="+mn-lt"/>
              </a:rPr>
              <a:t> kolem </a:t>
            </a:r>
            <a:r>
              <a:rPr lang="cs-CZ" err="1">
                <a:ea typeface="+mn-lt"/>
                <a:cs typeface="+mn-lt"/>
              </a:rPr>
              <a:t>lužka</a:t>
            </a: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Od 3.dne odkládání límce na </a:t>
            </a:r>
            <a:r>
              <a:rPr lang="cs-CZ" err="1">
                <a:cs typeface="Arial"/>
              </a:rPr>
              <a:t>lužku</a:t>
            </a:r>
            <a:r>
              <a:rPr lang="cs-CZ" dirty="0">
                <a:cs typeface="Arial"/>
              </a:rPr>
              <a:t>, šetrné izometrie svalu kolem </a:t>
            </a:r>
            <a:r>
              <a:rPr lang="cs-CZ" err="1">
                <a:cs typeface="Arial"/>
              </a:rPr>
              <a:t>Cp</a:t>
            </a:r>
            <a:r>
              <a:rPr lang="cs-CZ" dirty="0">
                <a:cs typeface="Arial"/>
              </a:rPr>
              <a:t> 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9333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AF8E84-8993-7BDD-DFE2-338F502B7E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27199E-D24B-22BF-24DD-E7F44F8192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8DE011-37DB-E1CA-D464-F22142CA5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ADL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8DCAAE-1444-9835-A1C0-78AE8604D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naučené cviky </a:t>
            </a:r>
            <a:r>
              <a:rPr lang="cs-CZ">
                <a:ea typeface="+mn-lt"/>
                <a:cs typeface="+mn-lt"/>
              </a:rPr>
              <a:t>každý den 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sed krátkodobě pouze k jídlo a na WC</a:t>
            </a:r>
          </a:p>
          <a:p>
            <a:pPr marL="251460" indent="-179705"/>
            <a:r>
              <a:rPr lang="cs-CZ">
                <a:ea typeface="+mn-lt"/>
                <a:cs typeface="+mn-lt"/>
              </a:rPr>
              <a:t>postupně prodlužovat 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2 měsíce neřídit auto-krátké vzdálenosti se nechat převážet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ponožky, kalhoty oblékat v lese na </a:t>
            </a:r>
            <a:r>
              <a:rPr lang="cs-CZ" err="1">
                <a:ea typeface="+mn-lt"/>
                <a:cs typeface="+mn-lt"/>
              </a:rPr>
              <a:t>zádechve</a:t>
            </a:r>
            <a:r>
              <a:rPr lang="cs-CZ" dirty="0">
                <a:ea typeface="+mn-lt"/>
                <a:cs typeface="+mn-lt"/>
              </a:rPr>
              <a:t> stoji s oporou o </a:t>
            </a:r>
            <a:r>
              <a:rPr lang="cs-CZ">
                <a:ea typeface="+mn-lt"/>
                <a:cs typeface="+mn-lt"/>
              </a:rPr>
              <a:t>zeď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péče</a:t>
            </a:r>
            <a:r>
              <a:rPr lang="cs-CZ">
                <a:ea typeface="+mn-lt"/>
                <a:cs typeface="+mn-lt"/>
              </a:rPr>
              <a:t> o jizvu 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předklony a úklony za 4 </a:t>
            </a:r>
            <a:r>
              <a:rPr lang="cs-CZ" err="1">
                <a:ea typeface="+mn-lt"/>
                <a:cs typeface="+mn-lt"/>
              </a:rPr>
              <a:t>tý</a:t>
            </a:r>
            <a:r>
              <a:rPr lang="cs-CZ" dirty="0">
                <a:ea typeface="+mn-lt"/>
                <a:cs typeface="+mn-lt"/>
              </a:rPr>
              <a:t>, rotace za 6 </a:t>
            </a:r>
            <a:r>
              <a:rPr lang="cs-CZ" err="1">
                <a:ea typeface="+mn-lt"/>
                <a:cs typeface="+mn-lt"/>
              </a:rPr>
              <a:t>tý</a:t>
            </a:r>
            <a:r>
              <a:rPr lang="cs-CZ">
                <a:ea typeface="+mn-lt"/>
                <a:cs typeface="+mn-lt"/>
              </a:rPr>
              <a:t> – ne silou 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za 6 </a:t>
            </a:r>
            <a:r>
              <a:rPr lang="cs-CZ" dirty="0" err="1">
                <a:ea typeface="+mn-lt"/>
                <a:cs typeface="+mn-lt"/>
              </a:rPr>
              <a:t>tý</a:t>
            </a:r>
            <a:r>
              <a:rPr lang="cs-CZ" dirty="0">
                <a:ea typeface="+mn-lt"/>
                <a:cs typeface="+mn-lt"/>
              </a:rPr>
              <a:t> kontrola na </a:t>
            </a:r>
            <a:r>
              <a:rPr lang="cs-CZ" dirty="0" err="1">
                <a:ea typeface="+mn-lt"/>
                <a:cs typeface="+mn-lt"/>
              </a:rPr>
              <a:t>neuchir</a:t>
            </a:r>
            <a:r>
              <a:rPr lang="cs-CZ" dirty="0">
                <a:ea typeface="+mn-lt"/>
                <a:cs typeface="+mn-lt"/>
              </a:rPr>
              <a:t> pak ambulance 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do roka lázně</a:t>
            </a:r>
          </a:p>
        </p:txBody>
      </p:sp>
    </p:spTree>
    <p:extLst>
      <p:ext uri="{BB962C8B-B14F-4D97-AF65-F5344CB8AC3E}">
        <p14:creationId xmlns:p14="http://schemas.microsoft.com/office/powerpoint/2010/main" val="92141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F0FE19-AAA4-BD40-7E7A-B87DBFBC40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40518F-D8BF-1C6C-DF63-22EC10B8A6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3D48DC-B2DB-874D-26E8-9A69A584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D8AD2E-CD57-345F-0F2B-DC4B0C19F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od Th6 kaudálně- na některých pracovištích vertikalizace přes břicho</a:t>
            </a:r>
          </a:p>
          <a:p>
            <a:pPr marL="251460" indent="-179705"/>
            <a:r>
              <a:rPr lang="cs-CZ" dirty="0">
                <a:cs typeface="Arial"/>
              </a:rPr>
              <a:t>od Th5 omezení sedu často podpažní berle</a:t>
            </a: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KOMPLIKACE</a:t>
            </a:r>
          </a:p>
          <a:p>
            <a:pPr marL="251460" indent="-179705"/>
            <a:r>
              <a:rPr lang="cs-CZ" dirty="0">
                <a:cs typeface="Arial"/>
              </a:rPr>
              <a:t>poranění durálního vaku</a:t>
            </a:r>
          </a:p>
          <a:p>
            <a:pPr marL="251460" indent="-179705"/>
            <a:r>
              <a:rPr lang="cs-CZ">
                <a:cs typeface="Arial"/>
              </a:rPr>
              <a:t>infekt </a:t>
            </a:r>
          </a:p>
          <a:p>
            <a:pPr marL="251460" indent="-179705"/>
            <a:r>
              <a:rPr lang="cs-CZ" dirty="0">
                <a:cs typeface="Arial"/>
              </a:rPr>
              <a:t>pozdní nestabilita</a:t>
            </a:r>
          </a:p>
          <a:p>
            <a:pPr marL="251460" indent="-179705"/>
            <a:r>
              <a:rPr lang="cs-CZ" dirty="0">
                <a:cs typeface="Arial"/>
              </a:rPr>
              <a:t>FBSS</a:t>
            </a:r>
          </a:p>
        </p:txBody>
      </p:sp>
    </p:spTree>
    <p:extLst>
      <p:ext uri="{BB962C8B-B14F-4D97-AF65-F5344CB8AC3E}">
        <p14:creationId xmlns:p14="http://schemas.microsoft.com/office/powerpoint/2010/main" val="2915787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675698-1530-2F70-8218-70B797196C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C2F86D-028E-C901-05AE-02FD7C946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B802B-8A77-17AC-754B-F5663991F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61C7FCF-23C4-A28A-7068-D3B6AA3E8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  <a:hlinkClick r:id="rId2"/>
              </a:rPr>
              <a:t> Physical activity (who.int)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  <a:hlinkClick r:id="rId3"/>
              </a:rPr>
              <a:t>https://www.ncbi.nlm.nih.gov/books/NBK562933/</a:t>
            </a: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  <a:hlinkClick r:id="rId4"/>
              </a:rPr>
              <a:t>Surgical versus non-surgical treatment for sciatica: systematic review and meta-analysis of randomised controlled trials | The BMJ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459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EEF560-D853-19A8-9965-E08D5EA45A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DA40D9-4453-8E74-2D7D-24607EFD5A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C9C4DF-9C30-BE65-FEAC-E4C5ACBA2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 descr="Obsah obrázku text, snímek obrazovky&#10;&#10;Popis byl vytvořen automaticky">
            <a:extLst>
              <a:ext uri="{FF2B5EF4-FFF2-40B4-BE49-F238E27FC236}">
                <a16:creationId xmlns:a16="http://schemas.microsoft.com/office/drawing/2014/main" id="{E6F7B53D-6763-3600-8279-67DF7CEB7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616" y="1692275"/>
            <a:ext cx="7360355" cy="4140200"/>
          </a:xfrm>
        </p:spPr>
      </p:pic>
    </p:spTree>
    <p:extLst>
      <p:ext uri="{BB962C8B-B14F-4D97-AF65-F5344CB8AC3E}">
        <p14:creationId xmlns:p14="http://schemas.microsoft.com/office/powerpoint/2010/main" val="1192289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B67C67-9BCE-3D66-8AF2-8BDDE678D7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2750A9-712A-AE8B-28B9-E1169CA87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C07D8C-DDAE-1557-898E-3D4A281E9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 descr="Obsah obrázku kreslené, ortéza&#10;&#10;Popis byl vytvořen automaticky">
            <a:extLst>
              <a:ext uri="{FF2B5EF4-FFF2-40B4-BE49-F238E27FC236}">
                <a16:creationId xmlns:a16="http://schemas.microsoft.com/office/drawing/2014/main" id="{F8767185-A79E-EBEC-D7C6-C6FCF1DC95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843" y="1800751"/>
            <a:ext cx="3652901" cy="4381266"/>
          </a:xfrm>
        </p:spPr>
      </p:pic>
    </p:spTree>
    <p:extLst>
      <p:ext uri="{BB962C8B-B14F-4D97-AF65-F5344CB8AC3E}">
        <p14:creationId xmlns:p14="http://schemas.microsoft.com/office/powerpoint/2010/main" val="2434597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7E62D3-92EC-9211-E6E3-1FB589FE86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F6FDC7-57E5-BB58-7F57-EDD4487B1F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21DCA5-436C-BDF4-22A3-5522212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 descr="Obsah obrázku socha, umění, osoba&#10;&#10;Popis byl vytvořen automaticky">
            <a:extLst>
              <a:ext uri="{FF2B5EF4-FFF2-40B4-BE49-F238E27FC236}">
                <a16:creationId xmlns:a16="http://schemas.microsoft.com/office/drawing/2014/main" id="{7C379C45-68A1-D29F-5D7F-76A0E86B77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369" y="1755872"/>
            <a:ext cx="4514850" cy="3273328"/>
          </a:xfrm>
        </p:spPr>
      </p:pic>
    </p:spTree>
    <p:extLst>
      <p:ext uri="{BB962C8B-B14F-4D97-AF65-F5344CB8AC3E}">
        <p14:creationId xmlns:p14="http://schemas.microsoft.com/office/powerpoint/2010/main" val="180917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B121815-1121-B5FD-9EA2-3A0C5C3DAA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F60B2F-2B77-A1D2-250F-F6F1460661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0AA013-BDEC-8002-30CC-A3F9B3501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A821FD-97E6-E418-B85C-799244C41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stadia degenerace meziobratlové ploténky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stadium dysfunkce - ztráta vody a </a:t>
            </a:r>
            <a:r>
              <a:rPr lang="cs-CZ" dirty="0" err="1">
                <a:ea typeface="+mn-lt"/>
                <a:cs typeface="+mn-lt"/>
              </a:rPr>
              <a:t>proteoglykanú</a:t>
            </a:r>
            <a:r>
              <a:rPr lang="cs-CZ" dirty="0">
                <a:ea typeface="+mn-lt"/>
                <a:cs typeface="+mn-lt"/>
              </a:rPr>
              <a:t> (30 let)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stadium instability- zmenšuje se výška ploténky i meziobratlové otvory, rozvolňují  se dlouhé vazy, řasí se lig. </a:t>
            </a:r>
            <a:r>
              <a:rPr lang="cs-CZ" err="1">
                <a:ea typeface="+mn-lt"/>
                <a:cs typeface="+mn-lt"/>
              </a:rPr>
              <a:t>Flavum</a:t>
            </a:r>
            <a:r>
              <a:rPr lang="cs-CZ" dirty="0">
                <a:ea typeface="+mn-lt"/>
                <a:cs typeface="+mn-lt"/>
              </a:rPr>
              <a:t>-zvýšená pohyblivost segmentu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stadium </a:t>
            </a:r>
            <a:r>
              <a:rPr lang="cs-CZ" dirty="0" err="1">
                <a:ea typeface="+mn-lt"/>
                <a:cs typeface="+mn-lt"/>
              </a:rPr>
              <a:t>restabilizace</a:t>
            </a:r>
            <a:r>
              <a:rPr lang="cs-CZ" dirty="0">
                <a:ea typeface="+mn-lt"/>
                <a:cs typeface="+mn-lt"/>
              </a:rPr>
              <a:t> - produktivní změny a osteofyty, konečné někdy adaptačně snížení nestability, někdy </a:t>
            </a:r>
            <a:r>
              <a:rPr lang="cs-CZ" dirty="0" err="1">
                <a:ea typeface="+mn-lt"/>
                <a:cs typeface="+mn-lt"/>
              </a:rPr>
              <a:t>stenoza</a:t>
            </a:r>
            <a:r>
              <a:rPr lang="cs-CZ" dirty="0">
                <a:ea typeface="+mn-lt"/>
                <a:cs typeface="+mn-lt"/>
              </a:rPr>
              <a:t> páteřního kanálu (60 let, každý degenerativní změny)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39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FFACC2-F34F-DF3A-7976-8C8D000B6A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1B6F54-A93A-F2F6-A8BE-FD420AC8E8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D34DE9-B29C-BFD5-9EE9-E049258D3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EABF09-C335-E560-4363-02609326C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neurologické příznaky se projeví při postižení kořene nebo míchy </a:t>
            </a:r>
            <a:r>
              <a:rPr lang="cs-CZ">
                <a:ea typeface="+mn-lt"/>
                <a:cs typeface="+mn-lt"/>
              </a:rPr>
              <a:t>(</a:t>
            </a:r>
            <a:r>
              <a:rPr lang="cs-CZ" err="1">
                <a:ea typeface="+mn-lt"/>
                <a:cs typeface="+mn-lt"/>
              </a:rPr>
              <a:t>myelopatie</a:t>
            </a:r>
            <a:r>
              <a:rPr lang="cs-CZ">
                <a:ea typeface="+mn-lt"/>
                <a:cs typeface="+mn-lt"/>
              </a:rPr>
              <a:t>)</a:t>
            </a:r>
          </a:p>
          <a:p>
            <a:pPr marL="251460" indent="-179705"/>
            <a:r>
              <a:rPr lang="cs-CZ" dirty="0">
                <a:cs typeface="Arial"/>
              </a:rPr>
              <a:t>výhřez </a:t>
            </a:r>
            <a:r>
              <a:rPr lang="cs-CZ" err="1">
                <a:cs typeface="Arial"/>
              </a:rPr>
              <a:t>ploténky,stenoza</a:t>
            </a:r>
            <a:r>
              <a:rPr lang="cs-CZ" dirty="0">
                <a:cs typeface="Arial"/>
              </a:rPr>
              <a:t> páteřního kanálu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CAVE </a:t>
            </a:r>
            <a:r>
              <a:rPr lang="cs-CZ" err="1">
                <a:cs typeface="Arial"/>
              </a:rPr>
              <a:t>sy</a:t>
            </a:r>
            <a:r>
              <a:rPr lang="cs-CZ" dirty="0">
                <a:cs typeface="Arial"/>
              </a:rPr>
              <a:t> </a:t>
            </a:r>
            <a:r>
              <a:rPr lang="cs-CZ" err="1">
                <a:cs typeface="Arial"/>
              </a:rPr>
              <a:t>Caudy</a:t>
            </a:r>
            <a:r>
              <a:rPr lang="cs-CZ" dirty="0">
                <a:cs typeface="Arial"/>
              </a:rPr>
              <a:t> </a:t>
            </a:r>
            <a:r>
              <a:rPr lang="cs-CZ" err="1">
                <a:cs typeface="Arial"/>
              </a:rPr>
              <a:t>equiny</a:t>
            </a:r>
            <a:r>
              <a:rPr lang="cs-CZ" dirty="0">
                <a:cs typeface="Arial"/>
              </a:rPr>
              <a:t>-</a:t>
            </a:r>
            <a:r>
              <a:rPr lang="cs-CZ" dirty="0">
                <a:solidFill>
                  <a:srgbClr val="333333"/>
                </a:solidFill>
                <a:latin typeface="Arial"/>
                <a:ea typeface="Verdana"/>
                <a:cs typeface="Arial"/>
              </a:rPr>
              <a:t>soubor příznaků vznikajících při kompresi kořenů míšních nervů, které probíhají v </a:t>
            </a:r>
            <a:r>
              <a:rPr lang="cs-CZ" err="1">
                <a:solidFill>
                  <a:srgbClr val="333333"/>
                </a:solidFill>
                <a:latin typeface="Arial"/>
                <a:ea typeface="Verdana"/>
                <a:cs typeface="Arial"/>
              </a:rPr>
              <a:t>cauda</a:t>
            </a:r>
            <a:r>
              <a:rPr lang="cs-CZ" dirty="0">
                <a:solidFill>
                  <a:srgbClr val="333333"/>
                </a:solidFill>
                <a:latin typeface="Arial"/>
                <a:ea typeface="Verdana"/>
                <a:cs typeface="Arial"/>
              </a:rPr>
              <a:t> </a:t>
            </a:r>
            <a:r>
              <a:rPr lang="cs-CZ" err="1">
                <a:solidFill>
                  <a:srgbClr val="333333"/>
                </a:solidFill>
                <a:latin typeface="Arial"/>
                <a:ea typeface="Verdana"/>
                <a:cs typeface="Arial"/>
              </a:rPr>
              <a:t>equina</a:t>
            </a:r>
            <a:r>
              <a:rPr lang="cs-CZ" dirty="0">
                <a:solidFill>
                  <a:srgbClr val="333333"/>
                </a:solidFill>
                <a:latin typeface="Arial"/>
                <a:ea typeface="Verdana"/>
                <a:cs typeface="Arial"/>
              </a:rPr>
              <a:t>. Projeví se snížením až ztrátou análního reflexu, hypestezií až anestezií vnitřní strany stehna typ jezdeckých kalhot – kořeny S3–5 a dále </a:t>
            </a:r>
            <a:r>
              <a:rPr lang="cs-CZ" err="1">
                <a:solidFill>
                  <a:srgbClr val="333333"/>
                </a:solidFill>
                <a:latin typeface="Arial"/>
                <a:ea typeface="Verdana"/>
                <a:cs typeface="Arial"/>
              </a:rPr>
              <a:t>perigenitální</a:t>
            </a:r>
            <a:r>
              <a:rPr lang="cs-CZ" dirty="0">
                <a:solidFill>
                  <a:srgbClr val="333333"/>
                </a:solidFill>
                <a:latin typeface="Arial"/>
                <a:ea typeface="Verdana"/>
                <a:cs typeface="Arial"/>
              </a:rPr>
              <a:t>, </a:t>
            </a:r>
            <a:r>
              <a:rPr lang="cs-CZ" err="1">
                <a:solidFill>
                  <a:srgbClr val="333333"/>
                </a:solidFill>
                <a:latin typeface="Arial"/>
                <a:ea typeface="Verdana"/>
                <a:cs typeface="Arial"/>
              </a:rPr>
              <a:t>perianální</a:t>
            </a:r>
            <a:r>
              <a:rPr lang="cs-CZ" dirty="0">
                <a:solidFill>
                  <a:srgbClr val="333333"/>
                </a:solidFill>
                <a:latin typeface="Arial"/>
                <a:ea typeface="Verdana"/>
                <a:cs typeface="Arial"/>
              </a:rPr>
              <a:t> oblasti. Klinickému obrazu dominují spontánní, kořenové bolesti vystřelující do dolní končetiny. Všechny příznaky jsou asymetrické.</a:t>
            </a:r>
            <a:r>
              <a:rPr lang="cs-CZ" sz="900" dirty="0">
                <a:solidFill>
                  <a:srgbClr val="333333"/>
                </a:solidFill>
                <a:latin typeface="Verdana"/>
                <a:ea typeface="Verdana"/>
                <a:cs typeface="Arial"/>
              </a:rPr>
              <a:t> 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118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4312BF-DFBB-9EC2-8333-F0EE448F34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AE9EAE-D378-1E9C-E846-F3ED258916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95B7BF-A29B-6241-8212-57A9DB5E9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D91545-75F1-96AF-B713-F1907E50E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neurologické klinické vyšetření– určí postižený kořen – 95%  S1</a:t>
            </a:r>
          </a:p>
          <a:p>
            <a:pPr marL="251460" indent="-179705"/>
            <a:r>
              <a:rPr lang="cs-CZ" dirty="0">
                <a:cs typeface="Arial"/>
              </a:rPr>
              <a:t>Nejčastěji </a:t>
            </a:r>
            <a:r>
              <a:rPr lang="cs-CZ" dirty="0" err="1">
                <a:cs typeface="Arial"/>
              </a:rPr>
              <a:t>dorzoaterání</a:t>
            </a:r>
            <a:r>
              <a:rPr lang="cs-CZ" dirty="0">
                <a:cs typeface="Arial"/>
              </a:rPr>
              <a:t> výhřez</a:t>
            </a:r>
          </a:p>
          <a:p>
            <a:pPr marL="251460" indent="-179705"/>
            <a:r>
              <a:rPr lang="cs-CZ" dirty="0">
                <a:cs typeface="Arial"/>
              </a:rPr>
              <a:t>zobrazovací metody</a:t>
            </a:r>
          </a:p>
          <a:p>
            <a:pPr marL="251460" indent="-179705"/>
            <a:r>
              <a:rPr lang="cs-CZ" dirty="0">
                <a:cs typeface="Arial"/>
              </a:rPr>
              <a:t>EMG</a:t>
            </a: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neurochirurg dekompresní </a:t>
            </a:r>
            <a:r>
              <a:rPr lang="cs-CZ" dirty="0" err="1">
                <a:cs typeface="Arial"/>
              </a:rPr>
              <a:t>zákrokym</a:t>
            </a:r>
            <a:r>
              <a:rPr lang="cs-CZ" dirty="0">
                <a:cs typeface="Arial"/>
              </a:rPr>
              <a:t> ortoped stabilizační</a:t>
            </a: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089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891C35-422C-E4E7-5A53-35505DA26E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B525DD-93BC-D3FA-90A3-1554853A7D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EAB2E6-7205-9C05-FB42-375F88668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983EF6-B167-B291-209B-1A60D6CBA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1.jednoduché dekomprese </a:t>
            </a:r>
            <a:endParaRPr lang="cs-CZ" dirty="0"/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2.stabilisace (</a:t>
            </a:r>
            <a:r>
              <a:rPr lang="cs-CZ" dirty="0" err="1">
                <a:ea typeface="+mn-lt"/>
                <a:cs typeface="+mn-lt"/>
              </a:rPr>
              <a:t>fuse</a:t>
            </a:r>
            <a:r>
              <a:rPr lang="cs-CZ" dirty="0">
                <a:ea typeface="+mn-lt"/>
                <a:cs typeface="+mn-lt"/>
              </a:rPr>
              <a:t>) </a:t>
            </a: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3.non-fusion </a:t>
            </a:r>
            <a:r>
              <a:rPr lang="cs-CZ" dirty="0" err="1">
                <a:ea typeface="+mn-lt"/>
                <a:cs typeface="+mn-lt"/>
              </a:rPr>
              <a:t>technique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869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C57AC1-27EE-31A5-D4FA-A7A6A6555C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7EF01A-DEF9-3E1B-BC01-F6CF862235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EEEAAC-B7A2-D73D-AF75-5C920B50C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31557BC-5377-CE32-4AE0-34473CC67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Ad 1</a:t>
            </a:r>
          </a:p>
          <a:p>
            <a:pPr marL="251460" indent="-179705">
              <a:buFont typeface="Calibri" panose="020B0604020202020204" pitchFamily="34" charset="0"/>
              <a:buChar char="-"/>
            </a:pPr>
            <a:r>
              <a:rPr lang="cs-CZ" b="1" err="1">
                <a:ea typeface="+mn-lt"/>
                <a:cs typeface="+mn-lt"/>
              </a:rPr>
              <a:t>diskektomie</a:t>
            </a:r>
            <a:r>
              <a:rPr lang="cs-CZ" b="1" dirty="0">
                <a:ea typeface="+mn-lt"/>
                <a:cs typeface="+mn-lt"/>
              </a:rPr>
              <a:t> </a:t>
            </a:r>
          </a:p>
          <a:p>
            <a:pPr marL="251460" indent="-179705">
              <a:buFont typeface="Calibri" panose="020B0604020202020204" pitchFamily="34" charset="0"/>
              <a:buChar char="-"/>
            </a:pPr>
            <a:r>
              <a:rPr lang="cs-CZ" b="1" err="1">
                <a:ea typeface="+mn-lt"/>
                <a:cs typeface="+mn-lt"/>
              </a:rPr>
              <a:t>foraminotomie</a:t>
            </a:r>
            <a:r>
              <a:rPr lang="cs-CZ" dirty="0">
                <a:ea typeface="+mn-lt"/>
                <a:cs typeface="+mn-lt"/>
              </a:rPr>
              <a:t> – uvolnění místa výstupu kořene z páteřního kanálu</a:t>
            </a:r>
          </a:p>
          <a:p>
            <a:pPr marL="251460" indent="-179705">
              <a:buFont typeface="Calibri" panose="020B0604020202020204" pitchFamily="34" charset="0"/>
              <a:buChar char="-"/>
            </a:pPr>
            <a:r>
              <a:rPr lang="cs-CZ" b="1" err="1">
                <a:ea typeface="+mn-lt"/>
                <a:cs typeface="+mn-lt"/>
              </a:rPr>
              <a:t>transligamentosní</a:t>
            </a:r>
            <a:r>
              <a:rPr lang="cs-CZ" b="1" dirty="0">
                <a:ea typeface="+mn-lt"/>
                <a:cs typeface="+mn-lt"/>
              </a:rPr>
              <a:t> přístup </a:t>
            </a:r>
          </a:p>
          <a:p>
            <a:pPr marL="251460" indent="-179705">
              <a:buFont typeface="Calibri" panose="020B0604020202020204" pitchFamily="34" charset="0"/>
              <a:buChar char="-"/>
            </a:pPr>
            <a:r>
              <a:rPr lang="cs-CZ" b="1" err="1">
                <a:ea typeface="+mn-lt"/>
                <a:cs typeface="+mn-lt"/>
              </a:rPr>
              <a:t>hemilaminektomie</a:t>
            </a:r>
            <a:r>
              <a:rPr lang="cs-CZ" b="1" dirty="0">
                <a:ea typeface="+mn-lt"/>
                <a:cs typeface="+mn-lt"/>
              </a:rPr>
              <a:t> </a:t>
            </a:r>
          </a:p>
          <a:p>
            <a:pPr marL="251460" indent="-179705">
              <a:buFont typeface="Calibri" panose="020B0604020202020204" pitchFamily="34" charset="0"/>
              <a:buChar char="-"/>
            </a:pPr>
            <a:r>
              <a:rPr lang="cs-CZ" b="1" err="1">
                <a:ea typeface="+mn-lt"/>
                <a:cs typeface="+mn-lt"/>
              </a:rPr>
              <a:t>laminektomie</a:t>
            </a:r>
            <a:r>
              <a:rPr lang="cs-CZ" b="1" dirty="0">
                <a:ea typeface="+mn-lt"/>
                <a:cs typeface="+mn-lt"/>
              </a:rPr>
              <a:t> – </a:t>
            </a:r>
            <a:r>
              <a:rPr lang="cs-CZ" dirty="0">
                <a:ea typeface="+mn-lt"/>
                <a:cs typeface="+mn-lt"/>
              </a:rPr>
              <a:t>odstranění oblouku obratle </a:t>
            </a:r>
          </a:p>
          <a:p>
            <a:pPr marL="251460" indent="-179705">
              <a:buFont typeface="Calibri" panose="020B0604020202020204" pitchFamily="34" charset="0"/>
              <a:buChar char="-"/>
            </a:pPr>
            <a:r>
              <a:rPr lang="cs-CZ" b="1" dirty="0" err="1">
                <a:ea typeface="+mn-lt"/>
                <a:cs typeface="+mn-lt"/>
              </a:rPr>
              <a:t>víceetážové</a:t>
            </a:r>
            <a:r>
              <a:rPr lang="cs-CZ" b="1" dirty="0">
                <a:ea typeface="+mn-lt"/>
                <a:cs typeface="+mn-lt"/>
              </a:rPr>
              <a:t> </a:t>
            </a:r>
            <a:r>
              <a:rPr lang="cs-CZ" b="1" dirty="0" err="1">
                <a:ea typeface="+mn-lt"/>
                <a:cs typeface="+mn-lt"/>
              </a:rPr>
              <a:t>laminektomie</a:t>
            </a:r>
            <a:endParaRPr lang="cs-CZ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1404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E884EB-1E37-6C9D-A226-20BB0B76A9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F2DBCA-62BB-9F3A-E6C5-2264131230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D82DC4-4282-28D0-66F2-F1C027B6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8ACC65-071B-734B-8E54-F77FC76B3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Ad 2</a:t>
            </a:r>
          </a:p>
          <a:p>
            <a:pPr marL="251460" indent="-179705"/>
            <a:r>
              <a:rPr lang="cs-CZ" b="1" err="1">
                <a:cs typeface="Arial"/>
              </a:rPr>
              <a:t>posterolaterální</a:t>
            </a:r>
            <a:r>
              <a:rPr lang="cs-CZ" b="1" dirty="0">
                <a:cs typeface="Arial"/>
              </a:rPr>
              <a:t> </a:t>
            </a:r>
            <a:r>
              <a:rPr lang="cs-CZ" b="1" err="1">
                <a:cs typeface="Arial"/>
              </a:rPr>
              <a:t>déza</a:t>
            </a:r>
            <a:r>
              <a:rPr lang="cs-CZ" dirty="0">
                <a:cs typeface="Arial"/>
              </a:rPr>
              <a:t>-není </a:t>
            </a:r>
            <a:r>
              <a:rPr lang="cs-CZ" dirty="0">
                <a:solidFill>
                  <a:srgbClr val="333333"/>
                </a:solidFill>
                <a:ea typeface="+mn-lt"/>
                <a:cs typeface="+mn-lt"/>
              </a:rPr>
              <a:t>odstraněna meziobratlová ploténka a srůstu sousedních obratlů je dosaženo pomocí kostní drtě uložené na příčné výběžky obratle. Rozsah uvolnění nervů závisí na nálezu na CT/MRI. Šrouby mohou, ale nemusí být použity.</a:t>
            </a:r>
          </a:p>
          <a:p>
            <a:pPr marL="251460" indent="-179705"/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PLIF (</a:t>
            </a:r>
            <a:r>
              <a:rPr lang="cs-CZ" b="1" err="1">
                <a:solidFill>
                  <a:srgbClr val="333333"/>
                </a:solidFill>
                <a:ea typeface="+mn-lt"/>
                <a:cs typeface="+mn-lt"/>
              </a:rPr>
              <a:t>Posterior</a:t>
            </a:r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 </a:t>
            </a:r>
            <a:r>
              <a:rPr lang="cs-CZ" b="1" err="1">
                <a:solidFill>
                  <a:srgbClr val="333333"/>
                </a:solidFill>
                <a:ea typeface="+mn-lt"/>
                <a:cs typeface="+mn-lt"/>
              </a:rPr>
              <a:t>Lumbar</a:t>
            </a:r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 </a:t>
            </a:r>
            <a:r>
              <a:rPr lang="cs-CZ" b="1" err="1">
                <a:solidFill>
                  <a:srgbClr val="333333"/>
                </a:solidFill>
                <a:ea typeface="+mn-lt"/>
                <a:cs typeface="+mn-lt"/>
              </a:rPr>
              <a:t>Interbody</a:t>
            </a:r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 </a:t>
            </a:r>
            <a:r>
              <a:rPr lang="cs-CZ" b="1" err="1">
                <a:solidFill>
                  <a:srgbClr val="333333"/>
                </a:solidFill>
                <a:ea typeface="+mn-lt"/>
                <a:cs typeface="+mn-lt"/>
              </a:rPr>
              <a:t>Fusion</a:t>
            </a:r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)</a:t>
            </a:r>
            <a:r>
              <a:rPr lang="cs-CZ" dirty="0">
                <a:solidFill>
                  <a:srgbClr val="333333"/>
                </a:solidFill>
                <a:ea typeface="+mn-lt"/>
                <a:cs typeface="+mn-lt"/>
              </a:rPr>
              <a:t>: Ze zadního přístupu dosahuje chirurg páteře, poté uvolní nervy odstraněním obratlového oblouku, zesílených vazů a částí zvětšených kloubů, odstraní meziobratlovou ploténku a nahradí ji výše zmíněnou klíckou. Do obratlového těla obou sousedních obratlů jsou zavedeny dva šrouby, které jsou po stranách spojeny tyčemi a konektory</a:t>
            </a:r>
          </a:p>
        </p:txBody>
      </p:sp>
    </p:spTree>
    <p:extLst>
      <p:ext uri="{BB962C8B-B14F-4D97-AF65-F5344CB8AC3E}">
        <p14:creationId xmlns:p14="http://schemas.microsoft.com/office/powerpoint/2010/main" val="1473342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82807B-13B8-2DDC-F78F-7826D9B2B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11A4A-BB93-252A-FB16-5BF7F4EA43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20BC21-68B5-06C8-57E0-E0360ABCF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36BBF0-4AEE-0728-D015-12026D0D6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LIF (</a:t>
            </a:r>
            <a:r>
              <a:rPr lang="cs-CZ" b="1" dirty="0" err="1">
                <a:solidFill>
                  <a:srgbClr val="333333"/>
                </a:solidFill>
                <a:ea typeface="+mn-lt"/>
                <a:cs typeface="+mn-lt"/>
              </a:rPr>
              <a:t>Anterior</a:t>
            </a:r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 </a:t>
            </a:r>
            <a:r>
              <a:rPr lang="cs-CZ" b="1" dirty="0" err="1">
                <a:solidFill>
                  <a:srgbClr val="333333"/>
                </a:solidFill>
                <a:ea typeface="+mn-lt"/>
                <a:cs typeface="+mn-lt"/>
              </a:rPr>
              <a:t>Lumbar</a:t>
            </a:r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 </a:t>
            </a:r>
            <a:r>
              <a:rPr lang="cs-CZ" b="1" dirty="0" err="1">
                <a:solidFill>
                  <a:srgbClr val="333333"/>
                </a:solidFill>
                <a:ea typeface="+mn-lt"/>
                <a:cs typeface="+mn-lt"/>
              </a:rPr>
              <a:t>Interbody</a:t>
            </a:r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 </a:t>
            </a:r>
            <a:r>
              <a:rPr lang="cs-CZ" b="1" dirty="0" err="1">
                <a:solidFill>
                  <a:srgbClr val="333333"/>
                </a:solidFill>
                <a:ea typeface="+mn-lt"/>
                <a:cs typeface="+mn-lt"/>
              </a:rPr>
              <a:t>Fusion</a:t>
            </a:r>
            <a:r>
              <a:rPr lang="cs-CZ" b="1" dirty="0">
                <a:solidFill>
                  <a:srgbClr val="333333"/>
                </a:solidFill>
                <a:ea typeface="+mn-lt"/>
                <a:cs typeface="+mn-lt"/>
              </a:rPr>
              <a:t>)</a:t>
            </a:r>
            <a:r>
              <a:rPr lang="cs-CZ" dirty="0">
                <a:solidFill>
                  <a:srgbClr val="333333"/>
                </a:solidFill>
                <a:ea typeface="+mn-lt"/>
                <a:cs typeface="+mn-lt"/>
              </a:rPr>
              <a:t>: předním přístupem přes dutinu břišní kolem břišních orgánů a cév, odstraní meziobratlovou ploténku a nahradí ji klíckou vyplněnou kostní drtí. Kostní drť je někdy potřeba odebrat z lopaty kosti kyčelní nebo je použita průmyslově vyráběná náhrada</a:t>
            </a:r>
            <a:endParaRPr lang="cs-CZ" dirty="0">
              <a:solidFill>
                <a:srgbClr val="333333"/>
              </a:solidFill>
              <a:cs typeface="Arial"/>
            </a:endParaRPr>
          </a:p>
          <a:p>
            <a:pPr marL="251460" indent="-179705"/>
            <a:r>
              <a:rPr lang="cs-CZ" b="1" dirty="0" err="1">
                <a:solidFill>
                  <a:srgbClr val="333333"/>
                </a:solidFill>
                <a:ea typeface="+mn-lt"/>
                <a:cs typeface="+mn-lt"/>
              </a:rPr>
              <a:t>Artroplastika:</a:t>
            </a:r>
            <a:r>
              <a:rPr lang="cs-CZ" dirty="0" err="1">
                <a:solidFill>
                  <a:srgbClr val="333333"/>
                </a:solidFill>
                <a:ea typeface="+mn-lt"/>
                <a:cs typeface="+mn-lt"/>
              </a:rPr>
              <a:t>stejným</a:t>
            </a:r>
            <a:r>
              <a:rPr lang="cs-CZ" dirty="0">
                <a:solidFill>
                  <a:srgbClr val="333333"/>
                </a:solidFill>
                <a:ea typeface="+mn-lt"/>
                <a:cs typeface="+mn-lt"/>
              </a:rPr>
              <a:t> přístupem je odstraněna meziobratlová ploténka-nahrazena protézou – „umělou ploténkou“, která zachová pohyblivost mezi sousedními obratli. </a:t>
            </a:r>
          </a:p>
          <a:p>
            <a:pPr marL="251460" indent="-179705"/>
            <a:endParaRPr lang="cs-CZ" dirty="0">
              <a:solidFill>
                <a:srgbClr val="333333"/>
              </a:solidFill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8295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11E20D-8241-C24A-741C-43B6648522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786CDB-161A-6BFC-8FC6-DA6FE50B32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A0A360-8839-92E0-CAA9-C0BED4E96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7A722F-9D0C-2FCB-C07D-93F28749B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 err="1">
                <a:ea typeface="+mn-lt"/>
                <a:cs typeface="+mn-lt"/>
              </a:rPr>
              <a:t>Interspinosní</a:t>
            </a:r>
            <a:r>
              <a:rPr lang="cs-CZ" dirty="0">
                <a:ea typeface="+mn-lt"/>
                <a:cs typeface="+mn-lt"/>
              </a:rPr>
              <a:t> implantáty (DIAM, In-</a:t>
            </a:r>
            <a:r>
              <a:rPr lang="cs-CZ" dirty="0" err="1">
                <a:ea typeface="+mn-lt"/>
                <a:cs typeface="+mn-lt"/>
              </a:rPr>
              <a:t>Space</a:t>
            </a:r>
            <a:r>
              <a:rPr lang="cs-CZ" dirty="0">
                <a:ea typeface="+mn-lt"/>
                <a:cs typeface="+mn-lt"/>
              </a:rPr>
              <a:t>, Wallis, ….) 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Dynamická stabilizace (</a:t>
            </a:r>
            <a:r>
              <a:rPr lang="cs-CZ" dirty="0" err="1">
                <a:ea typeface="+mn-lt"/>
                <a:cs typeface="+mn-lt"/>
              </a:rPr>
              <a:t>Dynesys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err="1">
                <a:ea typeface="+mn-lt"/>
                <a:cs typeface="+mn-lt"/>
              </a:rPr>
              <a:t>Cosmic</a:t>
            </a:r>
            <a:r>
              <a:rPr lang="cs-CZ" dirty="0">
                <a:ea typeface="+mn-lt"/>
                <a:cs typeface="+mn-lt"/>
              </a:rPr>
              <a:t>,…),titanové šrouby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Náhrada </a:t>
            </a:r>
            <a:r>
              <a:rPr lang="cs-CZ" dirty="0" err="1">
                <a:ea typeface="+mn-lt"/>
                <a:cs typeface="+mn-lt"/>
              </a:rPr>
              <a:t>nucleus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pulposus</a:t>
            </a:r>
            <a:r>
              <a:rPr lang="cs-CZ" dirty="0">
                <a:ea typeface="+mn-lt"/>
                <a:cs typeface="+mn-lt"/>
              </a:rPr>
              <a:t> (</a:t>
            </a:r>
            <a:r>
              <a:rPr lang="cs-CZ" dirty="0" err="1">
                <a:ea typeface="+mn-lt"/>
                <a:cs typeface="+mn-lt"/>
              </a:rPr>
              <a:t>Satellite</a:t>
            </a:r>
            <a:r>
              <a:rPr lang="cs-CZ" dirty="0">
                <a:ea typeface="+mn-lt"/>
                <a:cs typeface="+mn-lt"/>
              </a:rPr>
              <a:t>, NUBAC, …)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Náhrada facet (TOPS, AFRS,…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8922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3" ma:contentTypeDescription="Vytvoří nový dokument" ma:contentTypeScope="" ma:versionID="59df924ff85e56a9d620f22666450dc4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ebc375423d16e97435ac953b71c835e3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CE4AC2-39C5-481B-9081-D7BEF4F41A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5867BE-371A-4FE6-B113-625527BE27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BD0C30-98F7-417C-B6F9-70600C98ABF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646</Words>
  <Application>Microsoft Office PowerPoint</Application>
  <PresentationFormat>Širokoúhlá obrazovka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Verdana</vt:lpstr>
      <vt:lpstr>Wingdings</vt:lpstr>
      <vt:lpstr>Prezentace_MU_CZ</vt:lpstr>
      <vt:lpstr>Fyzioterapie u neurochirurgických výkonů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FYZIOTERAPIE</vt:lpstr>
      <vt:lpstr>ADL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HP</dc:creator>
  <cp:lastModifiedBy>Sabina Bartošová</cp:lastModifiedBy>
  <cp:revision>346</cp:revision>
  <cp:lastPrinted>1601-01-01T00:00:00Z</cp:lastPrinted>
  <dcterms:created xsi:type="dcterms:W3CDTF">2023-12-14T11:42:25Z</dcterms:created>
  <dcterms:modified xsi:type="dcterms:W3CDTF">2023-12-14T13:48:29Z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