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5" r:id="rId2"/>
    <p:sldId id="713" r:id="rId3"/>
    <p:sldId id="811" r:id="rId4"/>
    <p:sldId id="689" r:id="rId5"/>
    <p:sldId id="664" r:id="rId6"/>
    <p:sldId id="705" r:id="rId7"/>
    <p:sldId id="792" r:id="rId8"/>
    <p:sldId id="793" r:id="rId9"/>
    <p:sldId id="794" r:id="rId10"/>
    <p:sldId id="795" r:id="rId11"/>
    <p:sldId id="686" r:id="rId12"/>
    <p:sldId id="687" r:id="rId13"/>
    <p:sldId id="653" r:id="rId14"/>
    <p:sldId id="654" r:id="rId15"/>
    <p:sldId id="706" r:id="rId16"/>
    <p:sldId id="708" r:id="rId17"/>
    <p:sldId id="698" r:id="rId18"/>
    <p:sldId id="714" r:id="rId19"/>
    <p:sldId id="709" r:id="rId20"/>
    <p:sldId id="703" r:id="rId21"/>
    <p:sldId id="954" r:id="rId22"/>
    <p:sldId id="843" r:id="rId23"/>
    <p:sldId id="817" r:id="rId24"/>
    <p:sldId id="822" r:id="rId25"/>
    <p:sldId id="834" r:id="rId26"/>
    <p:sldId id="823" r:id="rId27"/>
    <p:sldId id="839" r:id="rId28"/>
    <p:sldId id="824" r:id="rId29"/>
    <p:sldId id="825" r:id="rId30"/>
    <p:sldId id="826" r:id="rId31"/>
    <p:sldId id="827" r:id="rId32"/>
    <p:sldId id="829" r:id="rId33"/>
    <p:sldId id="828" r:id="rId34"/>
    <p:sldId id="797" r:id="rId35"/>
    <p:sldId id="800" r:id="rId36"/>
    <p:sldId id="844" r:id="rId37"/>
    <p:sldId id="820" r:id="rId38"/>
    <p:sldId id="804" r:id="rId39"/>
    <p:sldId id="831" r:id="rId40"/>
    <p:sldId id="946" r:id="rId41"/>
    <p:sldId id="953" r:id="rId42"/>
  </p:sldIdLst>
  <p:sldSz cx="9906000" cy="6858000" type="A4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DBCB0"/>
    <a:srgbClr val="93B1CC"/>
    <a:srgbClr val="B7AA9E"/>
    <a:srgbClr val="C4C18E"/>
    <a:srgbClr val="31AA1C"/>
    <a:srgbClr val="CF3900"/>
    <a:srgbClr val="FCD450"/>
    <a:srgbClr val="003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6"/>
    <p:restoredTop sz="94676"/>
  </p:normalViewPr>
  <p:slideViewPr>
    <p:cSldViewPr snapToGrid="0">
      <p:cViewPr varScale="1">
        <p:scale>
          <a:sx n="106" d="100"/>
          <a:sy n="106" d="100"/>
        </p:scale>
        <p:origin x="1760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cs typeface="Arial" pitchFamily="34" charset="0"/>
              </a:defRPr>
            </a:lvl1pPr>
          </a:lstStyle>
          <a:p>
            <a:fld id="{D594181A-E3FD-40AE-9203-D582051FF898}" type="datetime1">
              <a:rPr lang="en-GB"/>
              <a:pPr/>
              <a:t>21/11/2023</a:t>
            </a:fld>
            <a:endParaRPr lang="en-GB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cs typeface="Arial" pitchFamily="34" charset="0"/>
              </a:defRPr>
            </a:lvl1pPr>
          </a:lstStyle>
          <a:p>
            <a:fld id="{92C3A319-FB11-40C3-8C2B-C2F5884B9EF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61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rial" pitchFamily="34" charset="0"/>
              </a:defRPr>
            </a:lvl1pPr>
          </a:lstStyle>
          <a:p>
            <a:fld id="{9A498924-893D-466F-AE40-7F32D17CC5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26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8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8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8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108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Also opportunity for ‘other’ worries to be raised. They posted each of their worries – had to be able to give an example. Then they were asked to pick out their top 4 worries and then to rank them.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4B26C1-30DA-C447-84F3-77C3B744AE94}" type="slidenum">
              <a:rPr lang="en-GB" sz="1200" b="0"/>
              <a:pPr eaLnBrk="1" hangingPunct="1"/>
              <a:t>11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2051996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139CF1F-B811-1842-9193-8E8E52419B37}" type="slidenum">
              <a:rPr lang="en-GB" sz="1200" b="0"/>
              <a:pPr eaLnBrk="1" hangingPunct="1"/>
              <a:t>12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930303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Even the one area of overlap</a:t>
            </a:r>
            <a:r>
              <a:rPr lang="en-US" baseline="0" dirty="0"/>
              <a:t> was spoken about differently by those with an intellectual disability.</a:t>
            </a: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B311DC4-B5B5-9143-B8DC-FD38FC756C24}" type="slidenum">
              <a:rPr lang="en-GB" sz="1200" b="0"/>
              <a:pPr eaLnBrk="1" hangingPunct="1"/>
              <a:t>13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2186967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Could be adaptive</a:t>
            </a:r>
            <a:r>
              <a:rPr lang="en-US" baseline="0" dirty="0"/>
              <a:t> in certain ways – or may be a precursor to future problems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AC276C-E273-1243-88DE-D9F9CAE36B02}" type="slidenum">
              <a:rPr lang="en-GB" sz="1200" b="0"/>
              <a:pPr eaLnBrk="1" hangingPunct="1"/>
              <a:t>15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728491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Not static - an active negotiation with the world. Begin</a:t>
            </a:r>
            <a:r>
              <a:rPr lang="en-US" baseline="0" dirty="0"/>
              <a:t> to think also about the possibility that people don’t necessarily have a disease process that they have or don’t have but that problems have a developmental history and occur in particular social circumstances – perhaps arising when people lack the ability to deal with particular challenges in their lives.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52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friendly comedy character form my home town of Glasgow, adopting a classic and rather</a:t>
            </a:r>
            <a:r>
              <a:rPr lang="en-GB" baseline="0" dirty="0"/>
              <a:t> challenging</a:t>
            </a:r>
            <a:r>
              <a:rPr lang="en-GB" dirty="0"/>
              <a:t> </a:t>
            </a:r>
            <a:r>
              <a:rPr lang="ja-JP" altLang="en-GB" dirty="0"/>
              <a:t>‘</a:t>
            </a:r>
            <a:r>
              <a:rPr lang="en-GB" dirty="0"/>
              <a:t>what are you looking at?</a:t>
            </a:r>
            <a:r>
              <a:rPr lang="ja-JP" altLang="en-GB" dirty="0"/>
              <a:t>’</a:t>
            </a:r>
            <a:r>
              <a:rPr lang="en-GB" dirty="0"/>
              <a:t> pose. He’s the man who lives at the margins of society and is sensitive</a:t>
            </a:r>
            <a:r>
              <a:rPr lang="en-GB" baseline="0" dirty="0"/>
              <a:t> to other people putting him down and does a remarkable job of maintaining his dignity in the face of all odds. Revolving doors or remitting problems...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011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54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Elephant in the room – a real strength of the work of John Taylor and Ray </a:t>
            </a:r>
            <a:r>
              <a:rPr lang="en-US" dirty="0" err="1"/>
              <a:t>Novaco</a:t>
            </a:r>
            <a:r>
              <a:rPr lang="en-US" dirty="0"/>
              <a:t>.</a:t>
            </a:r>
            <a:r>
              <a:rPr lang="en-US" baseline="0" dirty="0"/>
              <a:t> Not about a misrepresentation of the world but its impact on self – or both. Need to know the right questions to ask – or how to open up areas for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911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</a:t>
            </a:r>
            <a:r>
              <a:rPr lang="en-US" baseline="0" dirty="0"/>
              <a:t> it’s possible or not also depends on the underpinning support and wider service </a:t>
            </a:r>
            <a:r>
              <a:rPr lang="en-US" baseline="0" dirty="0" err="1"/>
              <a:t>framework.Use</a:t>
            </a:r>
            <a:r>
              <a:rPr lang="en-US" baseline="0" dirty="0"/>
              <a:t> the example of Karen – the power to change others’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14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1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and large – in relation</a:t>
            </a:r>
            <a:r>
              <a:rPr lang="en-US" baseline="0" dirty="0"/>
              <a:t> to psychological therapies – my </a:t>
            </a:r>
            <a:r>
              <a:rPr lang="en-US" dirty="0"/>
              <a:t>talk relates</a:t>
            </a:r>
            <a:r>
              <a:rPr lang="en-US" baseline="0" dirty="0"/>
              <a:t> to work with people who have moderate to mild intellectual disabilities in particular. Although I will touch on other points.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07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3145E4-5A7F-3645-9E83-CC72386DAAEE}" type="slidenum">
              <a:rPr lang="en-US" sz="1200" b="0"/>
              <a:pPr eaLnBrk="1" hangingPunct="1"/>
              <a:t>27</a:t>
            </a:fld>
            <a:endParaRPr lang="en-US" sz="1200" b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 number of different methods but here will talk about a video review method. Part of a larger study looking at process issues.  Many different strands of process research.  Here we are considering the the clients own unique perspective on therapy.  A few different methods were used to explore this and I will focus on a video review method developed by Bronwen Burford.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9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EE75B4-DF8B-7E4B-B85D-FCFBBD4D63D3}" type="slidenum">
              <a:rPr lang="en-US" sz="1200" b="0"/>
              <a:pPr eaLnBrk="1" hangingPunct="1"/>
              <a:t>28</a:t>
            </a:fld>
            <a:endParaRPr lang="en-US" sz="1200" b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Can tag the video as often as wish or not at all.  </a:t>
            </a:r>
            <a:endParaRPr lang="en-GB" dirty="0"/>
          </a:p>
          <a:p>
            <a:pPr>
              <a:buFontTx/>
              <a:buChar char="•"/>
            </a:pPr>
            <a:r>
              <a:rPr lang="en-GB" dirty="0"/>
              <a:t>Useful for clients who have difficulty expressing broader views of therapy.  Focus on one session.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40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Focus on the first of these.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BFB3B9-207D-3046-860A-7149EB62A1D2}" type="slidenum">
              <a:rPr lang="en-GB" sz="1200" b="0"/>
              <a:pPr eaLnBrk="1" hangingPunct="1"/>
              <a:t>29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143952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complimentary interview study with the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03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tension – but ways of negotiating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790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85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202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661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The content and nature of their experience can still be key to a change process that is motivating and meaningful for the individual.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Link</a:t>
            </a:r>
            <a:r>
              <a:rPr lang="en-GB" baseline="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to earlier ideas – worry – talk about and acknowledge particular worries ( such as death, no one to talk about sexual matters with), experience of stigma.  Working with context an example </a:t>
            </a:r>
            <a:r>
              <a:rPr lang="en-GB" baseline="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etc</a:t>
            </a:r>
            <a:r>
              <a:rPr lang="en-GB" baseline="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–  dealing with anxiety or depression – may be about working with the context of life –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Proactive and preventative work – health promotion – rather than picking up problems after. Understanding the developmental trajectory of children and young people and factors that help promote resilience – link to Eric’s talk.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337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single case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4B79B-717E-40FF-BE19-5715967DCD2D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80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today will focus on those with mild to moderate intellectual disabilities. Edmund Husserl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613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4B79B-717E-40FF-BE19-5715967DCD2D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56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DSM 5 caused quite a stir in the UK – concerns that </a:t>
            </a:r>
            <a:r>
              <a:rPr lang="en-US" baseline="0" dirty="0" err="1"/>
              <a:t>pathologise</a:t>
            </a:r>
            <a:r>
              <a:rPr lang="en-US" baseline="0" dirty="0"/>
              <a:t> aspects of everyday life. Mental </a:t>
            </a:r>
            <a:r>
              <a:rPr lang="en-US" baseline="0" dirty="0" err="1"/>
              <a:t>behavioural</a:t>
            </a:r>
            <a:r>
              <a:rPr lang="en-US" baseline="0" dirty="0"/>
              <a:t> and neurological disorders.</a:t>
            </a:r>
          </a:p>
          <a:p>
            <a:r>
              <a:rPr lang="en-US" baseline="0" dirty="0"/>
              <a:t>Also ICD -11 has recently been produced, with a section on problem </a:t>
            </a:r>
            <a:r>
              <a:rPr lang="en-US" baseline="0" dirty="0" err="1"/>
              <a:t>behaviours</a:t>
            </a:r>
            <a:r>
              <a:rPr lang="en-US" baseline="0" dirty="0"/>
              <a:t>. Love child – very positive aspect of this is that diagnostic criteria have helped to produce epidemiological evidence about the high prevalence of mental health problems experienced by people with intellectual disabilities.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95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BPS are one</a:t>
            </a:r>
            <a:r>
              <a:rPr lang="en-US" baseline="0" dirty="0"/>
              <a:t> of the bodies who have argued that there are problems with diagnostic systems like DSM 5 and ICD 11 and have argued for a paradigm shift.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80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Amongst their criticisms</a:t>
            </a:r>
            <a:r>
              <a:rPr lang="en-US" baseline="0" dirty="0"/>
              <a:t> is the following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6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When</a:t>
            </a:r>
            <a:r>
              <a:rPr lang="en-US" baseline="0" dirty="0"/>
              <a:t> we rely on self report of so many symptoms of diagnoses like depression – how can we assume that depression or psychosis is the same for someone with a mild or profound disability? Perhaps it should be easier with a more clearly operationally defined </a:t>
            </a:r>
            <a:r>
              <a:rPr lang="en-US" baseline="0" dirty="0" err="1"/>
              <a:t>behaviour</a:t>
            </a:r>
            <a:r>
              <a:rPr lang="en-US" baseline="0" dirty="0"/>
              <a:t> like aggression? However, even here we have challenges because the same actions are can occur for quite different reasons.</a:t>
            </a:r>
            <a:endParaRPr 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4B26C1-30DA-C447-84F3-77C3B744AE94}" type="slidenum">
              <a:rPr lang="en-GB" sz="1200" b="0"/>
              <a:pPr eaLnBrk="1" hangingPunct="1"/>
              <a:t>6</a:t>
            </a:fld>
            <a:endParaRPr lang="en-GB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types</a:t>
            </a:r>
            <a:r>
              <a:rPr lang="en-US" baseline="0" dirty="0"/>
              <a:t> of aggression: Reactive (show picture of Louis Suarez) and instrumental, where people use aggression as a means of achieving goals?</a:t>
            </a:r>
          </a:p>
          <a:p>
            <a:r>
              <a:rPr lang="en-US" baseline="0" dirty="0"/>
              <a:t>Another theoretical distinction is between proactive offensive acts of aggression and defensive acts / linked to escape. How might this differ between those who are able to </a:t>
            </a:r>
            <a:r>
              <a:rPr lang="en-US" baseline="0" dirty="0" err="1"/>
              <a:t>empathise</a:t>
            </a:r>
            <a:r>
              <a:rPr lang="en-US" baseline="0" dirty="0"/>
              <a:t> with or predict the reactions of others with those who lack the ability to act with intent.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8924-893D-466F-AE40-7F32D17CC50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933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do </a:t>
            </a:r>
            <a:r>
              <a:rPr lang="en-US" dirty="0" err="1"/>
              <a:t>recognise</a:t>
            </a:r>
            <a:r>
              <a:rPr lang="en-US" dirty="0"/>
              <a:t> the</a:t>
            </a:r>
            <a:r>
              <a:rPr lang="en-US" baseline="0" dirty="0"/>
              <a:t> importance of diagnosis – without that couldn’t do the vital epidemiological. </a:t>
            </a:r>
            <a:r>
              <a:rPr lang="en-US" dirty="0"/>
              <a:t>We have heard persuasively</a:t>
            </a:r>
            <a:r>
              <a:rPr lang="en-US" baseline="0" dirty="0"/>
              <a:t> from people like Eric Emerson about how people with intellectual disabilities’ are particularly vulnerable to the impact of deprivation – with higher rates of reported psychopathology than other people who experience these environmental / developmental challenges – a corrosive effect. But what about the content of people’s difficulties?</a:t>
            </a:r>
            <a:endParaRPr lang="en-US" dirty="0"/>
          </a:p>
          <a:p>
            <a:endParaRPr 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4B26C1-30DA-C447-84F3-77C3B744AE94}" type="slidenum">
              <a:rPr lang="en-GB" sz="1200" b="0"/>
              <a:pPr eaLnBrk="1" hangingPunct="1"/>
              <a:t>10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248911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graded"/>
          <p:cNvPicPr>
            <a:picLocks noChangeAspect="1" noChangeArrowheads="1"/>
          </p:cNvPicPr>
          <p:nvPr/>
        </p:nvPicPr>
        <p:blipFill>
          <a:blip r:embed="rId2" cstate="print">
            <a:lum bright="6000" contrast="-6000"/>
          </a:blip>
          <a:srcRect t="-93" b="36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300038"/>
            <a:ext cx="2078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Merged_dropshadow_UniGen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35463"/>
            <a:ext cx="990600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0"/>
            <a:ext cx="274638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7425" y="1573213"/>
            <a:ext cx="6378575" cy="1057275"/>
          </a:xfrm>
          <a:noFill/>
        </p:spPr>
        <p:txBody>
          <a:bodyPr lIns="0" tIns="0" rIns="0" bIns="0" anchor="b"/>
          <a:lstStyle>
            <a:lvl1pPr algn="l">
              <a:defRPr sz="3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27425" y="2771775"/>
            <a:ext cx="6378575" cy="973138"/>
          </a:xfrm>
        </p:spPr>
        <p:txBody>
          <a:bodyPr/>
          <a:lstStyle>
            <a:lvl1pPr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 sz="1400"/>
            </a:lvl1pPr>
          </a:lstStyle>
          <a:p>
            <a:fld id="{8CBDC488-826A-4B59-9BBC-6C4664F8A7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9DB01-F62B-4ABE-89A8-AAD823573D1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32695-1E1C-45E0-846D-7D2A4FC6090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8E92A-F391-44A8-9CF8-28C5E3C3B0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6096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17513" y="990600"/>
            <a:ext cx="9348787" cy="54530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E26A1-564F-4BC4-B977-3E3CBEFA608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7513" y="0"/>
            <a:ext cx="9488487" cy="64436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B640A-B5A4-4212-A1EA-BF3A6AA42EC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08278-D252-49BA-8975-8331386DCA4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06E81-F886-4099-9531-92621396A61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80D56-5F39-475F-B3B7-BADEA511400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FD5FF6-027A-420D-9565-56BCE00AEDD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96C22-8346-4BC3-86D8-052F05AF48A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81FE5-5714-4ABB-BF40-DE055B82D93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CB2D8-E6F1-4C17-A5E9-F8962924374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A3695-7ABC-46F1-85F9-B9CB28DFE0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7925" y="0"/>
            <a:ext cx="7458075" cy="609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9144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990600"/>
            <a:ext cx="9348787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10663" y="6570663"/>
            <a:ext cx="79533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fld id="{3A76B936-7691-4064-830F-1E7C95DA4AF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9" name="Picture 7" descr="Logo transparent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7513" y="100013"/>
            <a:ext cx="187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274638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72" r:id="rId2"/>
    <p:sldLayoutId id="2147484973" r:id="rId3"/>
    <p:sldLayoutId id="2147484974" r:id="rId4"/>
    <p:sldLayoutId id="2147484975" r:id="rId5"/>
    <p:sldLayoutId id="2147484976" r:id="rId6"/>
    <p:sldLayoutId id="2147484977" r:id="rId7"/>
    <p:sldLayoutId id="2147484978" r:id="rId8"/>
    <p:sldLayoutId id="2147484979" r:id="rId9"/>
    <p:sldLayoutId id="2147484980" r:id="rId10"/>
    <p:sldLayoutId id="2147484981" r:id="rId11"/>
    <p:sldLayoutId id="2147484982" r:id="rId12"/>
    <p:sldLayoutId id="2147484983" r:id="rId13"/>
    <p:sldLayoutId id="2147484984" r:id="rId14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1588" indent="455613" algn="l" rtl="0" eaLnBrk="0" fontAlgn="base" hangingPunct="0">
        <a:spcBef>
          <a:spcPct val="30000"/>
        </a:spcBef>
        <a:spcAft>
          <a:spcPct val="0"/>
        </a:spcAft>
        <a:defRPr sz="2600">
          <a:solidFill>
            <a:schemeClr val="tx1"/>
          </a:solidFill>
          <a:latin typeface="+mn-lt"/>
          <a:ea typeface="Arial" pitchFamily="-108" charset="0"/>
          <a:cs typeface="+mn-cs"/>
        </a:defRPr>
      </a:lvl2pPr>
      <a:lvl3pPr marL="177800" indent="-174625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Arial" pitchFamily="-108" charset="0"/>
          <a:cs typeface="+mn-cs"/>
        </a:defRPr>
      </a:lvl3pPr>
      <a:lvl4pPr marL="346075" indent="-166688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8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Arial" pitchFamily="-108" charset="0"/>
          <a:cs typeface="+mn-cs"/>
        </a:defRPr>
      </a:lvl4pPr>
      <a:lvl5pPr marL="523875" indent="-176213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pitchFamily="-108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626533" y="1066796"/>
            <a:ext cx="9093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effectLst/>
                <a:latin typeface="Verdana" panose="020B0604030504040204" pitchFamily="34" charset="0"/>
                <a:ea typeface="MS Mincho" panose="02020609040205080304" pitchFamily="49" charset="-128"/>
                <a:cs typeface="Verdana" panose="020B0604030504040204" pitchFamily="34" charset="0"/>
              </a:rPr>
              <a:t>Making a difference: adapting psychosocial interventions for people with Intellectual Disabilities</a:t>
            </a:r>
            <a:r>
              <a:rPr lang="en-GB" sz="2800" dirty="0">
                <a:effectLst/>
              </a:rPr>
              <a:t> 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325" y="165100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46" b="6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202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1270000"/>
          </a:xfrm>
        </p:spPr>
        <p:txBody>
          <a:bodyPr/>
          <a:lstStyle/>
          <a:p>
            <a:r>
              <a:rPr lang="en-GB" dirty="0">
                <a:latin typeface="Arial" charset="0"/>
                <a:cs typeface="Arial" charset="0"/>
              </a:rPr>
              <a:t>Phenomenology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1354667"/>
            <a:ext cx="9348787" cy="5088996"/>
          </a:xfrm>
        </p:spPr>
        <p:txBody>
          <a:bodyPr/>
          <a:lstStyle/>
          <a:p>
            <a:pPr marL="0" indent="0" algn="ctr"/>
            <a:endParaRPr lang="en-GB" dirty="0">
              <a:latin typeface="Arial" charset="0"/>
              <a:cs typeface="Arial" charset="0"/>
            </a:endParaRPr>
          </a:p>
          <a:p>
            <a:pPr marL="0" indent="0" algn="ctr"/>
            <a:r>
              <a:rPr lang="en-US" dirty="0"/>
              <a:t>Life experience and the nature of mental health and inter-personal problems</a:t>
            </a:r>
          </a:p>
          <a:p>
            <a:pPr marL="0" indent="0" algn="ctr"/>
            <a:endParaRPr lang="en-GB" dirty="0">
              <a:latin typeface="Arial" charset="0"/>
              <a:cs typeface="Arial" charset="0"/>
            </a:endParaRPr>
          </a:p>
          <a:p>
            <a:pPr marL="0" indent="0" algn="ctr"/>
            <a:r>
              <a:rPr lang="en-GB" sz="3200" dirty="0">
                <a:latin typeface="Arial" charset="0"/>
                <a:cs typeface="Arial" charset="0"/>
              </a:rPr>
              <a:t>Is there something distinct about people’s experience / development that we should take into account?</a:t>
            </a:r>
          </a:p>
          <a:p>
            <a:pPr marL="0" indent="0" algn="ctr"/>
            <a:endParaRPr lang="en-GB" sz="3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2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609600"/>
          </a:xfrm>
        </p:spPr>
        <p:txBody>
          <a:bodyPr wrap="square" anchor="ctr">
            <a:normAutofit/>
          </a:bodyPr>
          <a:lstStyle/>
          <a:p>
            <a:r>
              <a:rPr lang="en-GB"/>
              <a:t>Young people</a:t>
            </a:r>
            <a:r>
              <a:rPr lang="ja-JP" altLang="en-GB"/>
              <a:t>’</a:t>
            </a:r>
            <a:r>
              <a:rPr lang="en-GB"/>
              <a:t>s worries.</a:t>
            </a:r>
          </a:p>
        </p:txBody>
      </p:sp>
      <p:pic>
        <p:nvPicPr>
          <p:cNvPr id="4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F3AE617-5484-874E-1E1D-3CB0DC5831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910205"/>
            <a:ext cx="4381500" cy="1905952"/>
          </a:xfrm>
          <a:noFill/>
        </p:spPr>
      </p:pic>
      <p:sp>
        <p:nvSpPr>
          <p:cNvPr id="4301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GB" sz="1800"/>
              <a:t>Young people with intellectual disabilities (26) and group of typically developing young people (26), aged 16-21.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1800"/>
              <a:t>Groups matched for gender and socio-economic status.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1800"/>
              <a:t>Participants asked about twelve broad areas of worry, taken from themes highlighted in previous research with adolescents.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1800"/>
              <a:t>Visual stimuli used to illustrate the different kinds of worry. After talking about the worries evoked by the stimuli, participants were asked to rank their main four worries.</a:t>
            </a:r>
          </a:p>
        </p:txBody>
      </p:sp>
    </p:spTree>
    <p:extLst>
      <p:ext uri="{BB962C8B-B14F-4D97-AF65-F5344CB8AC3E}">
        <p14:creationId xmlns:p14="http://schemas.microsoft.com/office/powerpoint/2010/main" val="292978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5059" name="Chart 1"/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" y="765175"/>
            <a:ext cx="9026525" cy="5916613"/>
          </a:xfrm>
        </p:spPr>
      </p:pic>
    </p:spTree>
    <p:extLst>
      <p:ext uri="{BB962C8B-B14F-4D97-AF65-F5344CB8AC3E}">
        <p14:creationId xmlns:p14="http://schemas.microsoft.com/office/powerpoint/2010/main" val="3974175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609600"/>
          </a:xfrm>
        </p:spPr>
        <p:txBody>
          <a:bodyPr wrap="square" anchor="ctr">
            <a:normAutofit/>
          </a:bodyPr>
          <a:lstStyle/>
          <a:p>
            <a:r>
              <a:rPr lang="en-US"/>
              <a:t>Different kinds of worry.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1500" dirty="0"/>
              <a:t>The two groups generated different kinds of worry.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5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500" dirty="0"/>
              <a:t>The only overlap was in terms of failure, and even then the nature of the two groups’ worries in this regard were rather different.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5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500" dirty="0"/>
              <a:t>While the non-disabled group talked about specific failures and their implications (driving test, school exam), those with intellectual </a:t>
            </a:r>
            <a:r>
              <a:rPr lang="en-US" sz="1500" dirty="0" err="1"/>
              <a:t>disablities</a:t>
            </a:r>
            <a:r>
              <a:rPr lang="en-US" sz="1500" dirty="0"/>
              <a:t> talked about a general sense of incompetence.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	</a:t>
            </a:r>
            <a:r>
              <a:rPr lang="en-GB" sz="1500" i="1" dirty="0"/>
              <a:t>I feel like a failure all the time, it</a:t>
            </a:r>
            <a:r>
              <a:rPr lang="ja-JP" altLang="en-GB" sz="1500" i="1"/>
              <a:t>’</a:t>
            </a:r>
            <a:r>
              <a:rPr lang="en-GB" sz="1500" i="1" dirty="0"/>
              <a:t>s just like the useless thing again in a way, because I can</a:t>
            </a:r>
            <a:r>
              <a:rPr lang="ja-JP" altLang="en-GB" sz="1500" i="1"/>
              <a:t>’</a:t>
            </a:r>
            <a:r>
              <a:rPr lang="en-GB" sz="1500" i="1" dirty="0"/>
              <a:t>t get college right, I can</a:t>
            </a:r>
            <a:r>
              <a:rPr lang="ja-JP" altLang="en-GB" sz="1500" i="1"/>
              <a:t>’</a:t>
            </a:r>
            <a:r>
              <a:rPr lang="en-GB" sz="1500" i="1" dirty="0"/>
              <a:t>t get friends right…I want to join clubs but it</a:t>
            </a:r>
            <a:r>
              <a:rPr lang="ja-JP" altLang="en-GB" sz="1500" i="1"/>
              <a:t>’</a:t>
            </a:r>
            <a:r>
              <a:rPr lang="en-GB" sz="1500" i="1" dirty="0"/>
              <a:t>s like friends, are they going to judge me for how I am so it</a:t>
            </a:r>
            <a:r>
              <a:rPr lang="ja-JP" altLang="en-GB" sz="1500" i="1"/>
              <a:t>’</a:t>
            </a:r>
            <a:r>
              <a:rPr lang="en-GB" sz="1500" i="1" dirty="0"/>
              <a:t>s the same kind of roller coaster up here and down there, will I fail?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Content Placeholder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58A466B-5DDB-2051-6234-C79610E4C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6" r="-1" b="3845"/>
          <a:stretch/>
        </p:blipFill>
        <p:spPr>
          <a:xfrm>
            <a:off x="5029200" y="1600200"/>
            <a:ext cx="43815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833491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en-GB" dirty="0">
                <a:latin typeface="Arial" charset="0"/>
                <a:cs typeface="Arial" charset="0"/>
              </a:rPr>
              <a:t>Young people with intellectual disabilities:</a:t>
            </a:r>
          </a:p>
          <a:p>
            <a:pPr eaLnBrk="1" hangingPunct="1">
              <a:buFont typeface="Courier New" charset="0"/>
              <a:buChar char="o"/>
            </a:pPr>
            <a:r>
              <a:rPr lang="en-GB" dirty="0">
                <a:latin typeface="Arial" charset="0"/>
                <a:cs typeface="Arial" charset="0"/>
              </a:rPr>
              <a:t>ruminated more about their worries [t(34.95)=2.34,p=0.025].</a:t>
            </a:r>
          </a:p>
          <a:p>
            <a:pPr eaLnBrk="1" hangingPunct="1">
              <a:buFont typeface="Courier New" charset="0"/>
              <a:buChar char="o"/>
            </a:pPr>
            <a:r>
              <a:rPr lang="en-GB" dirty="0">
                <a:latin typeface="Arial" charset="0"/>
                <a:cs typeface="Arial" charset="0"/>
              </a:rPr>
              <a:t>were significantly more distressed by their worries [t(50)=4.96,p&lt;0.001].</a:t>
            </a:r>
          </a:p>
          <a:p>
            <a:pPr eaLnBrk="1" hangingPunct="1">
              <a:buFont typeface="Courier New" charset="0"/>
              <a:buChar char="o"/>
            </a:pPr>
            <a:r>
              <a:rPr lang="en-GB" dirty="0">
                <a:latin typeface="Arial" charset="0"/>
                <a:cs typeface="Arial" charset="0"/>
              </a:rPr>
              <a:t>had significantly higher self-report anxiety scores between groups [t(50)=2.247,p=0.029].</a:t>
            </a:r>
          </a:p>
          <a:p>
            <a:pPr eaLnBrk="1" hangingPunct="1">
              <a:buFont typeface="Courier New" charset="0"/>
              <a:buChar char="o"/>
            </a:pPr>
            <a:r>
              <a:rPr lang="en-GB" dirty="0">
                <a:latin typeface="Arial" charset="0"/>
                <a:cs typeface="Arial" charset="0"/>
              </a:rPr>
              <a:t>had significantly lower self-efficacy scores than the typically developing young people [t(50)=2.79,p=0.008].</a:t>
            </a:r>
          </a:p>
          <a:p>
            <a:pPr eaLnBrk="1" hangingPunct="1">
              <a:buFont typeface="Courier New" charset="0"/>
              <a:buChar char="o"/>
            </a:pPr>
            <a:endParaRPr lang="en-GB" dirty="0">
              <a:latin typeface="Arial" charset="0"/>
              <a:cs typeface="Arial" charset="0"/>
            </a:endParaRPr>
          </a:p>
          <a:p>
            <a:pPr eaLnBrk="1" hangingPunct="1">
              <a:buFont typeface="Courier New" charset="0"/>
              <a:buChar char="o"/>
            </a:pPr>
            <a:endParaRPr lang="en-GB" dirty="0">
              <a:latin typeface="Arial" charset="0"/>
              <a:cs typeface="Arial" charset="0"/>
            </a:endParaRPr>
          </a:p>
          <a:p>
            <a:pPr eaLnBrk="1" hangingPunct="1">
              <a:buFont typeface="Wingdings 3" charset="0"/>
              <a:buNone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Group differences</a:t>
            </a: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0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609600"/>
          </a:xfrm>
        </p:spPr>
        <p:txBody>
          <a:bodyPr wrap="square" anchor="ctr">
            <a:normAutofit/>
          </a:bodyPr>
          <a:lstStyle/>
          <a:p>
            <a:r>
              <a:rPr lang="en-US"/>
              <a:t>What does this tell us?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sz="half" idx="1"/>
          </p:nvPr>
        </p:nvSpPr>
        <p:spPr>
          <a:xfrm>
            <a:off x="385011" y="854242"/>
            <a:ext cx="4872789" cy="5859378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People’s worries seem to reflect a history of dealing with adversity and their particular social circumstances.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We do not know if such worries increase vulnerability to future mental health problems, but the higher levels of distress and rumination might be negative signs.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Perhaps we look for major life events with people who have intellectual disabilities and sometimes overlook the corrosive effects of more mundane experience</a:t>
            </a:r>
            <a:r>
              <a:rPr lang="en-US" sz="2000" dirty="0"/>
              <a:t>.</a:t>
            </a:r>
          </a:p>
        </p:txBody>
      </p:sp>
      <p:pic>
        <p:nvPicPr>
          <p:cNvPr id="4" name="Content Placeholder 3" descr="Shape&#10;&#10;Description automatically generated">
            <a:extLst>
              <a:ext uri="{FF2B5EF4-FFF2-40B4-BE49-F238E27FC236}">
                <a16:creationId xmlns:a16="http://schemas.microsoft.com/office/drawing/2014/main" id="{EEE6A031-CF9C-2ED1-FFA7-FC102F09E0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61" y="1600200"/>
            <a:ext cx="3247378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746845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/>
              <a:t>The emotional challenges of negotiating everyday life. 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3678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 inter-personal aggression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sz="6000" dirty="0">
                <a:solidFill>
                  <a:srgbClr val="CF3900"/>
                </a:solidFill>
              </a:rPr>
              <a:t>Who are you looking at?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086" r="19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1402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Submission and aggressiveness.</a:t>
            </a:r>
          </a:p>
        </p:txBody>
      </p:sp>
      <p:sp>
        <p:nvSpPr>
          <p:cNvPr id="58371" name="Content Placeholder 3"/>
          <p:cNvSpPr>
            <a:spLocks noGrp="1"/>
          </p:cNvSpPr>
          <p:nvPr>
            <p:ph sz="half" idx="1"/>
          </p:nvPr>
        </p:nvSpPr>
        <p:spPr>
          <a:xfrm>
            <a:off x="377953" y="768096"/>
            <a:ext cx="4498848" cy="5358067"/>
          </a:xfrm>
        </p:spPr>
        <p:txBody>
          <a:bodyPr/>
          <a:lstStyle/>
          <a:p>
            <a:pPr>
              <a:buFontTx/>
              <a:buChar char="•"/>
            </a:pPr>
            <a:endParaRPr lang="en-US" sz="2000" dirty="0"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In this study we looked at how people with significant problems of aggression (18) view both aggressive and submissive </a:t>
            </a:r>
            <a:r>
              <a:rPr lang="en-US" sz="2000" dirty="0" err="1">
                <a:latin typeface="Times New Roman" charset="0"/>
                <a:cs typeface="Times New Roman" charset="0"/>
              </a:rPr>
              <a:t>behaviour</a:t>
            </a:r>
            <a:r>
              <a:rPr lang="en-US" sz="2000" dirty="0">
                <a:latin typeface="Times New Roman" charset="0"/>
                <a:cs typeface="Times New Roman" charset="0"/>
              </a:rPr>
              <a:t>, as compared to nonaggressive peers (18). </a:t>
            </a:r>
          </a:p>
          <a:p>
            <a:pPr>
              <a:buFontTx/>
              <a:buChar char="•"/>
            </a:pPr>
            <a:endParaRPr lang="en-US" sz="2000" dirty="0"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We wanted to find out what the participants thought the outcomes of behaving both aggressively and submissively in situations of potential conflict might be.</a:t>
            </a:r>
          </a:p>
          <a:p>
            <a:pPr>
              <a:buFontTx/>
              <a:buChar char="•"/>
            </a:pPr>
            <a:endParaRPr lang="en-US" sz="2000" dirty="0"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Presented with vignettes and asked to imagine themselves as the protagonists in the stories where they faced potential conflict and responded </a:t>
            </a:r>
            <a:r>
              <a:rPr lang="en-US" sz="2000" dirty="0" err="1">
                <a:latin typeface="Times New Roman" charset="0"/>
                <a:cs typeface="Times New Roman" charset="0"/>
              </a:rPr>
              <a:t>i</a:t>
            </a:r>
            <a:r>
              <a:rPr lang="en-US" sz="2000" dirty="0">
                <a:latin typeface="Times New Roman" charset="0"/>
                <a:cs typeface="Times New Roman" charset="0"/>
              </a:rPr>
              <a:t>) aggressively, and ii) submissively</a:t>
            </a:r>
          </a:p>
          <a:p>
            <a:pPr>
              <a:buFontTx/>
              <a:buChar char="•"/>
            </a:pPr>
            <a:endParaRPr lang="en-US" sz="2000" b="0" dirty="0"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5" name="Content Placeholder 4" descr="BB51DB3C">
            <a:extLst>
              <a:ext uri="{FF2B5EF4-FFF2-40B4-BE49-F238E27FC236}">
                <a16:creationId xmlns:a16="http://schemas.microsoft.com/office/drawing/2014/main" id="{F1091A45-0EB5-7A41-9C11-8EB6C8E589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462785"/>
            <a:ext cx="4783598" cy="2583622"/>
          </a:xfrm>
        </p:spPr>
      </p:pic>
    </p:spTree>
    <p:extLst>
      <p:ext uri="{BB962C8B-B14F-4D97-AF65-F5344CB8AC3E}">
        <p14:creationId xmlns:p14="http://schemas.microsoft.com/office/powerpoint/2010/main" val="52572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Structure for today’s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144" y="792480"/>
            <a:ext cx="4681728" cy="60655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Do diagnoses take account of   the  experience and context of   people’s lives?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Life experience and the nature of mental health and inter-personal problems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Some implications for psychological therapy and CBT in particular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How do people with intellectual disabilities view therapy?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Concluding thoughts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pic>
        <p:nvPicPr>
          <p:cNvPr id="5" name="Content Placeholder 5" descr="A picture containing building, indoor, court, stone&#10;&#10;Description automatically generated">
            <a:extLst>
              <a:ext uri="{FF2B5EF4-FFF2-40B4-BE49-F238E27FC236}">
                <a16:creationId xmlns:a16="http://schemas.microsoft.com/office/drawing/2014/main" id="{8A743D5F-9D2C-1C49-8973-2FE22BDCE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2" y="1962993"/>
            <a:ext cx="4381500" cy="3657438"/>
          </a:xfrm>
        </p:spPr>
      </p:pic>
    </p:spTree>
    <p:extLst>
      <p:ext uri="{BB962C8B-B14F-4D97-AF65-F5344CB8AC3E}">
        <p14:creationId xmlns:p14="http://schemas.microsoft.com/office/powerpoint/2010/main" val="623053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2740025" y="0"/>
            <a:ext cx="7165975" cy="622300"/>
          </a:xfrm>
        </p:spPr>
        <p:txBody>
          <a:bodyPr/>
          <a:lstStyle/>
          <a:p>
            <a:r>
              <a:rPr lang="en-US" sz="1800">
                <a:latin typeface="Arial" charset="0"/>
                <a:cs typeface="Arial" charset="0"/>
              </a:rPr>
              <a:t>Participants’ positive views of aggressive and submissive behaviour.</a:t>
            </a:r>
            <a:endParaRPr lang="en-GB" sz="1800">
              <a:latin typeface="Arial" charset="0"/>
              <a:cs typeface="Arial" charset="0"/>
            </a:endParaRPr>
          </a:p>
        </p:txBody>
      </p:sp>
      <p:graphicFrame>
        <p:nvGraphicFramePr>
          <p:cNvPr id="59394" name="Content Placeholder 5"/>
          <p:cNvGraphicFramePr>
            <a:graphicFrameLocks/>
          </p:cNvGraphicFramePr>
          <p:nvPr/>
        </p:nvGraphicFramePr>
        <p:xfrm>
          <a:off x="914400" y="1135063"/>
          <a:ext cx="7964488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632700" imgH="3835400" progId="Excel.Chart.8">
                  <p:embed/>
                </p:oleObj>
              </mc:Choice>
              <mc:Fallback>
                <p:oleObj name="Chart" r:id="rId3" imgW="7632700" imgH="3835400" progId="Excel.Chart.8">
                  <p:embed/>
                  <p:pic>
                    <p:nvPicPr>
                      <p:cNvPr id="59394" name="Content Placeholder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135063"/>
                        <a:ext cx="7964488" cy="524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256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5389B0-17F9-B14D-B8B1-83A9BF93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" charset="0"/>
                <a:cs typeface="Arial" charset="0"/>
              </a:rPr>
              <a:t>Inter-personal aggression in context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F04333-32D5-554C-8243-961377BC4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144" y="780288"/>
            <a:ext cx="4901184" cy="5345875"/>
          </a:xfrm>
        </p:spPr>
        <p:txBody>
          <a:bodyPr/>
          <a:lstStyle/>
          <a:p>
            <a:pPr marL="282575" indent="-282575" eaLnBrk="0" hangingPunct="0">
              <a:spcBef>
                <a:spcPct val="30000"/>
              </a:spcBef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The participants who had problems with frequent inter-personal aggression were more likely to endorse aggressive responses to potential conflict and to find submissive responses intolerable</a:t>
            </a:r>
          </a:p>
          <a:p>
            <a:pPr marL="282575" indent="-282575" eaLnBrk="0" hangingPunct="0">
              <a:spcBef>
                <a:spcPct val="30000"/>
              </a:spcBef>
              <a:buFont typeface="Arial" charset="0"/>
              <a:buChar char="•"/>
            </a:pPr>
            <a:endParaRPr lang="en-US" sz="2200" dirty="0">
              <a:solidFill>
                <a:schemeClr val="accent1"/>
              </a:solidFill>
              <a:latin typeface="Times New Roman" charset="0"/>
              <a:cs typeface="Times New Roman" charset="0"/>
            </a:endParaRPr>
          </a:p>
          <a:p>
            <a:pPr marL="282575" indent="-282575" eaLnBrk="0" hangingPunct="0">
              <a:spcBef>
                <a:spcPct val="30000"/>
              </a:spcBef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How people view themselves in relation to others helps to determine their reactions.</a:t>
            </a:r>
          </a:p>
          <a:p>
            <a:pPr eaLnBrk="0" hangingPunct="0">
              <a:spcBef>
                <a:spcPct val="30000"/>
              </a:spcBef>
            </a:pPr>
            <a:endParaRPr lang="en-US" sz="2200" dirty="0">
              <a:solidFill>
                <a:schemeClr val="accent1"/>
              </a:solidFill>
              <a:latin typeface="Times New Roman" charset="0"/>
              <a:cs typeface="Times New Roman" charset="0"/>
            </a:endParaRPr>
          </a:p>
          <a:p>
            <a:pPr marL="282575" indent="-282575" eaLnBrk="0" hangingPunct="0">
              <a:spcBef>
                <a:spcPct val="30000"/>
              </a:spcBef>
              <a:buFont typeface="Arial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Whether or not emotional regulation or other particular social cognitive deficits play a part in people</a:t>
            </a:r>
            <a:r>
              <a:rPr lang="ja-JP" altLang="en-GB" sz="220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GB" sz="22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s aggressiveness, the difficulties are enacted in a social context.</a:t>
            </a:r>
            <a:endParaRPr lang="en-US" sz="2200" dirty="0">
              <a:solidFill>
                <a:schemeClr val="accent1"/>
              </a:solidFill>
              <a:latin typeface="Times New Roman" charset="0"/>
              <a:cs typeface="Times New Roman" charset="0"/>
            </a:endParaRPr>
          </a:p>
          <a:p>
            <a:endParaRPr lang="en-US" dirty="0"/>
          </a:p>
        </p:txBody>
      </p:sp>
      <p:pic>
        <p:nvPicPr>
          <p:cNvPr id="8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DF7A27-CD03-8A4D-8768-C5749C149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2205831"/>
            <a:ext cx="2755900" cy="3238500"/>
          </a:xfrm>
        </p:spPr>
      </p:pic>
    </p:spTree>
    <p:extLst>
      <p:ext uri="{BB962C8B-B14F-4D97-AF65-F5344CB8AC3E}">
        <p14:creationId xmlns:p14="http://schemas.microsoft.com/office/powerpoint/2010/main" val="425380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What about psycho-social therapies?</a:t>
            </a:r>
          </a:p>
        </p:txBody>
      </p:sp>
    </p:spTree>
    <p:extLst>
      <p:ext uri="{BB962C8B-B14F-4D97-AF65-F5344CB8AC3E}">
        <p14:creationId xmlns:p14="http://schemas.microsoft.com/office/powerpoint/2010/main" val="904511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-1"/>
            <a:ext cx="7458075" cy="931333"/>
          </a:xfrm>
        </p:spPr>
        <p:txBody>
          <a:bodyPr/>
          <a:lstStyle/>
          <a:p>
            <a:r>
              <a:rPr lang="en-US" dirty="0"/>
              <a:t>Cognitive </a:t>
            </a:r>
            <a:r>
              <a:rPr lang="en-US" dirty="0" err="1"/>
              <a:t>Behavioural</a:t>
            </a:r>
            <a:r>
              <a:rPr lang="en-US" dirty="0"/>
              <a:t> Therapy – </a:t>
            </a:r>
            <a:br>
              <a:rPr lang="en-US" dirty="0"/>
            </a:br>
            <a:r>
              <a:rPr lang="en-US" dirty="0"/>
              <a:t>an example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Not just about adapting the technique to make it more accessible also about the content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It means asking the right questions. For example, acknowledging the potential impact of stigma or social exclusion and perhaps acknowledging difficulties relating to someone’s disability 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It means </a:t>
            </a:r>
            <a:r>
              <a:rPr lang="en-US" u="sng" dirty="0"/>
              <a:t>not</a:t>
            </a:r>
            <a:r>
              <a:rPr lang="en-US" dirty="0"/>
              <a:t> challenging people’s views that are based in reality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It may mean working with people’s sense of self</a:t>
            </a:r>
          </a:p>
        </p:txBody>
      </p:sp>
    </p:spTree>
    <p:extLst>
      <p:ext uri="{BB962C8B-B14F-4D97-AF65-F5344CB8AC3E}">
        <p14:creationId xmlns:p14="http://schemas.microsoft.com/office/powerpoint/2010/main" val="927343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-1"/>
            <a:ext cx="7458075" cy="797170"/>
          </a:xfrm>
        </p:spPr>
        <p:txBody>
          <a:bodyPr/>
          <a:lstStyle/>
          <a:p>
            <a:r>
              <a:rPr lang="en-US" dirty="0"/>
              <a:t>Involve significant others in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961292"/>
            <a:ext cx="4897315" cy="5164871"/>
          </a:xfrm>
        </p:spPr>
        <p:txBody>
          <a:bodyPr/>
          <a:lstStyle/>
          <a:p>
            <a:pPr marL="0" indent="0"/>
            <a:r>
              <a:rPr lang="en-US" dirty="0"/>
              <a:t>Why?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People lack power to </a:t>
            </a:r>
            <a:r>
              <a:rPr lang="en-US" dirty="0" err="1"/>
              <a:t>generalise</a:t>
            </a:r>
            <a:r>
              <a:rPr lang="en-US" dirty="0"/>
              <a:t> therapeutic achievements into their everyday lives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A reflected self – not just thinking and behaving in ways that cause less distress but also how seen and treated by others 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5BC7E0B8-3B9C-3942-ABD4-78A82D7C23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0" y="2447131"/>
            <a:ext cx="3530600" cy="2832100"/>
          </a:xfrm>
        </p:spPr>
      </p:pic>
    </p:spTree>
    <p:extLst>
      <p:ext uri="{BB962C8B-B14F-4D97-AF65-F5344CB8AC3E}">
        <p14:creationId xmlns:p14="http://schemas.microsoft.com/office/powerpoint/2010/main" val="1229054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609600"/>
          </a:xfrm>
        </p:spPr>
        <p:txBody>
          <a:bodyPr wrap="square" lIns="91440" tIns="45720" bIns="45720" anchor="ctr">
            <a:normAutofit/>
          </a:bodyPr>
          <a:lstStyle/>
          <a:p>
            <a:pPr eaLnBrk="1" hangingPunct="1"/>
            <a:r>
              <a:rPr lang="en-GB" sz="2300"/>
              <a:t>Zone of proximal development: learning in collaboration.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 wrap="square" lIns="91440" tIns="45720" rIns="91440" bIns="45720" anchor="t"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sz="2000" dirty="0"/>
              <a:t>Vygotsky’s concept of the </a:t>
            </a:r>
            <a:r>
              <a:rPr lang="ja-JP" altLang="en-GB" sz="2000"/>
              <a:t>‘</a:t>
            </a:r>
            <a:r>
              <a:rPr lang="en-GB" sz="2000" dirty="0"/>
              <a:t>zone of proximal development</a:t>
            </a:r>
            <a:r>
              <a:rPr lang="ja-JP" altLang="en-GB" sz="2000"/>
              <a:t>’</a:t>
            </a:r>
            <a:r>
              <a:rPr lang="en-GB" sz="2000" dirty="0"/>
              <a:t> has been used to describe how to work effectively with people who have psychosis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marL="457200" indent="-457200" eaLnBrk="1" hangingPunct="1">
              <a:lnSpc>
                <a:spcPct val="90000"/>
              </a:lnSpc>
              <a:buFont typeface="Arial"/>
              <a:buChar char="•"/>
            </a:pPr>
            <a:r>
              <a:rPr lang="en-GB" sz="2000" dirty="0"/>
              <a:t>Not too difficult to easy</a:t>
            </a:r>
          </a:p>
          <a:p>
            <a:pPr marL="457200" indent="-457200" eaLnBrk="1" hangingPunct="1">
              <a:lnSpc>
                <a:spcPct val="90000"/>
              </a:lnSpc>
              <a:buFont typeface="Arial"/>
              <a:buChar char="•"/>
            </a:pPr>
            <a:endParaRPr lang="en-GB" sz="2000" dirty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sz="2000" dirty="0"/>
              <a:t>The idea that the therapist is trying to provide scaffolding to help the person achieve change that would otherwise be beyond their reach is helpful </a:t>
            </a:r>
          </a:p>
        </p:txBody>
      </p:sp>
      <p:pic>
        <p:nvPicPr>
          <p:cNvPr id="5" name="Content Placeholder 3" descr="vygotsky2.jpg">
            <a:extLst>
              <a:ext uri="{FF2B5EF4-FFF2-40B4-BE49-F238E27FC236}">
                <a16:creationId xmlns:a16="http://schemas.microsoft.com/office/drawing/2014/main" id="{2C45DBAC-66FB-9840-ACB4-374EC5223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 r="-3" b="12124"/>
          <a:stretch/>
        </p:blipFill>
        <p:spPr>
          <a:xfrm>
            <a:off x="5029200" y="1600200"/>
            <a:ext cx="43815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609578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1117600"/>
          </a:xfrm>
        </p:spPr>
        <p:txBody>
          <a:bodyPr/>
          <a:lstStyle/>
          <a:p>
            <a:pPr algn="ctr"/>
            <a:r>
              <a:rPr lang="en-GB" dirty="0">
                <a:latin typeface="Arial" charset="0"/>
              </a:rPr>
              <a:t>A Video Review Study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 marL="0" indent="0" algn="ctr"/>
            <a:r>
              <a:rPr lang="en-US" dirty="0">
                <a:latin typeface="Arial" charset="0"/>
              </a:rPr>
              <a:t> </a:t>
            </a:r>
            <a:r>
              <a:rPr lang="en-US" sz="3600" dirty="0">
                <a:latin typeface="Arial" charset="0"/>
              </a:rPr>
              <a:t>What do people with intellectual disabilities make of therapeutic interventions?</a:t>
            </a:r>
          </a:p>
          <a:p>
            <a:pPr marL="0" indent="0" algn="ctr"/>
            <a:endParaRPr lang="en-US" sz="3600" dirty="0">
              <a:latin typeface="Arial" charset="0"/>
            </a:endParaRPr>
          </a:p>
          <a:p>
            <a:pPr marL="0" indent="0" algn="ctr"/>
            <a:endParaRPr lang="en-US" sz="3600" dirty="0"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DCC31-3566-7D49-9194-46EB375DD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36" y="3721723"/>
            <a:ext cx="6317490" cy="16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2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1328928"/>
          </a:xfrm>
        </p:spPr>
        <p:txBody>
          <a:bodyPr/>
          <a:lstStyle/>
          <a:p>
            <a:pPr algn="ctr"/>
            <a:r>
              <a:rPr lang="en-GB" dirty="0">
                <a:latin typeface="Arial" charset="0"/>
              </a:rPr>
              <a:t>Participants who took part in a video review of CBT sessions they had taken part in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300" y="1207008"/>
            <a:ext cx="4381500" cy="4919155"/>
          </a:xfrm>
        </p:spPr>
        <p:txBody>
          <a:bodyPr/>
          <a:lstStyle/>
          <a:p>
            <a:pPr marL="0" indent="0"/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18 clients took part (9 women and  9 men).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Participants referred to clinical psychologists with a  range of emotional problems: anger, anxiety and depression.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A9BBF9-00D1-DF48-8A41-F755D3385A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70300"/>
            <a:ext cx="4999303" cy="13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9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AutoShap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982663"/>
          </a:xfrm>
        </p:spPr>
        <p:txBody>
          <a:bodyPr/>
          <a:lstStyle/>
          <a:p>
            <a:pPr algn="ctr"/>
            <a:r>
              <a:rPr lang="en-GB">
                <a:latin typeface="Arial" charset="0"/>
              </a:rPr>
              <a:t>Video review study - a qualitative approach.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1371600"/>
            <a:ext cx="9348787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u="sng" dirty="0">
                <a:latin typeface="Arial" charset="0"/>
              </a:rPr>
              <a:t>Video review method.  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latin typeface="Arial" charset="0"/>
              </a:rPr>
              <a:t>Part of a larger process study, Jahoda et al., (2009).  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Arial" charset="0"/>
              </a:rPr>
              <a:t>6 experienced therapists (Clinical Psychologists). 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Arial" charset="0"/>
              </a:rPr>
              <a:t>Individual formulation driven approach.  Fidelity checks carried out by CBT expert. 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GB" sz="24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u="sng" dirty="0">
                <a:latin typeface="Arial" charset="0"/>
              </a:rPr>
              <a:t>Aims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Arial" charset="0"/>
              </a:rPr>
              <a:t>To look at clients own experiences of CBT sessions.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Arial" charset="0"/>
              </a:rPr>
              <a:t>Pilot the video review method with this client group.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87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Arial" charset="0"/>
              </a:rPr>
              <a:t>Method and Analysis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sz="2400" dirty="0">
                <a:latin typeface="Arial" charset="0"/>
              </a:rPr>
              <a:t>Video Review Method devised by Bronwen Burford (2003). </a:t>
            </a:r>
          </a:p>
          <a:p>
            <a:pPr>
              <a:buFontTx/>
              <a:buChar char="•"/>
            </a:pPr>
            <a:endParaRPr lang="en-GB" sz="24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GB" sz="2400" dirty="0">
                <a:latin typeface="Arial" charset="0"/>
              </a:rPr>
              <a:t>Clients view tapes of therapy sessions and comment on what they see.   </a:t>
            </a:r>
          </a:p>
          <a:p>
            <a:endParaRPr lang="en-GB" sz="24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GB" sz="2400" dirty="0">
                <a:latin typeface="Arial" charset="0"/>
              </a:rPr>
              <a:t>Important that clients were NOT confined by specific questions set by the researcher.</a:t>
            </a:r>
          </a:p>
          <a:p>
            <a:endParaRPr lang="en-GB" sz="24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GB" sz="2400" dirty="0">
                <a:latin typeface="Arial" charset="0"/>
              </a:rPr>
              <a:t>No </a:t>
            </a:r>
            <a:r>
              <a:rPr lang="ja-JP" altLang="en-GB" sz="2400">
                <a:latin typeface="Arial" charset="0"/>
              </a:rPr>
              <a:t>‘</a:t>
            </a:r>
            <a:r>
              <a:rPr lang="en-GB" altLang="ja-JP" sz="2400" dirty="0">
                <a:latin typeface="Arial" charset="0"/>
              </a:rPr>
              <a:t>right or wrong</a:t>
            </a:r>
            <a:r>
              <a:rPr lang="ja-JP" altLang="en-GB" sz="2400">
                <a:latin typeface="Arial" charset="0"/>
              </a:rPr>
              <a:t>’</a:t>
            </a:r>
            <a:r>
              <a:rPr lang="en-GB" altLang="ja-JP" sz="2400" dirty="0">
                <a:latin typeface="Arial" charset="0"/>
              </a:rPr>
              <a:t> response.</a:t>
            </a:r>
          </a:p>
          <a:p>
            <a:endParaRPr lang="en-GB" sz="2400" dirty="0">
              <a:latin typeface="Arial" charset="0"/>
            </a:endParaRPr>
          </a:p>
          <a:p>
            <a:r>
              <a:rPr lang="en-GB" sz="2400" dirty="0">
                <a:latin typeface="Arial" charset="0"/>
              </a:rPr>
              <a:t>Analysis</a:t>
            </a:r>
          </a:p>
          <a:p>
            <a:r>
              <a:rPr lang="en-GB" sz="2400" dirty="0">
                <a:latin typeface="Arial" charset="0"/>
              </a:rPr>
              <a:t>Data analysed using Thematic Analysis</a:t>
            </a:r>
          </a:p>
        </p:txBody>
      </p:sp>
    </p:spTree>
    <p:extLst>
      <p:ext uri="{BB962C8B-B14F-4D97-AF65-F5344CB8AC3E}">
        <p14:creationId xmlns:p14="http://schemas.microsoft.com/office/powerpoint/2010/main" val="244763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Phenomenology (Edmund Husserl)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People’s lived experience 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How people negotiate their lives as actors in the world</a:t>
            </a:r>
          </a:p>
          <a:p>
            <a:pPr algn="ctr"/>
            <a:endParaRPr lang="en-US" dirty="0">
              <a:solidFill>
                <a:srgbClr val="CF39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4500" b="14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6259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533400"/>
          </a:xfrm>
        </p:spPr>
        <p:txBody>
          <a:bodyPr/>
          <a:lstStyle/>
          <a:p>
            <a:r>
              <a:rPr lang="en-US">
                <a:latin typeface="Arial" charset="0"/>
              </a:rPr>
              <a:t>Why bother?  Because….</a:t>
            </a:r>
            <a:endParaRPr lang="en-GB">
              <a:latin typeface="Arial" charset="0"/>
            </a:endParaRPr>
          </a:p>
        </p:txBody>
      </p:sp>
      <p:sp>
        <p:nvSpPr>
          <p:cNvPr id="60418" name="Text Placeholder 2"/>
          <p:cNvSpPr>
            <a:spLocks noGrp="1"/>
          </p:cNvSpPr>
          <p:nvPr>
            <p:ph type="body" idx="1"/>
          </p:nvPr>
        </p:nvSpPr>
        <p:spPr>
          <a:xfrm>
            <a:off x="444500" y="1701800"/>
            <a:ext cx="4376738" cy="698500"/>
          </a:xfrm>
        </p:spPr>
        <p:txBody>
          <a:bodyPr/>
          <a:lstStyle/>
          <a:p>
            <a:r>
              <a:rPr lang="en-GB">
                <a:latin typeface="Arial" charset="0"/>
              </a:rPr>
              <a:t> </a:t>
            </a:r>
          </a:p>
          <a:p>
            <a:endParaRPr lang="en-GB">
              <a:latin typeface="Arial" charset="0"/>
            </a:endParaRPr>
          </a:p>
          <a:p>
            <a:endParaRPr lang="en-GB">
              <a:latin typeface="Arial" charset="0"/>
            </a:endParaRPr>
          </a:p>
          <a:p>
            <a:r>
              <a:rPr lang="en-GB">
                <a:latin typeface="Arial" charset="0"/>
              </a:rPr>
              <a:t>1. Supportive aspects of therapy</a:t>
            </a:r>
          </a:p>
        </p:txBody>
      </p:sp>
      <p:sp>
        <p:nvSpPr>
          <p:cNvPr id="60419" name="Content Placeholder 3"/>
          <p:cNvSpPr>
            <a:spLocks noGrp="1"/>
          </p:cNvSpPr>
          <p:nvPr>
            <p:ph sz="half" idx="2"/>
          </p:nvPr>
        </p:nvSpPr>
        <p:spPr>
          <a:xfrm>
            <a:off x="482600" y="2679700"/>
            <a:ext cx="4279900" cy="40052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80000"/>
              </a:lnSpc>
            </a:pPr>
            <a:endParaRPr lang="en-GB">
              <a:latin typeface="Arial" charset="0"/>
            </a:endParaRPr>
          </a:p>
          <a:p>
            <a:pPr marL="0" indent="0">
              <a:lnSpc>
                <a:spcPct val="80000"/>
              </a:lnSpc>
              <a:buFontTx/>
              <a:buChar char="•"/>
            </a:pPr>
            <a:r>
              <a:rPr lang="en-GB">
                <a:latin typeface="Arial" charset="0"/>
              </a:rPr>
              <a:t>Valuing a positive therapeutic relationship.</a:t>
            </a:r>
          </a:p>
          <a:p>
            <a:pPr marL="0" indent="0">
              <a:lnSpc>
                <a:spcPct val="80000"/>
              </a:lnSpc>
              <a:buFontTx/>
              <a:buChar char="•"/>
            </a:pPr>
            <a:endParaRPr lang="en-GB">
              <a:latin typeface="Arial" charset="0"/>
            </a:endParaRPr>
          </a:p>
          <a:p>
            <a:pPr marL="0" indent="0">
              <a:lnSpc>
                <a:spcPct val="80000"/>
              </a:lnSpc>
              <a:buFontTx/>
              <a:buChar char="•"/>
            </a:pPr>
            <a:r>
              <a:rPr lang="en-GB">
                <a:latin typeface="Arial" charset="0"/>
              </a:rPr>
              <a:t>Feeling supported and understood.</a:t>
            </a:r>
          </a:p>
          <a:p>
            <a:pPr marL="0" indent="0">
              <a:lnSpc>
                <a:spcPct val="80000"/>
              </a:lnSpc>
              <a:buFontTx/>
              <a:buChar char="•"/>
            </a:pPr>
            <a:endParaRPr lang="en-GB">
              <a:latin typeface="Arial" charset="0"/>
            </a:endParaRPr>
          </a:p>
          <a:p>
            <a:pPr marL="0" indent="0">
              <a:lnSpc>
                <a:spcPct val="80000"/>
              </a:lnSpc>
              <a:buFontTx/>
              <a:buChar char="•"/>
            </a:pPr>
            <a:r>
              <a:rPr lang="en-GB">
                <a:latin typeface="Arial" charset="0"/>
              </a:rPr>
              <a:t>Valuing the chance to talk about feelings. </a:t>
            </a:r>
            <a:endParaRPr lang="en-US">
              <a:solidFill>
                <a:schemeClr val="accent1"/>
              </a:solidFill>
              <a:latin typeface="Arial" charset="0"/>
            </a:endParaRPr>
          </a:p>
          <a:p>
            <a:pPr marL="0" indent="0"/>
            <a:endParaRPr lang="en-GB">
              <a:latin typeface="Arial" charset="0"/>
            </a:endParaRPr>
          </a:p>
        </p:txBody>
      </p:sp>
      <p:sp>
        <p:nvSpPr>
          <p:cNvPr id="604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14500"/>
            <a:ext cx="4038600" cy="749300"/>
          </a:xfrm>
        </p:spPr>
        <p:txBody>
          <a:bodyPr/>
          <a:lstStyle/>
          <a:p>
            <a:endParaRPr lang="en-GB">
              <a:solidFill>
                <a:srgbClr val="7030A0"/>
              </a:solidFill>
              <a:latin typeface="Arial" charset="0"/>
            </a:endParaRPr>
          </a:p>
          <a:p>
            <a:endParaRPr lang="en-GB">
              <a:solidFill>
                <a:srgbClr val="7030A0"/>
              </a:solidFill>
              <a:latin typeface="Arial" charset="0"/>
            </a:endParaRPr>
          </a:p>
          <a:p>
            <a:endParaRPr lang="en-GB">
              <a:solidFill>
                <a:srgbClr val="7030A0"/>
              </a:solidFill>
              <a:latin typeface="Arial" charset="0"/>
            </a:endParaRPr>
          </a:p>
          <a:p>
            <a:r>
              <a:rPr lang="en-GB">
                <a:solidFill>
                  <a:srgbClr val="7030A0"/>
                </a:solidFill>
                <a:latin typeface="Arial" charset="0"/>
              </a:rPr>
              <a:t>2. Changes linked with a CBT approach.</a:t>
            </a:r>
          </a:p>
        </p:txBody>
      </p:sp>
      <p:sp>
        <p:nvSpPr>
          <p:cNvPr id="60421" name="Content Placeholder 5"/>
          <p:cNvSpPr>
            <a:spLocks noGrp="1"/>
          </p:cNvSpPr>
          <p:nvPr>
            <p:ph sz="quarter" idx="4"/>
          </p:nvPr>
        </p:nvSpPr>
        <p:spPr>
          <a:xfrm>
            <a:off x="5270500" y="2667000"/>
            <a:ext cx="4102100" cy="4013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/>
            <a:endParaRPr lang="en-US">
              <a:solidFill>
                <a:srgbClr val="7030A0"/>
              </a:solidFill>
              <a:latin typeface="Arial" charset="0"/>
            </a:endParaRPr>
          </a:p>
          <a:p>
            <a:pPr marL="0" indent="0">
              <a:buFontTx/>
              <a:buChar char="•"/>
            </a:pPr>
            <a:r>
              <a:rPr lang="en-US">
                <a:solidFill>
                  <a:srgbClr val="7030A0"/>
                </a:solidFill>
                <a:latin typeface="Arial" charset="0"/>
              </a:rPr>
              <a:t>Working together on problems.  CBT approach leads to better understanding of problems and better coping skills. </a:t>
            </a:r>
          </a:p>
          <a:p>
            <a:pPr marL="0" indent="0">
              <a:buFontTx/>
              <a:buChar char="•"/>
            </a:pPr>
            <a:endParaRPr lang="en-US">
              <a:solidFill>
                <a:srgbClr val="7030A0"/>
              </a:solidFill>
              <a:latin typeface="Arial" charset="0"/>
            </a:endParaRPr>
          </a:p>
          <a:p>
            <a:pPr marL="0" indent="0">
              <a:buFontTx/>
              <a:buChar char="•"/>
            </a:pPr>
            <a:r>
              <a:rPr lang="en-US">
                <a:solidFill>
                  <a:srgbClr val="7030A0"/>
                </a:solidFill>
                <a:latin typeface="Arial" charset="0"/>
              </a:rPr>
              <a:t>Positive impact on self identity and self efficacy.</a:t>
            </a:r>
          </a:p>
          <a:p>
            <a:pPr marL="0" indent="0"/>
            <a:endParaRPr lang="en-GB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400" y="812800"/>
            <a:ext cx="6896100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Two main strands to the findings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30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7366000" cy="622300"/>
          </a:xfrm>
        </p:spPr>
        <p:txBody>
          <a:bodyPr/>
          <a:lstStyle/>
          <a:p>
            <a:pPr algn="r"/>
            <a:r>
              <a:rPr lang="en-GB" sz="2800">
                <a:latin typeface="Arial" charset="0"/>
              </a:rPr>
              <a:t>FINDINGS. What clients say about CBT (1)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3771900" y="1143000"/>
            <a:ext cx="5765800" cy="5537200"/>
          </a:xfrm>
        </p:spPr>
        <p:txBody>
          <a:bodyPr/>
          <a:lstStyle/>
          <a:p>
            <a:pPr algn="ctr"/>
            <a:r>
              <a:rPr lang="ja-JP" altLang="en-GB" sz="2800" i="1" dirty="0">
                <a:latin typeface="Arial" charset="0"/>
              </a:rPr>
              <a:t>“</a:t>
            </a:r>
            <a:r>
              <a:rPr lang="en-GB" altLang="ja-JP" sz="2800" i="1" dirty="0">
                <a:latin typeface="Arial" charset="0"/>
              </a:rPr>
              <a:t>I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 err="1">
                <a:latin typeface="Arial" charset="0"/>
              </a:rPr>
              <a:t>ve</a:t>
            </a:r>
            <a:r>
              <a:rPr lang="en-GB" altLang="ja-JP" sz="2800" i="1" dirty="0">
                <a:latin typeface="Arial" charset="0"/>
              </a:rPr>
              <a:t> never ever told anybody else, I wanted to talk about that.  I feel really, really glad with (T).  It felt really good, I trust (T).</a:t>
            </a:r>
          </a:p>
          <a:p>
            <a:pPr algn="ctr"/>
            <a:endParaRPr lang="en-GB" sz="2800" i="1" dirty="0">
              <a:latin typeface="Arial" charset="0"/>
            </a:endParaRPr>
          </a:p>
          <a:p>
            <a:pPr algn="ctr"/>
            <a:endParaRPr lang="en-GB" sz="2800" i="1" dirty="0">
              <a:latin typeface="Arial" charset="0"/>
            </a:endParaRPr>
          </a:p>
          <a:p>
            <a:pPr algn="ctr"/>
            <a:r>
              <a:rPr lang="ja-JP" altLang="en-GB" sz="2800" i="1" dirty="0">
                <a:latin typeface="Arial" charset="0"/>
              </a:rPr>
              <a:t>“</a:t>
            </a:r>
            <a:r>
              <a:rPr lang="en-GB" altLang="ja-JP" sz="2800" i="1" dirty="0">
                <a:latin typeface="Arial" charset="0"/>
              </a:rPr>
              <a:t> I enjoy the sessions with (T), they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>
                <a:latin typeface="Arial" charset="0"/>
              </a:rPr>
              <a:t>re good.  And I felt that (T) understands how I feel.  More or less that I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 err="1">
                <a:latin typeface="Arial" charset="0"/>
              </a:rPr>
              <a:t>ve</a:t>
            </a:r>
            <a:r>
              <a:rPr lang="en-GB" altLang="ja-JP" sz="2800" i="1" dirty="0">
                <a:latin typeface="Arial" charset="0"/>
              </a:rPr>
              <a:t> got feelings.</a:t>
            </a:r>
            <a:r>
              <a:rPr lang="ja-JP" altLang="en-GB" sz="2800" i="1" dirty="0">
                <a:latin typeface="Arial" charset="0"/>
              </a:rPr>
              <a:t>”</a:t>
            </a:r>
            <a:endParaRPr lang="en-GB" altLang="ja-JP" sz="2800" i="1" dirty="0">
              <a:latin typeface="Arial" charset="0"/>
            </a:endParaRPr>
          </a:p>
          <a:p>
            <a:endParaRPr lang="en-GB" sz="2000" i="1" dirty="0">
              <a:latin typeface="Arial" charset="0"/>
            </a:endParaRPr>
          </a:p>
          <a:p>
            <a:r>
              <a:rPr lang="en-GB" sz="2400" i="1" dirty="0">
                <a:latin typeface="Arial" charset="0"/>
              </a:rPr>
              <a:t>(T is the therapist)</a:t>
            </a:r>
          </a:p>
          <a:p>
            <a:endParaRPr lang="en-GB" dirty="0">
              <a:latin typeface="Arial" charset="0"/>
            </a:endParaRPr>
          </a:p>
        </p:txBody>
      </p:sp>
      <p:sp>
        <p:nvSpPr>
          <p:cNvPr id="6246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4000" dirty="0">
                <a:latin typeface="Arial" charset="0"/>
              </a:rPr>
              <a:t>A positive therapeutic  alliance.</a:t>
            </a:r>
          </a:p>
          <a:p>
            <a:endParaRPr lang="en-GB" sz="3600" dirty="0">
              <a:latin typeface="Arial" charset="0"/>
            </a:endParaRPr>
          </a:p>
          <a:p>
            <a:r>
              <a:rPr lang="en-GB" sz="3200" dirty="0">
                <a:latin typeface="Arial" charset="0"/>
              </a:rPr>
              <a:t>Trust</a:t>
            </a:r>
          </a:p>
          <a:p>
            <a:r>
              <a:rPr lang="en-GB" sz="3200" dirty="0">
                <a:latin typeface="Arial" charset="0"/>
              </a:rPr>
              <a:t>Empathy</a:t>
            </a:r>
          </a:p>
          <a:p>
            <a:endParaRPr lang="en-GB" sz="4000" dirty="0">
              <a:latin typeface="Arial" charset="0"/>
            </a:endParaRPr>
          </a:p>
          <a:p>
            <a:endParaRPr lang="en-GB" sz="4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16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476500" y="0"/>
            <a:ext cx="7429500" cy="584200"/>
          </a:xfrm>
        </p:spPr>
        <p:txBody>
          <a:bodyPr/>
          <a:lstStyle/>
          <a:p>
            <a:pPr algn="r"/>
            <a:br>
              <a:rPr lang="en-GB" sz="2800">
                <a:latin typeface="Arial" charset="0"/>
              </a:rPr>
            </a:br>
            <a:r>
              <a:rPr lang="en-GB" sz="2800">
                <a:latin typeface="Arial" charset="0"/>
              </a:rPr>
              <a:t>What clients say about CBT (3).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3149600" y="825500"/>
            <a:ext cx="6261100" cy="5702300"/>
          </a:xfrm>
        </p:spPr>
        <p:txBody>
          <a:bodyPr/>
          <a:lstStyle/>
          <a:p>
            <a:pPr algn="r">
              <a:buFont typeface="Wingdings" charset="0"/>
              <a:buNone/>
            </a:pPr>
            <a:endParaRPr lang="en-GB" sz="2800" b="0" i="1">
              <a:latin typeface="Arial" charset="0"/>
            </a:endParaRPr>
          </a:p>
          <a:p>
            <a:pPr algn="ctr">
              <a:buFont typeface="Wingdings" charset="0"/>
              <a:buNone/>
            </a:pPr>
            <a:r>
              <a:rPr lang="ja-JP" altLang="en-GB" sz="2800" i="1">
                <a:latin typeface="Arial" charset="0"/>
              </a:rPr>
              <a:t>“</a:t>
            </a:r>
            <a:r>
              <a:rPr lang="en-GB" altLang="ja-JP" sz="2800" i="1">
                <a:latin typeface="Arial" charset="0"/>
              </a:rPr>
              <a:t>Never heard myself say that before.  Never done in my life.  I</a:t>
            </a:r>
            <a:r>
              <a:rPr lang="ja-JP" altLang="en-GB" sz="2800" i="1">
                <a:latin typeface="Arial" charset="0"/>
              </a:rPr>
              <a:t>’</a:t>
            </a:r>
            <a:r>
              <a:rPr lang="en-GB" altLang="ja-JP" sz="2800" i="1">
                <a:latin typeface="Arial" charset="0"/>
              </a:rPr>
              <a:t>ve always hurt people and caused grief.  I</a:t>
            </a:r>
            <a:r>
              <a:rPr lang="ja-JP" altLang="en-GB" sz="2800" i="1">
                <a:latin typeface="Arial" charset="0"/>
              </a:rPr>
              <a:t>’</a:t>
            </a:r>
            <a:r>
              <a:rPr lang="en-GB" altLang="ja-JP" sz="2800" i="1">
                <a:latin typeface="Arial" charset="0"/>
              </a:rPr>
              <a:t>m seeing a different me</a:t>
            </a:r>
            <a:r>
              <a:rPr lang="ja-JP" altLang="en-GB" sz="2800" i="1">
                <a:latin typeface="Arial" charset="0"/>
              </a:rPr>
              <a:t>”</a:t>
            </a:r>
            <a:endParaRPr lang="en-GB" altLang="ja-JP" sz="2800" i="1">
              <a:latin typeface="Arial" charset="0"/>
            </a:endParaRPr>
          </a:p>
          <a:p>
            <a:pPr algn="r">
              <a:buFont typeface="Wingdings" charset="0"/>
              <a:buNone/>
            </a:pPr>
            <a:endParaRPr lang="en-GB" sz="2800" i="1">
              <a:latin typeface="Arial" charset="0"/>
            </a:endParaRPr>
          </a:p>
          <a:p>
            <a:pPr algn="ctr">
              <a:buFont typeface="Wingdings" charset="0"/>
              <a:buNone/>
            </a:pPr>
            <a:r>
              <a:rPr lang="ja-JP" altLang="en-GB" sz="2800" i="1">
                <a:latin typeface="Arial" charset="0"/>
              </a:rPr>
              <a:t>“</a:t>
            </a:r>
            <a:r>
              <a:rPr lang="en-GB" altLang="ja-JP" sz="2800" i="1">
                <a:latin typeface="Arial" charset="0"/>
              </a:rPr>
              <a:t>When I was watching myself I was thinking is there anything wrong with me or not?  People say there is and I say there</a:t>
            </a:r>
            <a:r>
              <a:rPr lang="ja-JP" altLang="en-GB" sz="2800" i="1">
                <a:latin typeface="Arial" charset="0"/>
              </a:rPr>
              <a:t>’</a:t>
            </a:r>
            <a:r>
              <a:rPr lang="en-GB" altLang="ja-JP" sz="2800" i="1">
                <a:latin typeface="Arial" charset="0"/>
              </a:rPr>
              <a:t>s not.  But when you see that I don</a:t>
            </a:r>
            <a:r>
              <a:rPr lang="ja-JP" altLang="en-GB" sz="2800" i="1">
                <a:latin typeface="Arial" charset="0"/>
              </a:rPr>
              <a:t>’</a:t>
            </a:r>
            <a:r>
              <a:rPr lang="en-GB" altLang="ja-JP" sz="2800" i="1">
                <a:latin typeface="Arial" charset="0"/>
              </a:rPr>
              <a:t>t know what to think.</a:t>
            </a:r>
            <a:r>
              <a:rPr lang="ja-JP" altLang="en-GB" sz="2800" i="1">
                <a:latin typeface="Arial" charset="0"/>
              </a:rPr>
              <a:t>”</a:t>
            </a:r>
            <a:endParaRPr lang="en-GB" altLang="ja-JP" sz="2800">
              <a:latin typeface="Arial" charset="0"/>
            </a:endParaRPr>
          </a:p>
          <a:p>
            <a:endParaRPr lang="en-GB" b="0">
              <a:latin typeface="Arial" charset="0"/>
            </a:endParaRPr>
          </a:p>
        </p:txBody>
      </p:sp>
      <p:sp>
        <p:nvSpPr>
          <p:cNvPr id="6553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85900"/>
            <a:ext cx="2463800" cy="4640263"/>
          </a:xfrm>
        </p:spPr>
        <p:txBody>
          <a:bodyPr/>
          <a:lstStyle/>
          <a:p>
            <a:endParaRPr lang="en-GB" sz="4800" u="sng">
              <a:latin typeface="Arial" charset="0"/>
            </a:endParaRPr>
          </a:p>
          <a:p>
            <a:r>
              <a:rPr lang="en-GB" sz="4000">
                <a:latin typeface="Arial" charset="0"/>
              </a:rPr>
              <a:t>Learning about myself.</a:t>
            </a:r>
          </a:p>
          <a:p>
            <a:endParaRPr lang="en-GB" sz="4000">
              <a:latin typeface="Arial" charset="0"/>
            </a:endParaRPr>
          </a:p>
          <a:p>
            <a:r>
              <a:rPr lang="en-GB" sz="3200">
                <a:latin typeface="Arial" charset="0"/>
              </a:rPr>
              <a:t>Views of self.</a:t>
            </a:r>
          </a:p>
        </p:txBody>
      </p:sp>
    </p:spTree>
    <p:extLst>
      <p:ext uri="{BB962C8B-B14F-4D97-AF65-F5344CB8AC3E}">
        <p14:creationId xmlns:p14="http://schemas.microsoft.com/office/powerpoint/2010/main" val="2859305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2489200" y="0"/>
            <a:ext cx="7416800" cy="647700"/>
          </a:xfrm>
        </p:spPr>
        <p:txBody>
          <a:bodyPr/>
          <a:lstStyle/>
          <a:p>
            <a:pPr algn="r"/>
            <a:r>
              <a:rPr lang="en-GB" sz="2800">
                <a:latin typeface="Arial" charset="0"/>
              </a:rPr>
              <a:t>What clients say about CBT (2).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3873500" y="698500"/>
            <a:ext cx="5537200" cy="58547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charset="0"/>
              <a:buNone/>
            </a:pPr>
            <a:endParaRPr lang="en-GB" sz="2800" i="1" dirty="0"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</a:pPr>
            <a:endParaRPr lang="en-GB" sz="2800" i="1" dirty="0"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ja-JP" altLang="en-GB" sz="2800" i="1" dirty="0">
                <a:latin typeface="Arial" charset="0"/>
              </a:rPr>
              <a:t>“</a:t>
            </a:r>
            <a:r>
              <a:rPr lang="en-GB" altLang="ja-JP" sz="2800" i="1" dirty="0">
                <a:latin typeface="Arial" charset="0"/>
              </a:rPr>
              <a:t>T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>
                <a:latin typeface="Arial" charset="0"/>
              </a:rPr>
              <a:t>s good to talk to and that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>
                <a:latin typeface="Arial" charset="0"/>
              </a:rPr>
              <a:t>s helpful.  I come here to get a bit of help.</a:t>
            </a:r>
            <a:r>
              <a:rPr lang="ja-JP" altLang="en-GB" sz="2800" i="1" dirty="0">
                <a:latin typeface="Arial" charset="0"/>
              </a:rPr>
              <a:t>”</a:t>
            </a:r>
            <a:r>
              <a:rPr lang="en-GB" altLang="ja-JP" sz="2800" i="1" dirty="0">
                <a:latin typeface="Arial" charset="0"/>
              </a:rPr>
              <a:t>.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endParaRPr lang="en-GB" sz="2800" i="1" dirty="0"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</a:pPr>
            <a:endParaRPr lang="en-GB" sz="2800" i="1" dirty="0"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ja-JP" altLang="en-GB" sz="2800" dirty="0">
                <a:latin typeface="Arial" charset="0"/>
              </a:rPr>
              <a:t>“</a:t>
            </a:r>
            <a:r>
              <a:rPr lang="en-GB" altLang="ja-JP" sz="2800" dirty="0">
                <a:latin typeface="Arial" charset="0"/>
              </a:rPr>
              <a:t>…..</a:t>
            </a:r>
            <a:r>
              <a:rPr lang="en-GB" altLang="ja-JP" sz="2800" i="1" dirty="0">
                <a:latin typeface="Arial" charset="0"/>
              </a:rPr>
              <a:t>It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>
                <a:latin typeface="Arial" charset="0"/>
              </a:rPr>
              <a:t>s kind of helped me cope with life.  Because before (T), before I came here I</a:t>
            </a:r>
            <a:r>
              <a:rPr lang="ja-JP" altLang="en-GB" sz="2800" i="1" dirty="0">
                <a:latin typeface="Arial" charset="0"/>
              </a:rPr>
              <a:t>’</a:t>
            </a:r>
            <a:r>
              <a:rPr lang="en-GB" altLang="ja-JP" sz="2800" i="1" dirty="0">
                <a:latin typeface="Arial" charset="0"/>
              </a:rPr>
              <a:t>d actually nobody to talk to really.</a:t>
            </a:r>
            <a:r>
              <a:rPr lang="ja-JP" altLang="en-GB" sz="2800" i="1" dirty="0">
                <a:latin typeface="Arial" charset="0"/>
              </a:rPr>
              <a:t>”</a:t>
            </a:r>
            <a:endParaRPr lang="en-GB" altLang="ja-JP" sz="2800" i="1" dirty="0">
              <a:latin typeface="Arial" charset="0"/>
            </a:endParaRPr>
          </a:p>
          <a:p>
            <a:pPr algn="r">
              <a:lnSpc>
                <a:spcPct val="90000"/>
              </a:lnSpc>
              <a:buFont typeface="Wingdings" charset="0"/>
              <a:buNone/>
            </a:pPr>
            <a:endParaRPr lang="en-GB" i="1" dirty="0">
              <a:latin typeface="Arial" charset="0"/>
            </a:endParaRPr>
          </a:p>
          <a:p>
            <a:endParaRPr lang="en-GB" dirty="0">
              <a:latin typeface="Arial" charset="0"/>
            </a:endParaRPr>
          </a:p>
        </p:txBody>
      </p:sp>
      <p:sp>
        <p:nvSpPr>
          <p:cNvPr id="63491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br>
              <a:rPr lang="en-GB">
                <a:latin typeface="Arial" charset="0"/>
              </a:rPr>
            </a:br>
            <a:r>
              <a:rPr lang="en-GB" sz="3600">
                <a:latin typeface="Arial" charset="0"/>
              </a:rPr>
              <a:t>Talking about problems is helpful.</a:t>
            </a:r>
          </a:p>
          <a:p>
            <a:endParaRPr lang="en-GB" sz="3600">
              <a:latin typeface="Arial" charset="0"/>
            </a:endParaRPr>
          </a:p>
          <a:p>
            <a:r>
              <a:rPr lang="en-GB" sz="2400">
                <a:solidFill>
                  <a:srgbClr val="002D4F"/>
                </a:solidFill>
                <a:latin typeface="Arial" charset="0"/>
              </a:rPr>
              <a:t>Enjoy talking</a:t>
            </a:r>
            <a:endParaRPr lang="en-GB" sz="4800">
              <a:solidFill>
                <a:srgbClr val="002D4F"/>
              </a:solidFill>
              <a:latin typeface="Arial" charset="0"/>
            </a:endParaRPr>
          </a:p>
          <a:p>
            <a:endParaRPr lang="en-GB" sz="2400">
              <a:solidFill>
                <a:srgbClr val="002D4F"/>
              </a:solidFill>
              <a:latin typeface="Arial" charset="0"/>
            </a:endParaRPr>
          </a:p>
          <a:p>
            <a:r>
              <a:rPr lang="en-GB" sz="2400">
                <a:solidFill>
                  <a:srgbClr val="002D4F"/>
                </a:solidFill>
                <a:latin typeface="Arial" charset="0"/>
              </a:rPr>
              <a:t>Having someone to talk to.</a:t>
            </a:r>
            <a:endParaRPr lang="en-GB" sz="3600">
              <a:solidFill>
                <a:srgbClr val="002D4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32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861848"/>
          </a:xfrm>
        </p:spPr>
        <p:txBody>
          <a:bodyPr/>
          <a:lstStyle/>
          <a:p>
            <a:pPr algn="ctr"/>
            <a:r>
              <a:rPr lang="en-US" dirty="0">
                <a:ea typeface="ＭＳ Ｐゴシック" pitchFamily="34" charset="-128"/>
              </a:rPr>
              <a:t>BUT: Change can be seen </a:t>
            </a:r>
            <a:r>
              <a:rPr lang="en-US">
                <a:ea typeface="ＭＳ Ｐゴシック" pitchFamily="34" charset="-128"/>
              </a:rPr>
              <a:t>as fragile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19504"/>
            <a:ext cx="4381500" cy="51066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ＭＳ Ｐゴシック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ＭＳ Ｐゴシック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ＭＳ Ｐゴシック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pitchFamily="34" charset="-128"/>
              </a:rPr>
              <a:t>Change might not last. </a:t>
            </a:r>
            <a:endParaRPr lang="en-US" i="1" dirty="0">
              <a:ea typeface="ＭＳ Ｐゴシック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039EA9-80DF-CF55-006C-E585575964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i="1" dirty="0">
              <a:ea typeface="ＭＳ Ｐゴシック" pitchFamily="34" charset="-128"/>
            </a:endParaRPr>
          </a:p>
          <a:p>
            <a:r>
              <a:rPr lang="en-US" i="1" dirty="0">
                <a:ea typeface="ＭＳ Ｐゴシック" pitchFamily="34" charset="-128"/>
              </a:rPr>
              <a:t>	‘I just don</a:t>
            </a:r>
            <a:r>
              <a:rPr lang="en-US" altLang="en-US" i="1" dirty="0">
                <a:ea typeface="ＭＳ Ｐゴシック" pitchFamily="34" charset="-128"/>
              </a:rPr>
              <a:t>’</a:t>
            </a:r>
            <a:r>
              <a:rPr lang="en-US" i="1" dirty="0">
                <a:ea typeface="ＭＳ Ｐゴシック" pitchFamily="34" charset="-128"/>
              </a:rPr>
              <a:t>t want to stop seeing (therapist) because it</a:t>
            </a:r>
            <a:r>
              <a:rPr lang="en-US" altLang="en-US" i="1" dirty="0">
                <a:ea typeface="ＭＳ Ｐゴシック" pitchFamily="34" charset="-128"/>
              </a:rPr>
              <a:t>’</a:t>
            </a:r>
            <a:r>
              <a:rPr lang="en-US" i="1" dirty="0">
                <a:ea typeface="ＭＳ Ｐゴシック" pitchFamily="34" charset="-128"/>
              </a:rPr>
              <a:t>ll take some time to get to see her again…’</a:t>
            </a:r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05E137B-C888-FB40-B81D-307E45269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52" y="4754478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0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6663" y="-1"/>
            <a:ext cx="7399337" cy="1016001"/>
          </a:xfrm>
        </p:spPr>
        <p:txBody>
          <a:bodyPr lIns="91440" tIns="45720" bIns="45720"/>
          <a:lstStyle/>
          <a:p>
            <a:pPr eaLnBrk="1" hangingPunct="1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Making a real difference</a:t>
            </a:r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388938" y="947738"/>
            <a:ext cx="9313862" cy="3668697"/>
          </a:xfrm>
        </p:spPr>
        <p:txBody>
          <a:bodyPr lIns="91440" tIns="45720" rIns="91440" bIns="45720">
            <a:spAutoFit/>
          </a:bodyPr>
          <a:lstStyle/>
          <a:p>
            <a:pPr marL="0" indent="0" eaLnBrk="1" hangingPunct="1">
              <a:spcBef>
                <a:spcPct val="0"/>
              </a:spcBef>
            </a:pPr>
            <a:endParaRPr lang="en-GB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				A tension</a:t>
            </a:r>
          </a:p>
          <a:p>
            <a:pPr marL="0" indent="0" eaLnBrk="1" hangingPunct="1">
              <a:spcBef>
                <a:spcPct val="0"/>
              </a:spcBef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algn="ctr"/>
            <a:r>
              <a:rPr lang="en-US" dirty="0"/>
              <a:t>Private space	     		Life in context</a:t>
            </a:r>
          </a:p>
          <a:p>
            <a:pPr marL="0" indent="0" eaLnBrk="1" hangingPunct="1">
              <a:spcBef>
                <a:spcPct val="0"/>
              </a:spcBef>
            </a:pPr>
            <a:endParaRPr lang="en-GB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</a:pPr>
            <a:endParaRPr lang="en-GB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4385733" y="3285065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40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bIns="45720"/>
          <a:lstStyle/>
          <a:p>
            <a:pPr eaLnBrk="1" hangingPunct="1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CBT and real life change</a:t>
            </a:r>
          </a:p>
        </p:txBody>
      </p:sp>
      <p:sp>
        <p:nvSpPr>
          <p:cNvPr id="8" name="Text Placeholder 7"/>
          <p:cNvSpPr txBox="1">
            <a:spLocks noGrp="1"/>
          </p:cNvSpPr>
          <p:nvPr>
            <p:ph sz="half" idx="1"/>
          </p:nvPr>
        </p:nvSpPr>
        <p:spPr>
          <a:xfrm>
            <a:off x="554892" y="789354"/>
            <a:ext cx="4681416" cy="6186309"/>
          </a:xfrm>
        </p:spPr>
        <p:txBody>
          <a:bodyPr wrap="square" lIns="91440" tIns="45720" rIns="91440" bIns="45720">
            <a:spAutoFit/>
          </a:bodyPr>
          <a:lstStyle/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Behavioural activation for depression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GB" sz="2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r>
              <a:rPr lang="en-GB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Increasing purposeful and meaningful activity, overcoming withdrawal and bringing people in contact with more reinforcing aspects of life 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GB" sz="2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r>
              <a:rPr lang="en-GB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Key adaptations: the involvement of a significant other and the attempt to make it the beginning of a new pattern of life rather than an endpoint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GB" sz="22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</a:pPr>
            <a:endParaRPr lang="en-GB" sz="22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4" name="Content Placeholder 3" descr="A person smelling a flower&#10;&#10;Description automatically generated">
            <a:extLst>
              <a:ext uri="{FF2B5EF4-FFF2-40B4-BE49-F238E27FC236}">
                <a16:creationId xmlns:a16="http://schemas.microsoft.com/office/drawing/2014/main" id="{38492283-6E1F-5E49-91DB-F5BD41A8A4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30" y="2355867"/>
            <a:ext cx="4381500" cy="2827061"/>
          </a:xfrm>
        </p:spPr>
      </p:pic>
    </p:spTree>
    <p:extLst>
      <p:ext uri="{BB962C8B-B14F-4D97-AF65-F5344CB8AC3E}">
        <p14:creationId xmlns:p14="http://schemas.microsoft.com/office/powerpoint/2010/main" val="1944144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-1"/>
            <a:ext cx="7458075" cy="880533"/>
          </a:xfrm>
        </p:spPr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Ensure psychosocial interventions remain just that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About working with the whole person in the context of their lives – not a disease entity separate from the person</a:t>
            </a:r>
          </a:p>
          <a:p>
            <a:pPr marL="0" indent="0" eaLnBrk="1" hangingPunct="1">
              <a:spcBef>
                <a:spcPct val="0"/>
              </a:spcBef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Aim to achieve change that makes a real difference to people’s lives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Health promotion as well as dealing with mental ill health building on people’s strengths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62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609600"/>
          </a:xfrm>
        </p:spPr>
        <p:txBody>
          <a:bodyPr wrap="square" anchor="ctr">
            <a:normAutofit/>
          </a:bodyPr>
          <a:lstStyle/>
          <a:p>
            <a:r>
              <a:rPr lang="en-US" sz="2600" dirty="0"/>
              <a:t>Concluding thoughts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47262"/>
            <a:ext cx="4381500" cy="5078901"/>
          </a:xfrm>
        </p:spPr>
        <p:txBody>
          <a:bodyPr wrap="square" anchor="t">
            <a:normAutofit fontScale="85000" lnSpcReduction="20000"/>
          </a:bodyPr>
          <a:lstStyle/>
          <a:p>
            <a:pPr marL="0" indent="0"/>
            <a:r>
              <a:rPr lang="en-US" sz="2600" dirty="0"/>
              <a:t>Adapting interventions:</a:t>
            </a:r>
          </a:p>
          <a:p>
            <a:pPr marL="0" indent="0"/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Still a tendency to fall back on  cognitive deficit models, rather than considering cognitive content.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BUT NOT NECESSARILY ONE THING OR ANOTHER</a:t>
            </a:r>
          </a:p>
          <a:p>
            <a:pPr marL="0" indent="0"/>
            <a:endParaRPr lang="en-US" sz="2600" dirty="0"/>
          </a:p>
          <a:p>
            <a:pPr marL="457200" indent="-457200">
              <a:buFont typeface="Arial"/>
              <a:buChar char="•"/>
            </a:pPr>
            <a:r>
              <a:rPr lang="en-US" sz="2600" dirty="0"/>
              <a:t>We still need to consider how people’s intellectual difficulties might interact with their emotional experience.</a:t>
            </a: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A0EF935D-91C4-DB43-A4C6-A584A12B89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608977"/>
            <a:ext cx="4381500" cy="2508408"/>
          </a:xfrm>
          <a:noFill/>
        </p:spPr>
      </p:pic>
    </p:spTree>
    <p:extLst>
      <p:ext uri="{BB962C8B-B14F-4D97-AF65-F5344CB8AC3E}">
        <p14:creationId xmlns:p14="http://schemas.microsoft.com/office/powerpoint/2010/main" val="2951677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bIns="45720"/>
          <a:lstStyle/>
          <a:p>
            <a:pPr eaLnBrk="1" hangingPunct="1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Concluding thoughts</a:t>
            </a:r>
          </a:p>
        </p:txBody>
      </p:sp>
      <p:sp>
        <p:nvSpPr>
          <p:cNvPr id="8" name="Text Placeholder 7"/>
          <p:cNvSpPr txBox="1">
            <a:spLocks noGrp="1"/>
          </p:cNvSpPr>
          <p:nvPr>
            <p:ph sz="half" idx="1"/>
          </p:nvPr>
        </p:nvSpPr>
        <p:spPr>
          <a:xfrm>
            <a:off x="398585" y="883138"/>
            <a:ext cx="4478215" cy="6986528"/>
          </a:xfrm>
        </p:spPr>
        <p:txBody>
          <a:bodyPr wrap="square" lIns="91440" tIns="45720" rIns="91440" bIns="45720">
            <a:spAutoFit/>
          </a:bodyPr>
          <a:lstStyle/>
          <a:p>
            <a:pPr marL="0" indent="0" eaLnBrk="1" hangingPunct="1">
              <a:spcBef>
                <a:spcPct val="0"/>
              </a:spcBef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r>
              <a:rPr lang="en-US" dirty="0"/>
              <a:t>Research on underlying psycho-social factors that contribute to emotional distress or make change difficult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US" dirty="0"/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r>
              <a:rPr lang="en-US" dirty="0"/>
              <a:t>An engagement with research on </a:t>
            </a:r>
            <a:r>
              <a:rPr lang="en-US" u="sng" dirty="0"/>
              <a:t>process</a:t>
            </a:r>
            <a:r>
              <a:rPr lang="en-US" dirty="0"/>
              <a:t> of therapeutic change and also on </a:t>
            </a:r>
            <a:r>
              <a:rPr lang="en-US" u="sng" dirty="0"/>
              <a:t>maintaining</a:t>
            </a:r>
            <a:r>
              <a:rPr lang="en-US" dirty="0"/>
              <a:t> change</a:t>
            </a:r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US" dirty="0"/>
          </a:p>
          <a:p>
            <a:pPr marL="457200" indent="-457200" eaLnBrk="1" hangingPunct="1">
              <a:spcBef>
                <a:spcPct val="0"/>
              </a:spcBef>
              <a:buFont typeface="Arial"/>
              <a:buChar char="•"/>
            </a:pPr>
            <a:endParaRPr lang="en-GB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</a:pPr>
            <a:endParaRPr lang="en-GB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5" name="Content Placeholder 7" descr="Screen Shot 2017-06-20 at 12.02.07.png">
            <a:extLst>
              <a:ext uri="{FF2B5EF4-FFF2-40B4-BE49-F238E27FC236}">
                <a16:creationId xmlns:a16="http://schemas.microsoft.com/office/drawing/2014/main" id="{B684C9E8-01CC-AE45-BF62-D3F9A09662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b="2299"/>
          <a:stretch>
            <a:fillRect/>
          </a:stretch>
        </p:blipFill>
        <p:spPr>
          <a:xfrm>
            <a:off x="5029200" y="2383693"/>
            <a:ext cx="4729964" cy="2755944"/>
          </a:xfrm>
        </p:spPr>
      </p:pic>
    </p:spTree>
    <p:extLst>
      <p:ext uri="{BB962C8B-B14F-4D97-AF65-F5344CB8AC3E}">
        <p14:creationId xmlns:p14="http://schemas.microsoft.com/office/powerpoint/2010/main" val="1465864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CF3900"/>
                </a:solidFill>
              </a:rPr>
              <a:t>DSM-5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CF3900"/>
                </a:solidFill>
              </a:rPr>
              <a:t>Diagnostic and Statistical  Manual of Mental Disorders</a:t>
            </a:r>
          </a:p>
          <a:p>
            <a:pPr algn="ctr"/>
            <a:endParaRPr lang="en-US" dirty="0">
              <a:solidFill>
                <a:srgbClr val="CF3900"/>
              </a:solidFill>
            </a:endParaRPr>
          </a:p>
          <a:p>
            <a:pPr algn="ctr"/>
            <a:endParaRPr lang="en-US" dirty="0">
              <a:solidFill>
                <a:srgbClr val="CF3900"/>
              </a:solidFill>
            </a:endParaRPr>
          </a:p>
          <a:p>
            <a:pPr algn="ctr"/>
            <a:r>
              <a:rPr lang="en-US" dirty="0">
                <a:solidFill>
                  <a:srgbClr val="CF3900"/>
                </a:solidFill>
              </a:rPr>
              <a:t> APA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ICD-11</a:t>
            </a:r>
          </a:p>
          <a:p>
            <a:pPr algn="ctr"/>
            <a:endParaRPr lang="en-US" sz="2400" dirty="0"/>
          </a:p>
          <a:p>
            <a:pPr algn="ctr"/>
            <a:r>
              <a:rPr lang="en-US" dirty="0">
                <a:solidFill>
                  <a:srgbClr val="0000FF"/>
                </a:solidFill>
              </a:rPr>
              <a:t>International Statistical Classification of Diseases and Related Health Problems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dirty="0">
                <a:solidFill>
                  <a:srgbClr val="0000FF"/>
                </a:solidFill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2572307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6" y="-1"/>
            <a:ext cx="7458074" cy="112058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/>
              <a:t>Not everyone is included…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D1747D0-A94D-87D5-8674-8C6A645A20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4" y="3341641"/>
            <a:ext cx="4516437" cy="2854137"/>
          </a:xfrm>
        </p:spPr>
      </p:pic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F5E304-9F2A-10D1-E639-A18864954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1571262"/>
            <a:ext cx="4381500" cy="1607557"/>
          </a:xfrm>
        </p:spPr>
      </p:pic>
      <p:pic>
        <p:nvPicPr>
          <p:cNvPr id="11" name="Picture 10" descr="A picture containing person, outdoor, tree&#10;&#10;Description automatically generated">
            <a:extLst>
              <a:ext uri="{FF2B5EF4-FFF2-40B4-BE49-F238E27FC236}">
                <a16:creationId xmlns:a16="http://schemas.microsoft.com/office/drawing/2014/main" id="{DC08133A-0D13-984F-5404-6F172D2BF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97" y="2601740"/>
            <a:ext cx="4571291" cy="23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3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 you!</a:t>
            </a:r>
            <a:r>
              <a:rPr lang="en-US" b="1" dirty="0"/>
              <a:t> </a:t>
            </a:r>
          </a:p>
        </p:txBody>
      </p:sp>
      <p:pic>
        <p:nvPicPr>
          <p:cNvPr id="5" name="Content Placeholder 4" descr="A rocky beach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907BA51-BCAD-A844-A53E-0A3FE2F51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31" y="990600"/>
            <a:ext cx="7270750" cy="5453063"/>
          </a:xfrm>
        </p:spPr>
      </p:pic>
    </p:spTree>
    <p:extLst>
      <p:ext uri="{BB962C8B-B14F-4D97-AF65-F5344CB8AC3E}">
        <p14:creationId xmlns:p14="http://schemas.microsoft.com/office/powerpoint/2010/main" val="58202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0"/>
            <a:ext cx="7458075" cy="812800"/>
          </a:xfrm>
        </p:spPr>
        <p:txBody>
          <a:bodyPr/>
          <a:lstStyle/>
          <a:p>
            <a:r>
              <a:rPr lang="en-US" dirty="0"/>
              <a:t>Controversy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77333"/>
            <a:ext cx="4030134" cy="6062133"/>
          </a:xfrm>
        </p:spPr>
        <p:txBody>
          <a:bodyPr/>
          <a:lstStyle/>
          <a:p>
            <a:r>
              <a:rPr lang="en-US" b="0" dirty="0"/>
              <a:t>	</a:t>
            </a:r>
          </a:p>
          <a:p>
            <a:r>
              <a:rPr lang="en-US" b="0" dirty="0"/>
              <a:t>	</a:t>
            </a:r>
            <a:r>
              <a:rPr lang="en-US" sz="2400" b="0" dirty="0"/>
              <a:t>Classification of </a:t>
            </a:r>
            <a:r>
              <a:rPr lang="en-US" sz="2400" b="0" dirty="0" err="1"/>
              <a:t>behaviour</a:t>
            </a:r>
            <a:r>
              <a:rPr lang="en-US" sz="2400" b="0" dirty="0"/>
              <a:t> and experience in relation to functional psychiatric diagnoses: </a:t>
            </a:r>
          </a:p>
          <a:p>
            <a:r>
              <a:rPr lang="en-US" sz="2400" b="0" dirty="0"/>
              <a:t>	</a:t>
            </a:r>
          </a:p>
          <a:p>
            <a:r>
              <a:rPr lang="en-US" sz="2400" b="0" dirty="0"/>
              <a:t>	Time for a paradigm shift</a:t>
            </a:r>
          </a:p>
          <a:p>
            <a:endParaRPr lang="en-US" b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8119" b="-38119"/>
          <a:stretch>
            <a:fillRect/>
          </a:stretch>
        </p:blipFill>
        <p:spPr>
          <a:xfrm>
            <a:off x="4119563" y="660400"/>
            <a:ext cx="5703887" cy="5892800"/>
          </a:xfrm>
        </p:spPr>
      </p:pic>
    </p:spTree>
    <p:extLst>
      <p:ext uri="{BB962C8B-B14F-4D97-AF65-F5344CB8AC3E}">
        <p14:creationId xmlns:p14="http://schemas.microsoft.com/office/powerpoint/2010/main" val="218822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-1"/>
            <a:ext cx="7458075" cy="897467"/>
          </a:xfrm>
        </p:spPr>
        <p:txBody>
          <a:bodyPr/>
          <a:lstStyle/>
          <a:p>
            <a:r>
              <a:rPr lang="en-US" dirty="0"/>
              <a:t>Criticisms included…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646" y="1007533"/>
            <a:ext cx="9348787" cy="5453063"/>
          </a:xfrm>
        </p:spPr>
        <p:txBody>
          <a:bodyPr/>
          <a:lstStyle/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err="1"/>
              <a:t>Marginalising</a:t>
            </a:r>
            <a:r>
              <a:rPr lang="en-US" dirty="0"/>
              <a:t> knowledge from lived experience: Service users often </a:t>
            </a:r>
            <a:r>
              <a:rPr lang="en-US" dirty="0" err="1"/>
              <a:t>emphasise</a:t>
            </a:r>
            <a:r>
              <a:rPr lang="en-US" dirty="0"/>
              <a:t> the primary significance of practical, material, interpersonal and social aspects of their experiences, which only constitute subsidiary or ‘trigger’ factors in the current system of classification (Beresford, 2013).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Perhaps linked to phenomenology:</a:t>
            </a:r>
          </a:p>
          <a:p>
            <a:pPr marL="0" indent="0"/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How people experience and negotiate their social worlds.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9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5" y="0"/>
            <a:ext cx="7458075" cy="1032934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Relevance for people with intellectual disabilities</a:t>
            </a:r>
            <a:endParaRPr lang="en-GB" sz="2400" dirty="0">
              <a:latin typeface="Arial" charset="0"/>
              <a:cs typeface="Arial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1134533"/>
            <a:ext cx="9348787" cy="5309129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dirty="0">
                <a:latin typeface="Arial" charset="0"/>
                <a:cs typeface="Arial" charset="0"/>
              </a:rPr>
              <a:t>Can we assume that depression or psychosis mean the same for someone with a mild or a more severe intellectual disability?</a:t>
            </a:r>
          </a:p>
          <a:p>
            <a:pPr marL="457200" indent="-457200">
              <a:buFont typeface="Arial"/>
              <a:buChar char="•"/>
            </a:pPr>
            <a:endParaRPr lang="en-GB" dirty="0">
              <a:latin typeface="Arial" charset="0"/>
              <a:cs typeface="Arial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>
                <a:latin typeface="Arial" charset="0"/>
                <a:cs typeface="Arial" charset="0"/>
              </a:rPr>
              <a:t>What about behaviour problems? Surely easier to assume that we can look across classes of behavioural difficulties presented by different individuals?</a:t>
            </a:r>
          </a:p>
          <a:p>
            <a:pPr marL="457200" indent="-457200">
              <a:buFont typeface="Arial"/>
              <a:buChar char="•"/>
            </a:pPr>
            <a:endParaRPr lang="en-GB" dirty="0">
              <a:latin typeface="Arial" charset="0"/>
              <a:cs typeface="Arial" charset="0"/>
            </a:endParaRPr>
          </a:p>
          <a:p>
            <a:pPr marL="457200" indent="-457200">
              <a:buFont typeface="Arial"/>
              <a:buChar char="•"/>
            </a:pPr>
            <a:endParaRPr lang="en-GB" dirty="0">
              <a:latin typeface="Arial" charset="0"/>
              <a:cs typeface="Arial" charset="0"/>
            </a:endParaRPr>
          </a:p>
          <a:p>
            <a:pPr>
              <a:buFontTx/>
              <a:buChar char="•"/>
            </a:pPr>
            <a:endParaRPr lang="en-GB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96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>
                <a:solidFill>
                  <a:srgbClr val="CF3900"/>
                </a:solidFill>
              </a:rPr>
              <a:t>Aggression?</a:t>
            </a:r>
          </a:p>
          <a:p>
            <a:pPr algn="ctr"/>
            <a:endParaRPr lang="en-US" sz="3600" dirty="0">
              <a:solidFill>
                <a:srgbClr val="CF3900"/>
              </a:solidFill>
            </a:endParaRPr>
          </a:p>
          <a:p>
            <a:pPr algn="ctr"/>
            <a:r>
              <a:rPr lang="en-US" sz="3600" dirty="0">
                <a:solidFill>
                  <a:srgbClr val="CF3900"/>
                </a:solidFill>
              </a:rPr>
              <a:t>Reactive </a:t>
            </a:r>
            <a:r>
              <a:rPr lang="en-US" sz="3600" dirty="0" err="1">
                <a:solidFill>
                  <a:srgbClr val="CF3900"/>
                </a:solidFill>
              </a:rPr>
              <a:t>vs</a:t>
            </a:r>
            <a:r>
              <a:rPr lang="en-US" sz="3600" dirty="0">
                <a:solidFill>
                  <a:srgbClr val="CF3900"/>
                </a:solidFill>
              </a:rPr>
              <a:t> Instrumental</a:t>
            </a:r>
          </a:p>
          <a:p>
            <a:pPr algn="ctr"/>
            <a:endParaRPr lang="en-US" sz="3600" dirty="0">
              <a:solidFill>
                <a:srgbClr val="CF3900"/>
              </a:solidFill>
            </a:endParaRPr>
          </a:p>
          <a:p>
            <a:pPr algn="ctr"/>
            <a:r>
              <a:rPr lang="en-US" sz="3600" dirty="0">
                <a:solidFill>
                  <a:srgbClr val="CF3900"/>
                </a:solidFill>
              </a:rPr>
              <a:t>Intent to cause harm </a:t>
            </a:r>
            <a:r>
              <a:rPr lang="en-US" sz="3600" dirty="0" err="1">
                <a:solidFill>
                  <a:srgbClr val="CF3900"/>
                </a:solidFill>
              </a:rPr>
              <a:t>vs</a:t>
            </a:r>
            <a:r>
              <a:rPr lang="en-US" sz="3600" dirty="0">
                <a:solidFill>
                  <a:srgbClr val="CF3900"/>
                </a:solidFill>
              </a:rPr>
              <a:t> defensive / escape</a:t>
            </a:r>
          </a:p>
        </p:txBody>
      </p:sp>
    </p:spTree>
    <p:extLst>
      <p:ext uri="{BB962C8B-B14F-4D97-AF65-F5344CB8AC3E}">
        <p14:creationId xmlns:p14="http://schemas.microsoft.com/office/powerpoint/2010/main" val="301639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25" y="-1"/>
            <a:ext cx="7458075" cy="1337733"/>
          </a:xfrm>
        </p:spPr>
        <p:txBody>
          <a:bodyPr/>
          <a:lstStyle/>
          <a:p>
            <a:r>
              <a:rPr lang="en-US" dirty="0"/>
              <a:t>Is there a risk we miss something if we don’t properly check on people’s own  experience?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41" b="1941"/>
          <a:stretch>
            <a:fillRect/>
          </a:stretch>
        </p:blipFill>
        <p:spPr>
          <a:xfrm>
            <a:off x="417513" y="1389063"/>
            <a:ext cx="9348787" cy="5054600"/>
          </a:xfrm>
        </p:spPr>
      </p:pic>
    </p:spTree>
    <p:extLst>
      <p:ext uri="{BB962C8B-B14F-4D97-AF65-F5344CB8AC3E}">
        <p14:creationId xmlns:p14="http://schemas.microsoft.com/office/powerpoint/2010/main" val="3162565240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White">
  <a:themeElements>
    <a:clrScheme name="Default Design 1">
      <a:dk1>
        <a:srgbClr val="000000"/>
      </a:dk1>
      <a:lt1>
        <a:srgbClr val="FFFFFF"/>
      </a:lt1>
      <a:dk2>
        <a:srgbClr val="003C69"/>
      </a:dk2>
      <a:lt2>
        <a:srgbClr val="808080"/>
      </a:lt2>
      <a:accent1>
        <a:srgbClr val="1C598C"/>
      </a:accent1>
      <a:accent2>
        <a:srgbClr val="4386AF"/>
      </a:accent2>
      <a:accent3>
        <a:srgbClr val="FFFFFF"/>
      </a:accent3>
      <a:accent4>
        <a:srgbClr val="000000"/>
      </a:accent4>
      <a:accent5>
        <a:srgbClr val="ABB5C5"/>
      </a:accent5>
      <a:accent6>
        <a:srgbClr val="3C799E"/>
      </a:accent6>
      <a:hlink>
        <a:srgbClr val="92BCD6"/>
      </a:hlink>
      <a:folHlink>
        <a:srgbClr val="C5DBE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5A2669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2">
        <a:dk1>
          <a:srgbClr val="000000"/>
        </a:dk1>
        <a:lt1>
          <a:srgbClr val="FFFFFF"/>
        </a:lt1>
        <a:dk2>
          <a:srgbClr val="5A266A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3">
        <a:dk1>
          <a:srgbClr val="000000"/>
        </a:dk1>
        <a:lt1>
          <a:srgbClr val="FFFFFF"/>
        </a:lt1>
        <a:dk2>
          <a:srgbClr val="693F58"/>
        </a:dk2>
        <a:lt2>
          <a:srgbClr val="808080"/>
        </a:lt2>
        <a:accent1>
          <a:srgbClr val="92587B"/>
        </a:accent1>
        <a:accent2>
          <a:srgbClr val="B88AA5"/>
        </a:accent2>
        <a:accent3>
          <a:srgbClr val="FFFFFF"/>
        </a:accent3>
        <a:accent4>
          <a:srgbClr val="000000"/>
        </a:accent4>
        <a:accent5>
          <a:srgbClr val="C7B4BF"/>
        </a:accent5>
        <a:accent6>
          <a:srgbClr val="A67D95"/>
        </a:accent6>
        <a:hlink>
          <a:srgbClr val="DEC8D5"/>
        </a:hlink>
        <a:folHlink>
          <a:srgbClr val="EFE5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4">
        <a:dk1>
          <a:srgbClr val="000000"/>
        </a:dk1>
        <a:lt1>
          <a:srgbClr val="FFFFFF"/>
        </a:lt1>
        <a:dk2>
          <a:srgbClr val="813C49"/>
        </a:dk2>
        <a:lt2>
          <a:srgbClr val="808080"/>
        </a:lt2>
        <a:accent1>
          <a:srgbClr val="A54D5E"/>
        </a:accent1>
        <a:accent2>
          <a:srgbClr val="BD717F"/>
        </a:accent2>
        <a:accent3>
          <a:srgbClr val="FFFFFF"/>
        </a:accent3>
        <a:accent4>
          <a:srgbClr val="000000"/>
        </a:accent4>
        <a:accent5>
          <a:srgbClr val="CFB2B6"/>
        </a:accent5>
        <a:accent6>
          <a:srgbClr val="AB6672"/>
        </a:accent6>
        <a:hlink>
          <a:srgbClr val="D8ACB4"/>
        </a:hlink>
        <a:folHlink>
          <a:srgbClr val="E9C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5">
        <a:dk1>
          <a:srgbClr val="000000"/>
        </a:dk1>
        <a:lt1>
          <a:srgbClr val="FFFFFF"/>
        </a:lt1>
        <a:dk2>
          <a:srgbClr val="433F6D"/>
        </a:dk2>
        <a:lt2>
          <a:srgbClr val="808080"/>
        </a:lt2>
        <a:accent1>
          <a:srgbClr val="5F5999"/>
        </a:accent1>
        <a:accent2>
          <a:srgbClr val="8B86B8"/>
        </a:accent2>
        <a:accent3>
          <a:srgbClr val="FFFFFF"/>
        </a:accent3>
        <a:accent4>
          <a:srgbClr val="000000"/>
        </a:accent4>
        <a:accent5>
          <a:srgbClr val="B6B5CA"/>
        </a:accent5>
        <a:accent6>
          <a:srgbClr val="7D79A6"/>
        </a:accent6>
        <a:hlink>
          <a:srgbClr val="C2C0DA"/>
        </a:hlink>
        <a:folHlink>
          <a:srgbClr val="D6D5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6">
        <a:dk1>
          <a:srgbClr val="000000"/>
        </a:dk1>
        <a:lt1>
          <a:srgbClr val="FFFFFF"/>
        </a:lt1>
        <a:dk2>
          <a:srgbClr val="20628D"/>
        </a:dk2>
        <a:lt2>
          <a:srgbClr val="808080"/>
        </a:lt2>
        <a:accent1>
          <a:srgbClr val="4A98B0"/>
        </a:accent1>
        <a:accent2>
          <a:srgbClr val="78B3C6"/>
        </a:accent2>
        <a:accent3>
          <a:srgbClr val="FFFFFF"/>
        </a:accent3>
        <a:accent4>
          <a:srgbClr val="000000"/>
        </a:accent4>
        <a:accent5>
          <a:srgbClr val="B1CAD4"/>
        </a:accent5>
        <a:accent6>
          <a:srgbClr val="6CA2B3"/>
        </a:accent6>
        <a:hlink>
          <a:srgbClr val="A1CAD7"/>
        </a:hlink>
        <a:folHlink>
          <a:srgbClr val="C4DE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7">
        <a:dk1>
          <a:srgbClr val="000000"/>
        </a:dk1>
        <a:lt1>
          <a:srgbClr val="FFFFFF"/>
        </a:lt1>
        <a:dk2>
          <a:srgbClr val="305C74"/>
        </a:dk2>
        <a:lt2>
          <a:srgbClr val="808080"/>
        </a:lt2>
        <a:accent1>
          <a:srgbClr val="4381A3"/>
        </a:accent1>
        <a:accent2>
          <a:srgbClr val="77AAC7"/>
        </a:accent2>
        <a:accent3>
          <a:srgbClr val="FFFFFF"/>
        </a:accent3>
        <a:accent4>
          <a:srgbClr val="000000"/>
        </a:accent4>
        <a:accent5>
          <a:srgbClr val="B0C1CE"/>
        </a:accent5>
        <a:accent6>
          <a:srgbClr val="6B9AB4"/>
        </a:accent6>
        <a:hlink>
          <a:srgbClr val="B8D3E2"/>
        </a:hlink>
        <a:folHlink>
          <a:srgbClr val="D6E5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8">
        <a:dk1>
          <a:srgbClr val="000000"/>
        </a:dk1>
        <a:lt1>
          <a:srgbClr val="FFFFFF"/>
        </a:lt1>
        <a:dk2>
          <a:srgbClr val="40685B"/>
        </a:dk2>
        <a:lt2>
          <a:srgbClr val="808080"/>
        </a:lt2>
        <a:accent1>
          <a:srgbClr val="619D89"/>
        </a:accent1>
        <a:accent2>
          <a:srgbClr val="95BDB0"/>
        </a:accent2>
        <a:accent3>
          <a:srgbClr val="FFFFFF"/>
        </a:accent3>
        <a:accent4>
          <a:srgbClr val="000000"/>
        </a:accent4>
        <a:accent5>
          <a:srgbClr val="B7CCC4"/>
        </a:accent5>
        <a:accent6>
          <a:srgbClr val="87AB9F"/>
        </a:accent6>
        <a:hlink>
          <a:srgbClr val="CEE0DA"/>
        </a:hlink>
        <a:folHlink>
          <a:srgbClr val="DCE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9">
        <a:dk1>
          <a:srgbClr val="000000"/>
        </a:dk1>
        <a:lt1>
          <a:srgbClr val="FFFFFF"/>
        </a:lt1>
        <a:dk2>
          <a:srgbClr val="8B4A1D"/>
        </a:dk2>
        <a:lt2>
          <a:srgbClr val="808080"/>
        </a:lt2>
        <a:accent1>
          <a:srgbClr val="A96B45"/>
        </a:accent1>
        <a:accent2>
          <a:srgbClr val="C79577"/>
        </a:accent2>
        <a:accent3>
          <a:srgbClr val="FFFFFF"/>
        </a:accent3>
        <a:accent4>
          <a:srgbClr val="000000"/>
        </a:accent4>
        <a:accent5>
          <a:srgbClr val="D1BAB0"/>
        </a:accent5>
        <a:accent6>
          <a:srgbClr val="B4876B"/>
        </a:accent6>
        <a:hlink>
          <a:srgbClr val="DEC2B0"/>
        </a:hlink>
        <a:folHlink>
          <a:srgbClr val="EAD9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2763</Words>
  <Application>Microsoft Macintosh PowerPoint</Application>
  <PresentationFormat>A4 Paper (210x297 mm)</PresentationFormat>
  <Paragraphs>316</Paragraphs>
  <Slides>41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Courier New</vt:lpstr>
      <vt:lpstr>Times New Roman</vt:lpstr>
      <vt:lpstr>Verdana</vt:lpstr>
      <vt:lpstr>Wingdings</vt:lpstr>
      <vt:lpstr>Wingdings 3</vt:lpstr>
      <vt:lpstr>standardWhite</vt:lpstr>
      <vt:lpstr>Chart</vt:lpstr>
      <vt:lpstr>PowerPoint Presentation</vt:lpstr>
      <vt:lpstr>Structure for today’s talk</vt:lpstr>
      <vt:lpstr>Phenomenology (Edmund Husserl) </vt:lpstr>
      <vt:lpstr>PowerPoint Presentation</vt:lpstr>
      <vt:lpstr>Controversy</vt:lpstr>
      <vt:lpstr>Criticisms included…   </vt:lpstr>
      <vt:lpstr>Relevance for people with intellectual disabilities</vt:lpstr>
      <vt:lpstr>PowerPoint Presentation</vt:lpstr>
      <vt:lpstr>Is there a risk we miss something if we don’t properly check on people’s own  experience?  </vt:lpstr>
      <vt:lpstr>PowerPoint Presentation</vt:lpstr>
      <vt:lpstr>Phenomenology</vt:lpstr>
      <vt:lpstr>Young people’s worries.</vt:lpstr>
      <vt:lpstr>PowerPoint Presentation</vt:lpstr>
      <vt:lpstr>Different kinds of worry.</vt:lpstr>
      <vt:lpstr>Group differences</vt:lpstr>
      <vt:lpstr>What does this tell us?</vt:lpstr>
      <vt:lpstr>Phenomenology</vt:lpstr>
      <vt:lpstr>Frequent inter-personal aggression</vt:lpstr>
      <vt:lpstr>Submission and aggressiveness.</vt:lpstr>
      <vt:lpstr>Participants’ positive views of aggressive and submissive behaviour.</vt:lpstr>
      <vt:lpstr>Inter-personal aggression in context</vt:lpstr>
      <vt:lpstr>Links to therapy</vt:lpstr>
      <vt:lpstr>Cognitive Behavioural Therapy –  an example </vt:lpstr>
      <vt:lpstr>Involve significant others in therapy</vt:lpstr>
      <vt:lpstr>Zone of proximal development: learning in collaboration.</vt:lpstr>
      <vt:lpstr>A Video Review Study</vt:lpstr>
      <vt:lpstr>Participants who took part in a video review of CBT sessions they had taken part in</vt:lpstr>
      <vt:lpstr>Video review study - a qualitative approach.</vt:lpstr>
      <vt:lpstr>Method and Analysis</vt:lpstr>
      <vt:lpstr>Why bother?  Because….</vt:lpstr>
      <vt:lpstr>FINDINGS. What clients say about CBT (1)</vt:lpstr>
      <vt:lpstr> What clients say about CBT (3).</vt:lpstr>
      <vt:lpstr>What clients say about CBT (2).</vt:lpstr>
      <vt:lpstr>BUT: Change can be seen as fragile</vt:lpstr>
      <vt:lpstr>Making a real difference</vt:lpstr>
      <vt:lpstr>CBT and real life change</vt:lpstr>
      <vt:lpstr>Concluding thoughts</vt:lpstr>
      <vt:lpstr>Concluding thoughts </vt:lpstr>
      <vt:lpstr>Concluding thoughts</vt:lpstr>
      <vt:lpstr>Not everyone is included…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Jahoda</dc:creator>
  <cp:lastModifiedBy>Andrew Jahoda</cp:lastModifiedBy>
  <cp:revision>21</cp:revision>
  <dcterms:created xsi:type="dcterms:W3CDTF">2022-10-14T11:35:15Z</dcterms:created>
  <dcterms:modified xsi:type="dcterms:W3CDTF">2023-11-21T13:51:00Z</dcterms:modified>
</cp:coreProperties>
</file>