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Tahoma"/>
      <p:regular r:id="rId10"/>
      <p:bold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Tahoma-bold.fntdata"/><Relationship Id="rId10" Type="http://schemas.openxmlformats.org/officeDocument/2006/relationships/font" Target="fonts/Tahoma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762efde182_0_1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2762efde182_0_1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7629d758d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27629d758d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27629d758d5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27629d758d5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7629d758d5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27629d758d5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 showMasterSp="0">
  <p:cSld name="Úvodní snímek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13" name="Google Shape;13;p2"/>
          <p:cNvSpPr txBox="1"/>
          <p:nvPr>
            <p:ph type="title"/>
          </p:nvPr>
        </p:nvSpPr>
        <p:spPr>
          <a:xfrm>
            <a:off x="298876" y="2175274"/>
            <a:ext cx="8521200" cy="8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3300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298876" y="3087302"/>
            <a:ext cx="85212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b="0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4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2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5pPr>
            <a:lvl6pPr lvl="5" algn="ctr"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/>
        </p:txBody>
      </p:sp>
      <p:pic>
        <p:nvPicPr>
          <p:cNvPr id="15" name="Google Shape;15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10499" y="310500"/>
            <a:ext cx="1514518" cy="799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824">
          <p15:clr>
            <a:srgbClr val="FBAE40"/>
          </p15:clr>
        </p15:guide>
        <p15:guide id="2" pos="175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ky, text - dva sloupce">
  <p:cSld name="Obrázky, text - dva sloupce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"/>
          <p:cNvSpPr txBox="1"/>
          <p:nvPr>
            <p:ph idx="1" type="body"/>
          </p:nvPr>
        </p:nvSpPr>
        <p:spPr>
          <a:xfrm>
            <a:off x="539998" y="539034"/>
            <a:ext cx="3915000" cy="240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1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1" name="Google Shape;81;p11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82" name="Google Shape;82;p11"/>
          <p:cNvSpPr txBox="1"/>
          <p:nvPr>
            <p:ph idx="2" type="body"/>
          </p:nvPr>
        </p:nvSpPr>
        <p:spPr>
          <a:xfrm>
            <a:off x="539999" y="3375000"/>
            <a:ext cx="3915000" cy="99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b="0" sz="11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1"/>
          <p:cNvSpPr txBox="1"/>
          <p:nvPr>
            <p:ph idx="3" type="body"/>
          </p:nvPr>
        </p:nvSpPr>
        <p:spPr>
          <a:xfrm>
            <a:off x="540543" y="3051000"/>
            <a:ext cx="3915000" cy="2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  <a:defRPr b="1" sz="8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1"/>
          <p:cNvSpPr txBox="1"/>
          <p:nvPr>
            <p:ph idx="4" type="body"/>
          </p:nvPr>
        </p:nvSpPr>
        <p:spPr>
          <a:xfrm>
            <a:off x="4688458" y="3375000"/>
            <a:ext cx="3915000" cy="99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b="0" sz="11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1"/>
          <p:cNvSpPr txBox="1"/>
          <p:nvPr>
            <p:ph idx="5" type="body"/>
          </p:nvPr>
        </p:nvSpPr>
        <p:spPr>
          <a:xfrm>
            <a:off x="4689002" y="3051000"/>
            <a:ext cx="3915000" cy="2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  <a:defRPr b="1" sz="8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1"/>
          <p:cNvSpPr txBox="1"/>
          <p:nvPr>
            <p:ph idx="6" type="body"/>
          </p:nvPr>
        </p:nvSpPr>
        <p:spPr>
          <a:xfrm>
            <a:off x="4688458" y="539034"/>
            <a:ext cx="3915000" cy="240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87" name="Google Shape;87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">
  <p:cSld name="Prázdný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2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0" name="Google Shape;90;p12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pic>
        <p:nvPicPr>
          <p:cNvPr id="91" name="Google Shape;91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ozdělovník (alternativní) 1" showMasterSp="0">
  <p:cSld name="Rozdělovník (alternativní) 1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3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94" name="Google Shape;94;p13"/>
          <p:cNvSpPr txBox="1"/>
          <p:nvPr>
            <p:ph type="title"/>
          </p:nvPr>
        </p:nvSpPr>
        <p:spPr>
          <a:xfrm>
            <a:off x="298876" y="2175274"/>
            <a:ext cx="3934800" cy="8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3300">
                <a:solidFill>
                  <a:srgbClr val="0000DC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5" name="Google Shape;95;p13"/>
          <p:cNvSpPr txBox="1"/>
          <p:nvPr>
            <p:ph idx="1" type="subTitle"/>
          </p:nvPr>
        </p:nvSpPr>
        <p:spPr>
          <a:xfrm>
            <a:off x="298876" y="3087302"/>
            <a:ext cx="39348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b="0" sz="180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4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2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5pPr>
            <a:lvl6pPr lvl="5" algn="ctr"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/>
        </p:txBody>
      </p:sp>
      <p:sp>
        <p:nvSpPr>
          <p:cNvPr id="96" name="Google Shape;96;p13"/>
          <p:cNvSpPr/>
          <p:nvPr>
            <p:ph idx="2" type="pic"/>
          </p:nvPr>
        </p:nvSpPr>
        <p:spPr>
          <a:xfrm>
            <a:off x="4572000" y="0"/>
            <a:ext cx="45720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97" name="Google Shape;97;p13"/>
          <p:cNvSpPr txBox="1"/>
          <p:nvPr>
            <p:ph idx="11" type="ftr"/>
          </p:nvPr>
        </p:nvSpPr>
        <p:spPr>
          <a:xfrm>
            <a:off x="540000" y="4671000"/>
            <a:ext cx="36939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pic>
        <p:nvPicPr>
          <p:cNvPr id="98" name="Google Shape;98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10499" y="310500"/>
            <a:ext cx="1514518" cy="799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824">
          <p15:clr>
            <a:srgbClr val="FBAE40"/>
          </p15:clr>
        </p15:guide>
        <p15:guide id="2" pos="175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 - inverzní" showMasterSp="0">
  <p:cSld name="Úvodní snímek - inverzní">
    <p:bg>
      <p:bgPr>
        <a:solidFill>
          <a:srgbClr val="5AC8AF"/>
        </a:solid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4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1" name="Google Shape;101;p14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>
            <a:off x="298876" y="2175274"/>
            <a:ext cx="8521200" cy="8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33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3" name="Google Shape;103;p14"/>
          <p:cNvSpPr txBox="1"/>
          <p:nvPr>
            <p:ph idx="1" type="subTitle"/>
          </p:nvPr>
        </p:nvSpPr>
        <p:spPr>
          <a:xfrm>
            <a:off x="298876" y="3087302"/>
            <a:ext cx="85212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b="0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4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2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5pPr>
            <a:lvl6pPr lvl="5" algn="ctr"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/>
        </p:txBody>
      </p:sp>
      <p:pic>
        <p:nvPicPr>
          <p:cNvPr id="104" name="Google Shape;104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10499" y="311886"/>
            <a:ext cx="1514518" cy="7964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824">
          <p15:clr>
            <a:srgbClr val="FBAE40"/>
          </p15:clr>
        </p15:guide>
        <p15:guide id="2" pos="175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ozdělovník (alternativní) 2" showMasterSp="0">
  <p:cSld name="Rozdělovník (alternativní) 2">
    <p:bg>
      <p:bgPr>
        <a:solidFill>
          <a:srgbClr val="5AC8AF"/>
        </a:soli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5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107" name="Google Shape;107;p15"/>
          <p:cNvSpPr txBox="1"/>
          <p:nvPr>
            <p:ph type="title"/>
          </p:nvPr>
        </p:nvSpPr>
        <p:spPr>
          <a:xfrm>
            <a:off x="298876" y="2175274"/>
            <a:ext cx="3934800" cy="8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33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8" name="Google Shape;108;p15"/>
          <p:cNvSpPr txBox="1"/>
          <p:nvPr>
            <p:ph idx="1" type="subTitle"/>
          </p:nvPr>
        </p:nvSpPr>
        <p:spPr>
          <a:xfrm>
            <a:off x="298876" y="3087302"/>
            <a:ext cx="39348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b="0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4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2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5pPr>
            <a:lvl6pPr lvl="5" algn="ctr"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/>
        </p:txBody>
      </p:sp>
      <p:sp>
        <p:nvSpPr>
          <p:cNvPr id="109" name="Google Shape;109;p15"/>
          <p:cNvSpPr/>
          <p:nvPr>
            <p:ph idx="2" type="pic"/>
          </p:nvPr>
        </p:nvSpPr>
        <p:spPr>
          <a:xfrm>
            <a:off x="4572000" y="0"/>
            <a:ext cx="45720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110" name="Google Shape;110;p15"/>
          <p:cNvSpPr txBox="1"/>
          <p:nvPr>
            <p:ph idx="11" type="ftr"/>
          </p:nvPr>
        </p:nvSpPr>
        <p:spPr>
          <a:xfrm>
            <a:off x="540000" y="4671000"/>
            <a:ext cx="36939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pic>
        <p:nvPicPr>
          <p:cNvPr id="111" name="Google Shape;111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10499" y="311886"/>
            <a:ext cx="1514518" cy="7964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824">
          <p15:clr>
            <a:srgbClr val="FBAE40"/>
          </p15:clr>
        </p15:guide>
        <p15:guide id="2" pos="175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verzní s obrázkem">
  <p:cSld name="Inverzní s obrázkem">
    <p:bg>
      <p:bgPr>
        <a:solidFill>
          <a:srgbClr val="5AC8AF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6"/>
          <p:cNvSpPr/>
          <p:nvPr>
            <p:ph idx="2" type="pic"/>
          </p:nvPr>
        </p:nvSpPr>
        <p:spPr>
          <a:xfrm>
            <a:off x="0" y="1"/>
            <a:ext cx="9144000" cy="4381500"/>
          </a:xfrm>
          <a:prstGeom prst="rect">
            <a:avLst/>
          </a:prstGeom>
          <a:noFill/>
          <a:ln>
            <a:noFill/>
          </a:ln>
        </p:spPr>
      </p:sp>
      <p:sp>
        <p:nvSpPr>
          <p:cNvPr id="114" name="Google Shape;114;p16"/>
          <p:cNvSpPr txBox="1"/>
          <p:nvPr>
            <p:ph idx="1" type="body"/>
          </p:nvPr>
        </p:nvSpPr>
        <p:spPr>
          <a:xfrm>
            <a:off x="540000" y="4530596"/>
            <a:ext cx="6417000" cy="38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  <a:defRPr b="0" sz="11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15" name="Google Shape;115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185"/>
            <a:ext cx="849358" cy="4478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UNI SPORT slide">
  <p:cSld name="MUNI SPORT slide">
    <p:bg>
      <p:bgPr>
        <a:solidFill>
          <a:srgbClr val="5AC8AF"/>
        </a:solid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Google Shape;117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559508" y="1510650"/>
            <a:ext cx="4024985" cy="2122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UNI slide">
  <p:cSld name="MUNI slide">
    <p:bg>
      <p:bgPr>
        <a:solidFill>
          <a:schemeClr val="dk2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8217" y="1724200"/>
            <a:ext cx="6543768" cy="1695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1"/>
        </a:solid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9"/>
          <p:cNvSpPr txBox="1"/>
          <p:nvPr>
            <p:ph type="ctrTitle"/>
          </p:nvPr>
        </p:nvSpPr>
        <p:spPr>
          <a:xfrm>
            <a:off x="452628" y="577850"/>
            <a:ext cx="80868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600"/>
              <a:buFont typeface="Calibri"/>
              <a:buNone/>
              <a:defRPr sz="6600">
                <a:solidFill>
                  <a:srgbClr val="FFFFFF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3" name="Google Shape;123;p19"/>
          <p:cNvSpPr txBox="1"/>
          <p:nvPr>
            <p:ph idx="1" type="subTitle"/>
          </p:nvPr>
        </p:nvSpPr>
        <p:spPr>
          <a:xfrm>
            <a:off x="500634" y="3155157"/>
            <a:ext cx="6921300" cy="1234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rtl="0" algn="l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2400"/>
              <a:buNone/>
              <a:defRPr sz="24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2100"/>
              <a:buNone/>
              <a:defRPr sz="2100"/>
            </a:lvl2pPr>
            <a:lvl3pPr lvl="2" rtl="0" algn="ctr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 sz="1800"/>
            </a:lvl3pPr>
            <a:lvl4pPr lvl="3" rtl="0" algn="ctr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500"/>
              <a:buNone/>
              <a:defRPr sz="1500"/>
            </a:lvl4pPr>
            <a:lvl5pPr lvl="4" rtl="0" algn="ctr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500"/>
              <a:buNone/>
              <a:defRPr sz="1500"/>
            </a:lvl5pPr>
            <a:lvl6pPr lvl="5" rtl="0" algn="ctr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500"/>
              <a:buNone/>
              <a:defRPr sz="1500"/>
            </a:lvl6pPr>
            <a:lvl7pPr lvl="6" rtl="0" algn="ctr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500"/>
              <a:buNone/>
              <a:defRPr sz="1500"/>
            </a:lvl7pPr>
            <a:lvl8pPr lvl="7" rtl="0" algn="ctr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500"/>
              <a:buNone/>
              <a:defRPr sz="1500"/>
            </a:lvl8pPr>
            <a:lvl9pPr lvl="8" rtl="0" algn="ctr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500"/>
              <a:buNone/>
              <a:defRPr sz="1500"/>
            </a:lvl9pPr>
          </a:lstStyle>
          <a:p/>
        </p:txBody>
      </p:sp>
      <p:sp>
        <p:nvSpPr>
          <p:cNvPr id="124" name="Google Shape;124;p19"/>
          <p:cNvSpPr txBox="1"/>
          <p:nvPr>
            <p:ph idx="10" type="dt"/>
          </p:nvPr>
        </p:nvSpPr>
        <p:spPr>
          <a:xfrm>
            <a:off x="514350" y="4809335"/>
            <a:ext cx="3086100" cy="1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>
                <a:solidFill>
                  <a:srgbClr val="FFFFFF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125" name="Google Shape;125;p19"/>
          <p:cNvSpPr txBox="1"/>
          <p:nvPr>
            <p:ph idx="11" type="ftr"/>
          </p:nvPr>
        </p:nvSpPr>
        <p:spPr>
          <a:xfrm>
            <a:off x="514350" y="4916023"/>
            <a:ext cx="3771900" cy="1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solidFill>
                  <a:srgbClr val="FFFFFF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6" name="Google Shape;126;p19"/>
          <p:cNvSpPr txBox="1"/>
          <p:nvPr>
            <p:ph idx="12" type="sldNum"/>
          </p:nvPr>
        </p:nvSpPr>
        <p:spPr>
          <a:xfrm>
            <a:off x="6572945" y="4407309"/>
            <a:ext cx="2194800" cy="10479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0"/>
          <p:cNvSpPr txBox="1"/>
          <p:nvPr>
            <p:ph type="title"/>
          </p:nvPr>
        </p:nvSpPr>
        <p:spPr>
          <a:xfrm>
            <a:off x="492918" y="374650"/>
            <a:ext cx="8079600" cy="124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9" name="Google Shape;129;p20"/>
          <p:cNvSpPr txBox="1"/>
          <p:nvPr>
            <p:ph idx="1" type="body"/>
          </p:nvPr>
        </p:nvSpPr>
        <p:spPr>
          <a:xfrm>
            <a:off x="507492" y="1508760"/>
            <a:ext cx="8065500" cy="28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/>
            </a:lvl1pPr>
            <a:lvl2pPr indent="-317500" lvl="1" marL="914400" rtl="0" algn="l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/>
            </a:lvl2pPr>
            <a:lvl3pPr indent="-317500" lvl="2" marL="1371600" rtl="0" algn="l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/>
            </a:lvl3pPr>
            <a:lvl4pPr indent="-317500" lvl="3" marL="1828800" rtl="0" algn="l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/>
            </a:lvl4pPr>
            <a:lvl5pPr indent="-317500" lvl="4" marL="2286000" rtl="0" algn="l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/>
            </a:lvl5pPr>
            <a:lvl6pPr indent="-317500" lvl="5" marL="2743200" rtl="0" algn="l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/>
            </a:lvl6pPr>
            <a:lvl7pPr indent="-317500" lvl="6" marL="3200400" rtl="0" algn="l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/>
            </a:lvl7pPr>
            <a:lvl8pPr indent="-317500" lvl="7" marL="3657600" rtl="0" algn="l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/>
            </a:lvl8pPr>
            <a:lvl9pPr indent="-317500" lvl="8" marL="4114800" rtl="0" algn="l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/>
            </a:lvl9pPr>
          </a:lstStyle>
          <a:p/>
        </p:txBody>
      </p:sp>
      <p:sp>
        <p:nvSpPr>
          <p:cNvPr id="130" name="Google Shape;130;p20"/>
          <p:cNvSpPr txBox="1"/>
          <p:nvPr>
            <p:ph idx="10" type="dt"/>
          </p:nvPr>
        </p:nvSpPr>
        <p:spPr>
          <a:xfrm>
            <a:off x="514350" y="4809335"/>
            <a:ext cx="3086100" cy="1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131" name="Google Shape;131;p20"/>
          <p:cNvSpPr txBox="1"/>
          <p:nvPr>
            <p:ph idx="11" type="ftr"/>
          </p:nvPr>
        </p:nvSpPr>
        <p:spPr>
          <a:xfrm>
            <a:off x="514350" y="4916023"/>
            <a:ext cx="3771900" cy="1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2" name="Google Shape;132;p20"/>
          <p:cNvSpPr txBox="1"/>
          <p:nvPr>
            <p:ph idx="12" type="sldNum"/>
          </p:nvPr>
        </p:nvSpPr>
        <p:spPr>
          <a:xfrm>
            <a:off x="6572945" y="4407309"/>
            <a:ext cx="2194800" cy="10479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>
  <p:cSld name="Nadpis a obsah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19" name="Google Shape;19;p3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" type="body"/>
          </p:nvPr>
        </p:nvSpPr>
        <p:spPr>
          <a:xfrm>
            <a:off x="540000" y="1269002"/>
            <a:ext cx="80649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Char char="̶"/>
              <a:defRPr b="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21" name="Google Shape;21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998">
          <p15:clr>
            <a:srgbClr val="FBAE40"/>
          </p15:clr>
        </p15:guide>
        <p15:guide id="2" pos="329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1"/>
          <p:cNvSpPr txBox="1"/>
          <p:nvPr>
            <p:ph type="title"/>
          </p:nvPr>
        </p:nvSpPr>
        <p:spPr>
          <a:xfrm>
            <a:off x="492918" y="374650"/>
            <a:ext cx="8079600" cy="124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5" name="Google Shape;135;p21"/>
          <p:cNvSpPr txBox="1"/>
          <p:nvPr>
            <p:ph idx="10" type="dt"/>
          </p:nvPr>
        </p:nvSpPr>
        <p:spPr>
          <a:xfrm>
            <a:off x="514350" y="4809335"/>
            <a:ext cx="3086100" cy="1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136" name="Google Shape;136;p21"/>
          <p:cNvSpPr txBox="1"/>
          <p:nvPr>
            <p:ph idx="11" type="ftr"/>
          </p:nvPr>
        </p:nvSpPr>
        <p:spPr>
          <a:xfrm>
            <a:off x="514350" y="4916023"/>
            <a:ext cx="3771900" cy="1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7" name="Google Shape;137;p21"/>
          <p:cNvSpPr txBox="1"/>
          <p:nvPr>
            <p:ph idx="12" type="sldNum"/>
          </p:nvPr>
        </p:nvSpPr>
        <p:spPr>
          <a:xfrm>
            <a:off x="6572945" y="4407309"/>
            <a:ext cx="2194800" cy="10479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2"/>
          <p:cNvSpPr txBox="1"/>
          <p:nvPr>
            <p:ph idx="10" type="dt"/>
          </p:nvPr>
        </p:nvSpPr>
        <p:spPr>
          <a:xfrm>
            <a:off x="514350" y="4809335"/>
            <a:ext cx="3086100" cy="1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140" name="Google Shape;140;p22"/>
          <p:cNvSpPr txBox="1"/>
          <p:nvPr>
            <p:ph idx="11" type="ftr"/>
          </p:nvPr>
        </p:nvSpPr>
        <p:spPr>
          <a:xfrm>
            <a:off x="514350" y="4916023"/>
            <a:ext cx="3771900" cy="1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41" name="Google Shape;141;p22"/>
          <p:cNvSpPr txBox="1"/>
          <p:nvPr>
            <p:ph idx="12" type="sldNum"/>
          </p:nvPr>
        </p:nvSpPr>
        <p:spPr>
          <a:xfrm>
            <a:off x="6572945" y="4407309"/>
            <a:ext cx="2194800" cy="10479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, podnadpis a obsah">
  <p:cSld name="Nadpis, podnadpis a obsah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540544" y="972001"/>
            <a:ext cx="8064000" cy="2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2" type="body"/>
          </p:nvPr>
        </p:nvSpPr>
        <p:spPr>
          <a:xfrm>
            <a:off x="540000" y="1269002"/>
            <a:ext cx="80649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Char char="̶"/>
              <a:defRPr b="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28" name="Google Shape;28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porovnání">
  <p:cSld name="Nadpis a porovnání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32" name="Google Shape;32;p5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540000" y="1276129"/>
            <a:ext cx="39150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Char char="̶"/>
              <a:defRPr b="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4688460" y="1276129"/>
            <a:ext cx="39150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Char char="̶"/>
              <a:defRPr b="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35" name="Google Shape;35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743">
          <p15:clr>
            <a:srgbClr val="FBAE40"/>
          </p15:clr>
        </p15:guide>
        <p15:guide id="2" pos="543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, podnadpis a porovnání">
  <p:cSld name="Nadpis, podnadpis a porovnání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39" name="Google Shape;39;p6"/>
          <p:cNvSpPr txBox="1"/>
          <p:nvPr>
            <p:ph idx="1" type="body"/>
          </p:nvPr>
        </p:nvSpPr>
        <p:spPr>
          <a:xfrm>
            <a:off x="540544" y="972001"/>
            <a:ext cx="3915000" cy="2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2" type="body"/>
          </p:nvPr>
        </p:nvSpPr>
        <p:spPr>
          <a:xfrm>
            <a:off x="4688458" y="967886"/>
            <a:ext cx="3915000" cy="2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3" type="body"/>
          </p:nvPr>
        </p:nvSpPr>
        <p:spPr>
          <a:xfrm>
            <a:off x="540000" y="1276129"/>
            <a:ext cx="39150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Char char="̶"/>
              <a:defRPr b="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4" type="body"/>
          </p:nvPr>
        </p:nvSpPr>
        <p:spPr>
          <a:xfrm>
            <a:off x="4688460" y="1276129"/>
            <a:ext cx="39150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Char char="̶"/>
              <a:defRPr b="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44" name="Google Shape;44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165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ek s textem">
  <p:cSld name="Obrázek s textem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49" name="Google Shape;49;p7"/>
          <p:cNvSpPr txBox="1"/>
          <p:nvPr>
            <p:ph idx="1" type="body"/>
          </p:nvPr>
        </p:nvSpPr>
        <p:spPr>
          <a:xfrm>
            <a:off x="5510801" y="1947634"/>
            <a:ext cx="3094200" cy="240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23850" lvl="0" marL="45720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b="0" sz="150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7"/>
          <p:cNvSpPr/>
          <p:nvPr>
            <p:ph idx="2" type="pic"/>
          </p:nvPr>
        </p:nvSpPr>
        <p:spPr>
          <a:xfrm>
            <a:off x="547132" y="1248966"/>
            <a:ext cx="4656000" cy="3105000"/>
          </a:xfrm>
          <a:prstGeom prst="rect">
            <a:avLst/>
          </a:prstGeom>
          <a:noFill/>
          <a:ln>
            <a:noFill/>
          </a:ln>
        </p:spPr>
      </p:sp>
      <p:sp>
        <p:nvSpPr>
          <p:cNvPr id="51" name="Google Shape;51;p7"/>
          <p:cNvSpPr txBox="1"/>
          <p:nvPr>
            <p:ph idx="3" type="body"/>
          </p:nvPr>
        </p:nvSpPr>
        <p:spPr>
          <a:xfrm>
            <a:off x="540544" y="972001"/>
            <a:ext cx="8064000" cy="2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52" name="Google Shape;52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, podnadpis a tři sloupce">
  <p:cSld name="Nadpis, podnadpis a tři sloupce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idx="1" type="body"/>
          </p:nvPr>
        </p:nvSpPr>
        <p:spPr>
          <a:xfrm>
            <a:off x="3330000" y="1269002"/>
            <a:ext cx="2483700" cy="167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57" name="Google Shape;57;p8"/>
          <p:cNvSpPr txBox="1"/>
          <p:nvPr>
            <p:ph idx="2" type="body"/>
          </p:nvPr>
        </p:nvSpPr>
        <p:spPr>
          <a:xfrm>
            <a:off x="539999" y="3310703"/>
            <a:ext cx="2484000" cy="10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b="0" sz="11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3" type="body"/>
          </p:nvPr>
        </p:nvSpPr>
        <p:spPr>
          <a:xfrm>
            <a:off x="3330000" y="3310703"/>
            <a:ext cx="2484000" cy="10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b="0" sz="11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8"/>
          <p:cNvSpPr txBox="1"/>
          <p:nvPr>
            <p:ph idx="4" type="body"/>
          </p:nvPr>
        </p:nvSpPr>
        <p:spPr>
          <a:xfrm>
            <a:off x="6120900" y="3310703"/>
            <a:ext cx="2484000" cy="10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b="0" sz="11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8"/>
          <p:cNvSpPr txBox="1"/>
          <p:nvPr>
            <p:ph idx="5" type="body"/>
          </p:nvPr>
        </p:nvSpPr>
        <p:spPr>
          <a:xfrm>
            <a:off x="540544" y="3018852"/>
            <a:ext cx="2483700" cy="1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  <a:defRPr b="0" sz="8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8"/>
          <p:cNvSpPr txBox="1"/>
          <p:nvPr>
            <p:ph idx="6" type="body"/>
          </p:nvPr>
        </p:nvSpPr>
        <p:spPr>
          <a:xfrm>
            <a:off x="3330356" y="3018852"/>
            <a:ext cx="2483700" cy="1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  <a:defRPr b="0" sz="8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8"/>
          <p:cNvSpPr txBox="1"/>
          <p:nvPr>
            <p:ph idx="7" type="body"/>
          </p:nvPr>
        </p:nvSpPr>
        <p:spPr>
          <a:xfrm>
            <a:off x="6121077" y="3018852"/>
            <a:ext cx="2483700" cy="1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  <a:defRPr b="0" sz="8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8"/>
          <p:cNvSpPr txBox="1"/>
          <p:nvPr>
            <p:ph idx="8" type="body"/>
          </p:nvPr>
        </p:nvSpPr>
        <p:spPr>
          <a:xfrm>
            <a:off x="539999" y="1269002"/>
            <a:ext cx="2483700" cy="167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8"/>
          <p:cNvSpPr txBox="1"/>
          <p:nvPr>
            <p:ph idx="9" type="body"/>
          </p:nvPr>
        </p:nvSpPr>
        <p:spPr>
          <a:xfrm>
            <a:off x="6120001" y="1269002"/>
            <a:ext cx="2483700" cy="167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8"/>
          <p:cNvSpPr txBox="1"/>
          <p:nvPr>
            <p:ph idx="13" type="body"/>
          </p:nvPr>
        </p:nvSpPr>
        <p:spPr>
          <a:xfrm>
            <a:off x="540544" y="972001"/>
            <a:ext cx="8064000" cy="2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8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pic>
        <p:nvPicPr>
          <p:cNvPr id="67" name="Google Shape;67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787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uze obsah">
  <p:cSld name="Pouze obsah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9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0" name="Google Shape;70;p9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71" name="Google Shape;71;p9"/>
          <p:cNvSpPr txBox="1"/>
          <p:nvPr>
            <p:ph idx="1" type="body"/>
          </p:nvPr>
        </p:nvSpPr>
        <p:spPr>
          <a:xfrm>
            <a:off x="540000" y="519113"/>
            <a:ext cx="8064900" cy="385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72" name="Google Shape;72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327">
          <p15:clr>
            <a:srgbClr val="FBAE40"/>
          </p15:clr>
        </p15:guide>
        <p15:guide id="2" pos="329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uze nadpis">
  <p:cSld name="Pouze nadpis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0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5" name="Google Shape;75;p10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76" name="Google Shape;76;p10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pic>
        <p:nvPicPr>
          <p:cNvPr id="77" name="Google Shape;77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11.xml"/><Relationship Id="rId22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21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6" Type="http://schemas.openxmlformats.org/officeDocument/2006/relationships/slideLayout" Target="../slideLayouts/slideLayout6.xml"/><Relationship Id="rId1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8" name="Google Shape;8;p1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" type="body"/>
          </p:nvPr>
        </p:nvSpPr>
        <p:spPr>
          <a:xfrm>
            <a:off x="539100" y="1404000"/>
            <a:ext cx="8064900" cy="29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9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701">
          <p15:clr>
            <a:srgbClr val="F26B43"/>
          </p15:clr>
        </p15:guide>
        <p15:guide id="2" pos="32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3"/>
          <p:cNvSpPr txBox="1"/>
          <p:nvPr>
            <p:ph type="title"/>
          </p:nvPr>
        </p:nvSpPr>
        <p:spPr>
          <a:xfrm>
            <a:off x="298876" y="2059024"/>
            <a:ext cx="8521200" cy="878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 sz="3180"/>
              <a:t>bp4833 Kineziologie, Algeziologie a odvozené techniky diagnostiky a terapie 3</a:t>
            </a:r>
            <a:endParaRPr/>
          </a:p>
        </p:txBody>
      </p:sp>
      <p:sp>
        <p:nvSpPr>
          <p:cNvPr id="147" name="Google Shape;147;p23"/>
          <p:cNvSpPr txBox="1"/>
          <p:nvPr>
            <p:ph idx="1" type="subTitle"/>
          </p:nvPr>
        </p:nvSpPr>
        <p:spPr>
          <a:xfrm>
            <a:off x="298876" y="3087302"/>
            <a:ext cx="8521200" cy="523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k"/>
              <a:t>Podzim 2023 -</a:t>
            </a:r>
            <a:r>
              <a:rPr lang="sk"/>
              <a:t> Mgr. Zuzana Kršáková, Mgr. Sabina Bartošová, Mgr. Kateřina Honová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4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Termíny výuky</a:t>
            </a:r>
            <a:endParaRPr/>
          </a:p>
        </p:txBody>
      </p:sp>
      <p:sp>
        <p:nvSpPr>
          <p:cNvPr id="153" name="Google Shape;153;p24"/>
          <p:cNvSpPr txBox="1"/>
          <p:nvPr>
            <p:ph idx="1" type="body"/>
          </p:nvPr>
        </p:nvSpPr>
        <p:spPr>
          <a:xfrm>
            <a:off x="540000" y="1276129"/>
            <a:ext cx="3915000" cy="3105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k" sz="900"/>
              <a:t>Úterý</a:t>
            </a:r>
            <a:r>
              <a:rPr b="1" lang="sk" sz="900"/>
              <a:t> 18:00-19:40, B11/236</a:t>
            </a:r>
            <a:endParaRPr b="1" sz="9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k" sz="900"/>
              <a:t>Kršáková/Bartošová 19.9.-12.12.2023</a:t>
            </a:r>
            <a:endParaRPr b="1" sz="9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sk" sz="900"/>
              <a:t>19.09.</a:t>
            </a:r>
            <a:r>
              <a:rPr lang="sk" sz="900"/>
              <a:t> </a:t>
            </a:r>
            <a:r>
              <a:rPr lang="sk" sz="900">
                <a:highlight>
                  <a:srgbClr val="FDFDFE"/>
                </a:highlight>
              </a:rPr>
              <a:t>Kineziologie zápěstí a ruky – funkce, klouby zápěstí a ruky, pasivní a aktivní stabilita jednotlivých pohybových segmentů, klinické aspekty, funkční a strukturální patologie této oblasti. </a:t>
            </a:r>
            <a:r>
              <a:rPr b="1" lang="sk" sz="900">
                <a:highlight>
                  <a:srgbClr val="FDFDFE"/>
                </a:highlight>
              </a:rPr>
              <a:t>(Kršáková)</a:t>
            </a:r>
            <a:endParaRPr b="1" sz="900">
              <a:highlight>
                <a:srgbClr val="FDFDFE"/>
              </a:highlight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sk" sz="900">
                <a:highlight>
                  <a:srgbClr val="FDFDFE"/>
                </a:highlight>
              </a:rPr>
              <a:t>26.09.</a:t>
            </a:r>
            <a:r>
              <a:rPr lang="sk" sz="900">
                <a:highlight>
                  <a:srgbClr val="FDFDFE"/>
                </a:highlight>
              </a:rPr>
              <a:t> Kineziologie zápěstí a ruky – funkce, klouby zápěstí a ruky, pasivní a aktivní stabilita jednotlivých pohybových segmentů, klinické aspekty, funkční a strukturální patologie této oblasti. </a:t>
            </a:r>
            <a:r>
              <a:rPr b="1" lang="sk" sz="900">
                <a:highlight>
                  <a:srgbClr val="FDFDFE"/>
                </a:highlight>
              </a:rPr>
              <a:t>(Kršáková)</a:t>
            </a:r>
            <a:endParaRPr b="1" sz="900">
              <a:highlight>
                <a:srgbClr val="FDFDFE"/>
              </a:highlight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sk" sz="900">
                <a:highlight>
                  <a:srgbClr val="FDFDFE"/>
                </a:highlight>
              </a:rPr>
              <a:t>03.10. </a:t>
            </a:r>
            <a:r>
              <a:rPr lang="sk" sz="900">
                <a:highlight>
                  <a:srgbClr val="FDFDFE"/>
                </a:highlight>
              </a:rPr>
              <a:t>Kineziologie zápěstí a ruky – funkce, klouby zápěstí a ruky, pasivní a aktivní stabilita jednotlivých pohybových segmentů, klinické aspekty, funkční a strukturální patologie této oblasti. </a:t>
            </a:r>
            <a:r>
              <a:rPr b="1" lang="sk" sz="900">
                <a:highlight>
                  <a:srgbClr val="FDFDFE"/>
                </a:highlight>
              </a:rPr>
              <a:t>(Bartošová)</a:t>
            </a:r>
            <a:endParaRPr b="1" sz="900">
              <a:highlight>
                <a:srgbClr val="FDFDFE"/>
              </a:highlight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sk" sz="900">
                <a:highlight>
                  <a:srgbClr val="FDFDFE"/>
                </a:highlight>
              </a:rPr>
              <a:t>10.10. </a:t>
            </a:r>
            <a:r>
              <a:rPr lang="sk" sz="900">
                <a:highlight>
                  <a:srgbClr val="FDFDFE"/>
                </a:highlight>
              </a:rPr>
              <a:t>Kineziologie předloktí, loketního kloubu a paže – funkce, pasivní a aktivní stabilita jednotlivých pohybových segmentů, klinické aspekty, funkční a strukturální patologie této oblasti. </a:t>
            </a:r>
            <a:r>
              <a:rPr b="1" lang="sk" sz="900">
                <a:highlight>
                  <a:srgbClr val="FDFDFE"/>
                </a:highlight>
              </a:rPr>
              <a:t>(Bartošová)</a:t>
            </a:r>
            <a:endParaRPr b="1" sz="900">
              <a:highlight>
                <a:srgbClr val="FDFDFE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highlight>
                <a:srgbClr val="FDFDFE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highlight>
                <a:srgbClr val="FDFDFE"/>
              </a:highlight>
            </a:endParaRPr>
          </a:p>
        </p:txBody>
      </p:sp>
      <p:sp>
        <p:nvSpPr>
          <p:cNvPr id="154" name="Google Shape;154;p24"/>
          <p:cNvSpPr txBox="1"/>
          <p:nvPr>
            <p:ph idx="2" type="body"/>
          </p:nvPr>
        </p:nvSpPr>
        <p:spPr>
          <a:xfrm>
            <a:off x="4689910" y="462479"/>
            <a:ext cx="3915000" cy="3105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sk" sz="900"/>
              <a:t>17.10. </a:t>
            </a:r>
            <a:r>
              <a:rPr lang="sk" sz="900">
                <a:highlight>
                  <a:srgbClr val="FDFDFE"/>
                </a:highlight>
              </a:rPr>
              <a:t>Kineziologie předloktí, loketního kloubu a paže – funkce, pasivní a aktivní stabilita jednotlivých pohybových segmentů, klinické aspekty, funkční a strukturální patologie této oblasti. </a:t>
            </a:r>
            <a:r>
              <a:rPr b="1" lang="sk" sz="900">
                <a:highlight>
                  <a:srgbClr val="FDFDFE"/>
                </a:highlight>
              </a:rPr>
              <a:t>(Kršáková)</a:t>
            </a:r>
            <a:endParaRPr b="1" sz="900">
              <a:highlight>
                <a:srgbClr val="FDFDFE"/>
              </a:highlight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sk" sz="900">
                <a:solidFill>
                  <a:srgbClr val="000000"/>
                </a:solidFill>
                <a:highlight>
                  <a:srgbClr val="FDFDFE"/>
                </a:highlight>
              </a:rPr>
              <a:t>24.10.</a:t>
            </a:r>
            <a:r>
              <a:rPr lang="sk" sz="900">
                <a:solidFill>
                  <a:srgbClr val="000000"/>
                </a:solidFill>
                <a:highlight>
                  <a:srgbClr val="FDFDFE"/>
                </a:highlight>
              </a:rPr>
              <a:t> </a:t>
            </a:r>
            <a:r>
              <a:rPr lang="sk" sz="900">
                <a:highlight>
                  <a:srgbClr val="FDFDFE"/>
                </a:highlight>
              </a:rPr>
              <a:t>Kineziologie předloktí, loketního kloubu a paže – funkce, pasivní a aktivní stabilita jednotlivých pohybových segmentů, klinické aspekty, funkční a strukturální patologie této oblasti.</a:t>
            </a:r>
            <a:r>
              <a:rPr b="1" lang="sk" sz="900">
                <a:solidFill>
                  <a:srgbClr val="000000"/>
                </a:solidFill>
                <a:highlight>
                  <a:srgbClr val="FDFDFE"/>
                </a:highlight>
              </a:rPr>
              <a:t>(Kršáková)</a:t>
            </a:r>
            <a:endParaRPr b="1" sz="900">
              <a:solidFill>
                <a:srgbClr val="000000"/>
              </a:solidFill>
              <a:highlight>
                <a:srgbClr val="FDFDFE"/>
              </a:highlight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sk" sz="900">
                <a:solidFill>
                  <a:srgbClr val="000000"/>
                </a:solidFill>
                <a:highlight>
                  <a:srgbClr val="FDFDFE"/>
                </a:highlight>
              </a:rPr>
              <a:t>31.10. </a:t>
            </a:r>
            <a:r>
              <a:rPr lang="sk" sz="900">
                <a:highlight>
                  <a:srgbClr val="FDFDFE"/>
                </a:highlight>
              </a:rPr>
              <a:t>Kineziologie ramenního kloubu vč. lopatky – funkce, pasivní a aktivní stabilita jednotlivých pohybových segmentů, klinické aspekty, funkční a strukturální patologie této oblasti. </a:t>
            </a:r>
            <a:r>
              <a:rPr b="1" lang="sk" sz="900">
                <a:highlight>
                  <a:srgbClr val="FDFDFE"/>
                </a:highlight>
              </a:rPr>
              <a:t>(Kršáková) </a:t>
            </a:r>
            <a:endParaRPr b="1" sz="900">
              <a:highlight>
                <a:srgbClr val="FDFDFE"/>
              </a:highlight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sk" sz="900">
                <a:highlight>
                  <a:srgbClr val="FDFDFE"/>
                </a:highlight>
              </a:rPr>
              <a:t>07.11. </a:t>
            </a:r>
            <a:r>
              <a:rPr lang="sk" sz="900">
                <a:highlight>
                  <a:srgbClr val="FDFDFE"/>
                </a:highlight>
              </a:rPr>
              <a:t>Kineziologie ramenního kloubu vč. lopatky – funkce, pasivní a aktivní stabilita jednotlivých pohybových segmentů, klinické aspekty, funkční a strukturální patologie této oblasti. </a:t>
            </a:r>
            <a:r>
              <a:rPr b="1" lang="sk" sz="900">
                <a:highlight>
                  <a:srgbClr val="FDFDFE"/>
                </a:highlight>
              </a:rPr>
              <a:t>(Kršáková) </a:t>
            </a:r>
            <a:endParaRPr b="1" sz="900">
              <a:highlight>
                <a:srgbClr val="FDFDFE"/>
              </a:highlight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sk" sz="900">
                <a:highlight>
                  <a:srgbClr val="FDFDFE"/>
                </a:highlight>
              </a:rPr>
              <a:t>14.11. </a:t>
            </a:r>
            <a:r>
              <a:rPr lang="sk" sz="900">
                <a:highlight>
                  <a:srgbClr val="FDFDFE"/>
                </a:highlight>
              </a:rPr>
              <a:t>Kineziologie ramenního kloubu vč. lopatky – funkce, pasivní a aktivní stabilita jednotlivých pohybových segmentů, klinické aspekty, funkční a strukturální patologie této oblasti. </a:t>
            </a:r>
            <a:r>
              <a:rPr b="1" lang="sk" sz="900">
                <a:highlight>
                  <a:srgbClr val="FDFDFE"/>
                </a:highlight>
              </a:rPr>
              <a:t>(Kršáková) </a:t>
            </a:r>
            <a:endParaRPr b="1" sz="900">
              <a:highlight>
                <a:srgbClr val="FDFDFE"/>
              </a:highlight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sk" sz="900">
                <a:solidFill>
                  <a:srgbClr val="000000"/>
                </a:solidFill>
                <a:highlight>
                  <a:srgbClr val="FDFDFE"/>
                </a:highlight>
              </a:rPr>
              <a:t>21.11. </a:t>
            </a:r>
            <a:r>
              <a:rPr lang="sk" sz="900">
                <a:solidFill>
                  <a:srgbClr val="000000"/>
                </a:solidFill>
                <a:highlight>
                  <a:srgbClr val="FDFDFE"/>
                </a:highlight>
              </a:rPr>
              <a:t>Aplikace poznatků z kineziologie HK ve sportu </a:t>
            </a:r>
            <a:r>
              <a:rPr b="1" lang="sk" sz="900">
                <a:solidFill>
                  <a:srgbClr val="000000"/>
                </a:solidFill>
                <a:highlight>
                  <a:srgbClr val="FDFDFE"/>
                </a:highlight>
              </a:rPr>
              <a:t>(Kršáková, Honová)</a:t>
            </a:r>
            <a:endParaRPr b="1" sz="900">
              <a:solidFill>
                <a:srgbClr val="000000"/>
              </a:solidFill>
              <a:highlight>
                <a:srgbClr val="FDFDFE"/>
              </a:highlight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sk" sz="900">
                <a:solidFill>
                  <a:srgbClr val="000000"/>
                </a:solidFill>
                <a:highlight>
                  <a:srgbClr val="FDFDFE"/>
                </a:highlight>
              </a:rPr>
              <a:t>28.11. </a:t>
            </a:r>
            <a:r>
              <a:rPr lang="sk" sz="900">
                <a:highlight>
                  <a:srgbClr val="FDFDFE"/>
                </a:highlight>
              </a:rPr>
              <a:t>Nejnovější EBM pohledy na diagnózy v oblasti HK - diskuze, aktivita studentů a </a:t>
            </a:r>
            <a:r>
              <a:rPr lang="sk" sz="900">
                <a:highlight>
                  <a:srgbClr val="FDFDFE"/>
                </a:highlight>
              </a:rPr>
              <a:t>prezentace - Odborné praxe </a:t>
            </a:r>
            <a:r>
              <a:rPr b="1" lang="sk" sz="900">
                <a:highlight>
                  <a:srgbClr val="FDFDFE"/>
                </a:highlight>
              </a:rPr>
              <a:t>(Kršáková)</a:t>
            </a:r>
            <a:endParaRPr b="1" sz="900">
              <a:highlight>
                <a:srgbClr val="FDFDFE"/>
              </a:highlight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sk" sz="900">
                <a:solidFill>
                  <a:srgbClr val="000000"/>
                </a:solidFill>
                <a:highlight>
                  <a:srgbClr val="FDFDFE"/>
                </a:highlight>
              </a:rPr>
              <a:t>05.12. </a:t>
            </a:r>
            <a:r>
              <a:rPr lang="sk" sz="900">
                <a:solidFill>
                  <a:srgbClr val="000000"/>
                </a:solidFill>
                <a:highlight>
                  <a:srgbClr val="FDFDFE"/>
                </a:highlight>
              </a:rPr>
              <a:t>Opakování (Kahoot) a prezentace - Odborné praxe </a:t>
            </a:r>
            <a:r>
              <a:rPr b="1" lang="sk" sz="900">
                <a:highlight>
                  <a:srgbClr val="FDFDFE"/>
                </a:highlight>
              </a:rPr>
              <a:t>(Kršáková)</a:t>
            </a:r>
            <a:endParaRPr sz="900">
              <a:solidFill>
                <a:srgbClr val="000000"/>
              </a:solidFill>
              <a:highlight>
                <a:srgbClr val="FDFDFE"/>
              </a:highlight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sk" sz="900">
                <a:solidFill>
                  <a:srgbClr val="000000"/>
                </a:solidFill>
                <a:highlight>
                  <a:srgbClr val="FDFDFE"/>
                </a:highlight>
              </a:rPr>
              <a:t>12.12. </a:t>
            </a:r>
            <a:r>
              <a:rPr lang="sk" sz="900">
                <a:highlight>
                  <a:srgbClr val="FDFDFE"/>
                </a:highlight>
              </a:rPr>
              <a:t>Prezentace odborné praxe </a:t>
            </a:r>
            <a:r>
              <a:rPr b="1" lang="sk" sz="900">
                <a:highlight>
                  <a:srgbClr val="FDFDFE"/>
                </a:highlight>
              </a:rPr>
              <a:t>(Kršáková)</a:t>
            </a:r>
            <a:endParaRPr sz="900">
              <a:solidFill>
                <a:srgbClr val="000000"/>
              </a:solidFill>
              <a:highlight>
                <a:srgbClr val="FDFDFE"/>
              </a:highligh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5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/>
              <a:t>Ukončení předmětu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25"/>
          <p:cNvSpPr txBox="1"/>
          <p:nvPr>
            <p:ph idx="1" type="body"/>
          </p:nvPr>
        </p:nvSpPr>
        <p:spPr>
          <a:xfrm>
            <a:off x="540000" y="1269002"/>
            <a:ext cx="8064900" cy="3105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sk"/>
              <a:t>Přednáška</a:t>
            </a:r>
            <a:endParaRPr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sk"/>
              <a:t>Prezentace kazuistik z předmětu Odborná praxe 1</a:t>
            </a:r>
            <a:endParaRPr/>
          </a:p>
          <a:p>
            <a:pPr indent="-361950" lvl="0" marL="457200" rtl="0" algn="l">
              <a:lnSpc>
                <a:spcPct val="129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sk"/>
              <a:t>Součást okruhu otázek v rámci praktické zk. (přednáška + seminář)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6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Doporučená literatura</a:t>
            </a:r>
            <a:endParaRPr/>
          </a:p>
        </p:txBody>
      </p:sp>
      <p:sp>
        <p:nvSpPr>
          <p:cNvPr id="166" name="Google Shape;166;p26"/>
          <p:cNvSpPr txBox="1"/>
          <p:nvPr>
            <p:ph idx="1" type="body"/>
          </p:nvPr>
        </p:nvSpPr>
        <p:spPr>
          <a:xfrm>
            <a:off x="540000" y="1269002"/>
            <a:ext cx="8064900" cy="3105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b="1" lang="sk" sz="1200"/>
              <a:t>Přednášky prezentace plus semináře</a:t>
            </a:r>
            <a:endParaRPr b="1" sz="1200"/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>
                <a:highlight>
                  <a:srgbClr val="FFFFFF"/>
                </a:highlight>
              </a:rPr>
              <a:t>Čihák, R., Grim, M., Druga, R., &amp; Helekal, I. (2002). </a:t>
            </a:r>
            <a:r>
              <a:rPr i="1" lang="sk" sz="1200">
                <a:highlight>
                  <a:srgbClr val="FFFFFF"/>
                </a:highlight>
              </a:rPr>
              <a:t>Anatomie</a:t>
            </a:r>
            <a:r>
              <a:rPr lang="sk" sz="1200">
                <a:highlight>
                  <a:srgbClr val="FFFFFF"/>
                </a:highlight>
              </a:rPr>
              <a:t>. Grada.</a:t>
            </a:r>
            <a:endParaRPr sz="1200">
              <a:highlight>
                <a:srgbClr val="FFFFFF"/>
              </a:highlight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>
                <a:highlight>
                  <a:srgbClr val="FFFFFF"/>
                </a:highlight>
              </a:rPr>
              <a:t>Hudák, R., &amp; Kachlík, D. (2015). </a:t>
            </a:r>
            <a:r>
              <a:rPr i="1" lang="sk" sz="1200">
                <a:highlight>
                  <a:srgbClr val="FFFFFF"/>
                </a:highlight>
              </a:rPr>
              <a:t>Memorix anatomie</a:t>
            </a:r>
            <a:r>
              <a:rPr lang="sk" sz="1200">
                <a:highlight>
                  <a:srgbClr val="FFFFFF"/>
                </a:highlight>
              </a:rPr>
              <a:t>. Triton.</a:t>
            </a:r>
            <a:endParaRPr sz="1200">
              <a:highlight>
                <a:srgbClr val="FFFFFF"/>
              </a:highlight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b="1" lang="sk" sz="1200">
                <a:highlight>
                  <a:srgbClr val="FFFFFF"/>
                </a:highlight>
              </a:rPr>
              <a:t>Kapandji, I. A. (1971). The physiology of the joints, volume I, upper limb. </a:t>
            </a:r>
            <a:r>
              <a:rPr b="1" i="1" lang="sk" sz="1200">
                <a:highlight>
                  <a:srgbClr val="FFFFFF"/>
                </a:highlight>
              </a:rPr>
              <a:t>American Journal of Physical Medicine &amp; Rehabilitation</a:t>
            </a:r>
            <a:r>
              <a:rPr b="1" lang="sk" sz="1200">
                <a:highlight>
                  <a:srgbClr val="FFFFFF"/>
                </a:highlight>
              </a:rPr>
              <a:t>, </a:t>
            </a:r>
            <a:r>
              <a:rPr b="1" i="1" lang="sk" sz="1200">
                <a:highlight>
                  <a:srgbClr val="FFFFFF"/>
                </a:highlight>
              </a:rPr>
              <a:t>50</a:t>
            </a:r>
            <a:r>
              <a:rPr b="1" lang="sk" sz="1200">
                <a:highlight>
                  <a:srgbClr val="FFFFFF"/>
                </a:highlight>
              </a:rPr>
              <a:t>(2), 96.</a:t>
            </a:r>
            <a:endParaRPr b="1" sz="1200">
              <a:highlight>
                <a:srgbClr val="FFFFFF"/>
              </a:highlight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>
                <a:highlight>
                  <a:srgbClr val="FDFDFE"/>
                </a:highlight>
              </a:rPr>
              <a:t>KOLÁŘ, Pavel. </a:t>
            </a:r>
            <a:r>
              <a:rPr i="1" lang="sk" sz="1200">
                <a:highlight>
                  <a:srgbClr val="FDFDFE"/>
                </a:highlight>
              </a:rPr>
              <a:t>Rehabilitace v klinické praxi</a:t>
            </a:r>
            <a:r>
              <a:rPr lang="sk" sz="1200">
                <a:highlight>
                  <a:srgbClr val="FDFDFE"/>
                </a:highlight>
              </a:rPr>
              <a:t>. 1. vyd. Praha: Galén, 2009. xxxi, 713. ISBN 9788072626571.</a:t>
            </a:r>
            <a:endParaRPr sz="1200">
              <a:highlight>
                <a:srgbClr val="FFFFFF"/>
              </a:highlight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b="1" lang="sk" sz="1200">
                <a:highlight>
                  <a:srgbClr val="FDFDFE"/>
                </a:highlight>
              </a:rPr>
              <a:t>VÉLE, František. </a:t>
            </a:r>
            <a:r>
              <a:rPr b="1" i="1" lang="sk" sz="1200">
                <a:highlight>
                  <a:srgbClr val="FDFDFE"/>
                </a:highlight>
              </a:rPr>
              <a:t>Kineziologie pro klinickou praxi</a:t>
            </a:r>
            <a:r>
              <a:rPr b="1" lang="sk" sz="1200">
                <a:highlight>
                  <a:srgbClr val="FDFDFE"/>
                </a:highlight>
              </a:rPr>
              <a:t>. Vyd. 1. Praha: Grada, 1997. 271 s. ISBN 8071692565.</a:t>
            </a:r>
            <a:endParaRPr b="1" sz="1200">
              <a:highlight>
                <a:srgbClr val="FDFDFE"/>
              </a:highlight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>
                <a:highlight>
                  <a:srgbClr val="FDFDFE"/>
                </a:highlight>
              </a:rPr>
              <a:t>DYLEVSKÝ, Ivan. </a:t>
            </a:r>
            <a:r>
              <a:rPr i="1" lang="sk" sz="1200">
                <a:highlight>
                  <a:srgbClr val="FDFDFE"/>
                </a:highlight>
              </a:rPr>
              <a:t>Speciální kineziologie</a:t>
            </a:r>
            <a:r>
              <a:rPr lang="sk" sz="1200">
                <a:highlight>
                  <a:srgbClr val="FDFDFE"/>
                </a:highlight>
              </a:rPr>
              <a:t>. 1. vyd. Praha: Grada, 2009. 180 s. ISBN 9788024716480.</a:t>
            </a:r>
            <a:endParaRPr sz="1200">
              <a:highlight>
                <a:srgbClr val="FDFDFE"/>
              </a:highlight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>
                <a:highlight>
                  <a:srgbClr val="FDFDFE"/>
                </a:highlight>
              </a:rPr>
              <a:t>OATIS, Carol A. </a:t>
            </a:r>
            <a:r>
              <a:rPr i="1" lang="sk" sz="1200">
                <a:highlight>
                  <a:srgbClr val="FDFDFE"/>
                </a:highlight>
              </a:rPr>
              <a:t>Kinesiology : the mechanics and pathomechanics of human movement</a:t>
            </a:r>
            <a:r>
              <a:rPr lang="sk" sz="1200">
                <a:highlight>
                  <a:srgbClr val="FDFDFE"/>
                </a:highlight>
              </a:rPr>
              <a:t>. Third edition. Philadelphia: Wolters Kluwer, 2017. xix, 1006. ISBN 9781451191561.</a:t>
            </a:r>
            <a:endParaRPr sz="1200">
              <a:highlight>
                <a:srgbClr val="FDFDFE"/>
              </a:highlight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