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Tahoma"/>
      <p:regular r:id="rId13"/>
      <p:bold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Tahoma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regular.fntdata"/><Relationship Id="rId14" Type="http://schemas.openxmlformats.org/officeDocument/2006/relationships/font" Target="fonts/Tahoma-bold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5c31e15620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5c31e15620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5c31e15620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5c31e15620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5c31e15620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5c31e15620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5c31e15620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5c31e15620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5c31e15620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5c31e15620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5c31e15620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5c31e15620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5c31e15620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5c31e15620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>
  <p:cSld name="Úvodní sníme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3" name="Google Shape;13;p2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0500"/>
            <a:ext cx="1514518" cy="799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ky, text - dva sloupce">
  <p:cSld name="Obrázky, text - dva sloupc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539998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82" name="Google Shape;82;p11"/>
          <p:cNvSpPr txBox="1"/>
          <p:nvPr>
            <p:ph idx="2" type="body"/>
          </p:nvPr>
        </p:nvSpPr>
        <p:spPr>
          <a:xfrm>
            <a:off x="539999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3" type="body"/>
          </p:nvPr>
        </p:nvSpPr>
        <p:spPr>
          <a:xfrm>
            <a:off x="540543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1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4" type="body"/>
          </p:nvPr>
        </p:nvSpPr>
        <p:spPr>
          <a:xfrm>
            <a:off x="4688458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5" type="body"/>
          </p:nvPr>
        </p:nvSpPr>
        <p:spPr>
          <a:xfrm>
            <a:off x="4689002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1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6" type="body"/>
          </p:nvPr>
        </p:nvSpPr>
        <p:spPr>
          <a:xfrm>
            <a:off x="4688458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87" name="Google Shape;8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>
  <p:cSld name="Prázdný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pic>
        <p:nvPicPr>
          <p:cNvPr id="91" name="Google Shape;9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1" showMasterSp="0">
  <p:cSld name="Rozdělovník (alternativní) 1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94" name="Google Shape;94;p13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96" name="Google Shape;96;p13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13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0500"/>
            <a:ext cx="1514518" cy="799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 - inverzní" showMasterSp="0">
  <p:cSld name="Úvodní snímek - inverzní">
    <p:bg>
      <p:bgPr>
        <a:solidFill>
          <a:srgbClr val="5AC8AF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1886"/>
            <a:ext cx="1514518" cy="796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2" showMasterSp="0">
  <p:cSld name="Rozdělovník (alternativní) 2">
    <p:bg>
      <p:bgPr>
        <a:solidFill>
          <a:srgbClr val="5AC8A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07" name="Google Shape;107;p15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15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109" name="Google Shape;109;p1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15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111" name="Google Shape;11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1886"/>
            <a:ext cx="1514518" cy="796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zní s obrázkem">
  <p:cSld name="Inverzní s obrázkem">
    <p:bg>
      <p:bgPr>
        <a:solidFill>
          <a:srgbClr val="5AC8AF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/>
          <p:nvPr>
            <p:ph idx="2" type="pic"/>
          </p:nvPr>
        </p:nvSpPr>
        <p:spPr>
          <a:xfrm>
            <a:off x="0" y="1"/>
            <a:ext cx="9144000" cy="43815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540000" y="4530596"/>
            <a:ext cx="6417000" cy="3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b="0"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5" name="Google Shape;11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185"/>
            <a:ext cx="849358" cy="44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PORT slide">
  <p:cSld name="MUNI SPORT slide">
    <p:bg>
      <p:bgPr>
        <a:solidFill>
          <a:srgbClr val="5AC8A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59508" y="1510650"/>
            <a:ext cx="4024985" cy="212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chemeClr val="dk2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8217" y="1724200"/>
            <a:ext cx="6543768" cy="169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9"/>
          <p:cNvSpPr txBox="1"/>
          <p:nvPr>
            <p:ph type="ctrTitle"/>
          </p:nvPr>
        </p:nvSpPr>
        <p:spPr>
          <a:xfrm>
            <a:off x="452628" y="577850"/>
            <a:ext cx="8086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alibri"/>
              <a:buNone/>
              <a:defRPr sz="6600"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19"/>
          <p:cNvSpPr txBox="1"/>
          <p:nvPr>
            <p:ph idx="1" type="subTitle"/>
          </p:nvPr>
        </p:nvSpPr>
        <p:spPr>
          <a:xfrm>
            <a:off x="500634" y="3155157"/>
            <a:ext cx="6921300" cy="12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400"/>
              <a:buNone/>
              <a:defRPr sz="24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100"/>
              <a:buNone/>
              <a:defRPr sz="2100"/>
            </a:lvl2pPr>
            <a:lvl3pPr lvl="2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/>
            </a:lvl3pPr>
            <a:lvl4pPr lvl="3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4pPr>
            <a:lvl5pPr lvl="4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5pPr>
            <a:lvl6pPr lvl="5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6pPr>
            <a:lvl7pPr lvl="6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7pPr>
            <a:lvl8pPr lvl="7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8pPr>
            <a:lvl9pPr lvl="8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492918" y="374650"/>
            <a:ext cx="8079600" cy="12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507492" y="1508760"/>
            <a:ext cx="8065500" cy="28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1pPr>
            <a:lvl2pPr indent="-317500" lvl="1" marL="9144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2pPr>
            <a:lvl3pPr indent="-317500" lvl="2" marL="13716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3pPr>
            <a:lvl4pPr indent="-317500" lvl="3" marL="18288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4pPr>
            <a:lvl5pPr indent="-317500" lvl="4" marL="22860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5pPr>
            <a:lvl6pPr indent="-317500" lvl="5" marL="27432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6pPr>
            <a:lvl7pPr indent="-317500" lvl="6" marL="32004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7pPr>
            <a:lvl8pPr indent="-317500" lvl="7" marL="36576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8pPr>
            <a:lvl9pPr indent="-317500" lvl="8" marL="41148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9pPr>
          </a:lstStyle>
          <a:p/>
        </p:txBody>
      </p:sp>
      <p:sp>
        <p:nvSpPr>
          <p:cNvPr id="130" name="Google Shape;130;p20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31" name="Google Shape;131;p20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>
  <p:cSld name="Nadpis a obsah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998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492918" y="374650"/>
            <a:ext cx="8079600" cy="12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21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36" name="Google Shape;136;p21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21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40" name="Google Shape;140;p22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1" name="Google Shape;141;p22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obsah">
  <p:cSld name="Nadpis, podnadpis a obsah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2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porovnání">
  <p:cSld name="Nadpis a porovnání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32" name="Google Shape;32;p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5" name="Google Shape;3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743">
          <p15:clr>
            <a:srgbClr val="FBAE40"/>
          </p15:clr>
        </p15:guide>
        <p15:guide id="2" pos="543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porovnání">
  <p:cSld name="Nadpis, podnadpis a porovnání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540544" y="972001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688458" y="967886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3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4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4" name="Google Shape;4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extem">
  <p:cSld name="Obrázek s textem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5510801" y="1947634"/>
            <a:ext cx="3094200" cy="24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b="0" sz="150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/>
          <p:nvPr>
            <p:ph idx="2" type="pic"/>
          </p:nvPr>
        </p:nvSpPr>
        <p:spPr>
          <a:xfrm>
            <a:off x="547132" y="1248966"/>
            <a:ext cx="4656000" cy="3105000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7"/>
          <p:cNvSpPr txBox="1"/>
          <p:nvPr>
            <p:ph idx="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52" name="Google Shape;5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tři sloupce">
  <p:cSld name="Nadpis, podnadpis a tři sloupc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" type="body"/>
          </p:nvPr>
        </p:nvSpPr>
        <p:spPr>
          <a:xfrm>
            <a:off x="3330000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57" name="Google Shape;57;p8"/>
          <p:cNvSpPr txBox="1"/>
          <p:nvPr>
            <p:ph idx="2" type="body"/>
          </p:nvPr>
        </p:nvSpPr>
        <p:spPr>
          <a:xfrm>
            <a:off x="539999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3" type="body"/>
          </p:nvPr>
        </p:nvSpPr>
        <p:spPr>
          <a:xfrm>
            <a:off x="33300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4" type="body"/>
          </p:nvPr>
        </p:nvSpPr>
        <p:spPr>
          <a:xfrm>
            <a:off x="61209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5" type="body"/>
          </p:nvPr>
        </p:nvSpPr>
        <p:spPr>
          <a:xfrm>
            <a:off x="540544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6" type="body"/>
          </p:nvPr>
        </p:nvSpPr>
        <p:spPr>
          <a:xfrm>
            <a:off x="3330356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7" type="body"/>
          </p:nvPr>
        </p:nvSpPr>
        <p:spPr>
          <a:xfrm>
            <a:off x="6121077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8" type="body"/>
          </p:nvPr>
        </p:nvSpPr>
        <p:spPr>
          <a:xfrm>
            <a:off x="539999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9" type="body"/>
          </p:nvPr>
        </p:nvSpPr>
        <p:spPr>
          <a:xfrm>
            <a:off x="6120001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67" name="Google Shape;6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787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obsah">
  <p:cSld name="Pouze obsah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71" name="Google Shape;71;p9"/>
          <p:cNvSpPr txBox="1"/>
          <p:nvPr>
            <p:ph idx="1" type="body"/>
          </p:nvPr>
        </p:nvSpPr>
        <p:spPr>
          <a:xfrm>
            <a:off x="540000" y="519113"/>
            <a:ext cx="8064900" cy="3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2" name="Google Shape;7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27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>
  <p:cSld name="Pouze nadpi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76" name="Google Shape;76;p10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77" name="Google Shape;7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701">
          <p15:clr>
            <a:srgbClr val="F26B43"/>
          </p15:clr>
        </p15:guide>
        <p15:guide id="2" pos="3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is.muni.cz/do/rect/el/estud/fsps/js18/atlas-svaly/web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/>
        </p:nvSpPr>
        <p:spPr>
          <a:xfrm>
            <a:off x="298876" y="2016899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3180">
                <a:solidFill>
                  <a:srgbClr val="0000DC"/>
                </a:solidFill>
              </a:rPr>
              <a:t>bp4833 Kineziologie, Algeziologie a odvozené techniky diagnostiky a terapie 3</a:t>
            </a:r>
            <a:endParaRPr b="1" sz="3180">
              <a:solidFill>
                <a:srgbClr val="0000D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rgbClr val="0000DC"/>
              </a:solidFill>
            </a:endParaRPr>
          </a:p>
        </p:txBody>
      </p:sp>
      <p:sp>
        <p:nvSpPr>
          <p:cNvPr id="147" name="Google Shape;147;p23"/>
          <p:cNvSpPr txBox="1"/>
          <p:nvPr/>
        </p:nvSpPr>
        <p:spPr>
          <a:xfrm>
            <a:off x="298876" y="302005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800"/>
              <a:t>Podzim</a:t>
            </a:r>
            <a:r>
              <a:rPr b="1" lang="sk" sz="1800">
                <a:solidFill>
                  <a:srgbClr val="000000"/>
                </a:solidFill>
              </a:rPr>
              <a:t> 2023</a:t>
            </a:r>
            <a:r>
              <a:rPr b="1" lang="sk" sz="1800"/>
              <a:t> -</a:t>
            </a:r>
            <a:r>
              <a:rPr lang="sk" sz="1800">
                <a:solidFill>
                  <a:srgbClr val="000000"/>
                </a:solidFill>
              </a:rPr>
              <a:t> Mgr. Kateřina Honová, Mgr. Zuzana Kršáková 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k" sz="1800">
                <a:solidFill>
                  <a:schemeClr val="dk1"/>
                </a:solidFill>
              </a:rPr>
              <a:t>Mgr. Sabina Bartošová, Mgr. Zuzana Žecová, Ph.D.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/>
              <a:t>Termíny výuky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4"/>
          <p:cNvSpPr txBox="1"/>
          <p:nvPr>
            <p:ph idx="1" type="body"/>
          </p:nvPr>
        </p:nvSpPr>
        <p:spPr>
          <a:xfrm>
            <a:off x="540000" y="1113250"/>
            <a:ext cx="4071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000"/>
              <a:t>Pondělí</a:t>
            </a:r>
            <a:r>
              <a:rPr b="1" lang="sk" sz="1000"/>
              <a:t> 7:00-10:20, učebna Vinařská 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k" sz="1000"/>
              <a:t>Honová/Kršáková 18.09.2023-11.12.2023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18.09. Děkanské volno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25.9. Organizace výuky, mobilizační techniky ruka a předloktí (Honová)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02.10. Mobilizační techniky rameno + lopatka (Honová)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09.10. Mobilizační techniky rameno + lopatka (Honová)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16.10. Opakovací test + prezentace seminárních prací (Honová)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23.10. Měkké techniky ruka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30.10. Měkké techniky předloktí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06.11. Měkké techniky předloktí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13.11. Opakovací test + prezentace seminárních prací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20.11. Měkké techniky rameno + lopatka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27.11. Měkké techniky rameno + lopatka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04.12. Opakovací test + prezentace seminárních prací, opakovací praktická lekce za celý semestr (dohnání zameškaného) (Honová)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11.12. Opakovací praktická lekce za celý semestr plus zápočtový test (kdo nesplní požadavky)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154" name="Google Shape;154;p24"/>
          <p:cNvSpPr txBox="1"/>
          <p:nvPr>
            <p:ph idx="2" type="body"/>
          </p:nvPr>
        </p:nvSpPr>
        <p:spPr>
          <a:xfrm>
            <a:off x="4689910" y="1113254"/>
            <a:ext cx="39150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000"/>
              <a:t>Středa 8:00-11:20, učebna Vinařská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000"/>
              <a:t>Bartošová/Žecová 20.09.2023-13.12.2023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20.09. Organizace výuky, mobilizační techniky ruka (Bartošová)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27.09. Mobilizační techniky ruka a předloktí (Bartošová)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04.10. Mobilizační techniky rameno + lopatka (Bartošová)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11.10. Mobilizační techniky rameno + lopatka (Bartošová)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18.10. Opakovací test + prezentace seminárních prací (Bartošová) 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25.10. Měkké techniky ruka (Bartošová)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01.11. Měkké techniky předloktí (Bartošová)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08.11. Měkké techniky předloktí (Bartošová)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15.11. Opakovací test + prezentace seminárních prací (Bartošová) 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22.11. Měkké techniky rameno + lopatka (Bartošová)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29.11. Měkké techniky rameno + lopatka (Bartošová)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06.12. Opakovací test + prezentace seminárních prací, opakovací praktická lekce za celý semestr (dohnání zameškaného) (Bartošová)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13.12. Opakovací praktická lekce za celý semestr plus zápočtový test (kdo nesplní požadavky) (Bartošová)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Podmínky splnění předmětu</a:t>
            </a:r>
            <a:endParaRPr/>
          </a:p>
        </p:txBody>
      </p:sp>
      <p:sp>
        <p:nvSpPr>
          <p:cNvPr id="160" name="Google Shape;160;p25"/>
          <p:cNvSpPr txBox="1"/>
          <p:nvPr>
            <p:ph idx="1" type="body"/>
          </p:nvPr>
        </p:nvSpPr>
        <p:spPr>
          <a:xfrm>
            <a:off x="540000" y="111325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400">
                <a:solidFill>
                  <a:srgbClr val="0A0A0A"/>
                </a:solidFill>
                <a:latin typeface="Open Sans"/>
                <a:ea typeface="Open Sans"/>
                <a:cs typeface="Open Sans"/>
                <a:sym typeface="Open Sans"/>
              </a:rPr>
              <a:t>2/4/0, ukončení zk.</a:t>
            </a:r>
            <a:endParaRPr b="1" sz="1300">
              <a:solidFill>
                <a:srgbClr val="0A0A0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Součet průběžných testů min. 70% nejlepšího = </a:t>
            </a:r>
            <a:r>
              <a:rPr b="1" lang="sk" sz="1400">
                <a:solidFill>
                  <a:srgbClr val="0A0A0A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až poté je student připuštěn ke zkoušce</a:t>
            </a:r>
            <a:endParaRPr b="1" sz="1400">
              <a:solidFill>
                <a:srgbClr val="0A0A0A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V případě nesplnění průběžných testů (topografická anatomie - 1 řez/flek a 1 doplňující otázka k tématu), viz. bod nahoře, má student výhradně jen </a:t>
            </a:r>
            <a:r>
              <a:rPr b="1" lang="sk" sz="1400" u="sng">
                <a:solidFill>
                  <a:srgbClr val="0A0A0A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1 pokus</a:t>
            </a:r>
            <a:r>
              <a:rPr b="1" lang="sk" sz="1400">
                <a:solidFill>
                  <a:srgbClr val="0A0A0A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lang="sk" sz="1400">
                <a:solidFill>
                  <a:srgbClr val="0A0A0A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pro splnění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závěrečného písemného testu (min. 70% úspěšnost maxima bodů testu) </a:t>
            </a:r>
            <a:endParaRPr b="1" sz="1400">
              <a:solidFill>
                <a:srgbClr val="0A0A0A"/>
              </a:solidFill>
              <a:highlight>
                <a:srgbClr val="FDFDFE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Prezentace daných témat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a kazuistik (přednášky) z Odborné praxe 1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- 1 student-1 téma (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sdílení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do odevzdávárny předmětu),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bodové hodnocení za projev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(2) a náplň/odbornost (2) (4 body max.-0 bodů) - body se přičítají k celkovému hodnocení</a:t>
            </a:r>
            <a:endParaRPr sz="1400">
              <a:solidFill>
                <a:srgbClr val="0A0A0A"/>
              </a:solidFill>
              <a:highlight>
                <a:srgbClr val="FDFDFE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Praktická zkouška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před komisí (A-Fx) bude zahrnovat problematiku jak přednášek, tak seminářů (bodové hodnocení formát - Max. 10 bodů za všechny části, minimum procent na splnění praktické zkoušky 70% = 7 bodů)</a:t>
            </a:r>
            <a:endParaRPr sz="1400">
              <a:solidFill>
                <a:srgbClr val="0A0A0A"/>
              </a:solidFill>
              <a:highlight>
                <a:srgbClr val="FDFDFE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Bodové hodnocení na zkoušce: 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10;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B 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9,5 - 9;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C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8,5;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D 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8;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E 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7,5 - 7;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Fx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&lt; 7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/>
              <a:t>Podmínky splnění předmětu-docházka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6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b="1" lang="sk" sz="1600" u="sng">
                <a:solidFill>
                  <a:srgbClr val="000000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100% účast ve výuce </a:t>
            </a:r>
            <a:endParaRPr b="1" sz="1600" u="sng">
              <a:solidFill>
                <a:srgbClr val="000000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Nutnost </a:t>
            </a:r>
            <a:r>
              <a:rPr b="1" lang="sk" sz="1600" u="sng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oficiální omluvenky</a:t>
            </a: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od lékaře při absenci - </a:t>
            </a:r>
            <a:r>
              <a:rPr b="1"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ZADAT PŘES IS!</a:t>
            </a:r>
            <a:endParaRPr b="1" sz="1600">
              <a:solidFill>
                <a:srgbClr val="000000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V případě </a:t>
            </a:r>
            <a:r>
              <a:rPr b="1" lang="sk" sz="1600" u="sng">
                <a:solidFill>
                  <a:srgbClr val="000000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jiného pádného důvodu absence </a:t>
            </a: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než nemoci (posoudí vyučující), nutno oznámit absenci </a:t>
            </a:r>
            <a:r>
              <a:rPr b="1"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do 24 hod., </a:t>
            </a: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jinak </a:t>
            </a:r>
            <a:r>
              <a:rPr b="1" lang="sk" sz="1600" u="sng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neomluvená absence</a:t>
            </a:r>
            <a:endParaRPr b="1" sz="1600" u="sng">
              <a:solidFill>
                <a:srgbClr val="000000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b="1" lang="sk" sz="1600">
                <a:solidFill>
                  <a:srgbClr val="000000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Včasná docházka - </a:t>
            </a: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při opakované nedochvilnosti studenta </a:t>
            </a:r>
            <a:r>
              <a:rPr b="1"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(více než 1-krát) = </a:t>
            </a:r>
            <a:r>
              <a:rPr b="1" lang="sk" sz="1600" u="sng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neomluvená absence</a:t>
            </a:r>
            <a:endParaRPr b="1" sz="1600" u="sng">
              <a:solidFill>
                <a:srgbClr val="000000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b="1"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Seminární skupiny není možné přehazovat bez obeznámení skutečnosti vyučujících obou sem. sk. do 24 hod. - </a:t>
            </a: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jinak </a:t>
            </a:r>
            <a:r>
              <a:rPr b="1" lang="sk" sz="1600" u="sng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neomluvená absence</a:t>
            </a:r>
            <a:endParaRPr b="1" sz="1600" u="sng">
              <a:solidFill>
                <a:srgbClr val="000000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b="1" lang="sk" sz="1600" u="sng">
                <a:solidFill>
                  <a:srgbClr val="000000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V předmětu není povoleno natáčet vyučující při ukázkách technik!</a:t>
            </a:r>
            <a:endParaRPr b="1" sz="1600" u="sng">
              <a:solidFill>
                <a:srgbClr val="000000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 txBox="1"/>
          <p:nvPr>
            <p:ph type="title"/>
          </p:nvPr>
        </p:nvSpPr>
        <p:spPr>
          <a:xfrm>
            <a:off x="539550" y="391025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Témata k rozebrání</a:t>
            </a:r>
            <a:endParaRPr/>
          </a:p>
        </p:txBody>
      </p:sp>
      <p:sp>
        <p:nvSpPr>
          <p:cNvPr id="172" name="Google Shape;172;p27"/>
          <p:cNvSpPr txBox="1"/>
          <p:nvPr>
            <p:ph idx="1" type="body"/>
          </p:nvPr>
        </p:nvSpPr>
        <p:spPr>
          <a:xfrm>
            <a:off x="539550" y="858850"/>
            <a:ext cx="42957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Syndrom karpálního tunelu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Syndrom kubitálního kanálu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Syndrom supinátorového kanálu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Paréza plexus brachialis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Morbus de Quervain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Dupuytrenova kontraktura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Volkmannova kontraktura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Golfový loket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Tenisový loket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Bursitis olecrani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Syndrom zmrzlého ramene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Kalcifikující tendinitida RM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Syndrom rotátorové manžety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Digitus saltans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Scapholunátní instabilita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Hypermobilita loketního kloubu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Entezopatie m. triceps brachii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Subakromiální burzitida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7"/>
          <p:cNvSpPr txBox="1"/>
          <p:nvPr>
            <p:ph idx="2" type="body"/>
          </p:nvPr>
        </p:nvSpPr>
        <p:spPr>
          <a:xfrm>
            <a:off x="4059685" y="858854"/>
            <a:ext cx="39150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Impingement syndrom ramene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Glenohumerální instabilita a SLAP léze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Akromioklavikulární instabilita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Ruptura dlouhé šlachy bicepsu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Sternoklavikulární instabilita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Skalenový syndrom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Scapulae alatae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Zánět dlouhé šlachy bicepsu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Rhizartróza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Fractura os naviculare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Poškození triangulárního fibrokartilaginosního komplexu (TFCC)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Zlomeniny v oblasti humeru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Zlomeniny v oblasti předloktí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Zlomeniny v oblasti ruky a prstů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Traumatické poškození šlach flexorů ruky a prstů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Traumatické poškození šlach extenzorů ruky a prstů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Osnova prezentace</a:t>
            </a:r>
            <a:endParaRPr/>
          </a:p>
        </p:txBody>
      </p:sp>
      <p:sp>
        <p:nvSpPr>
          <p:cNvPr id="179" name="Google Shape;179;p28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2000"/>
              <a:t>Co má prezentace obsahovat (max. 8-10 minut):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Odborný popis diagnózy, dělení, klasifikace…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Klinický obraz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Diagnostika z pohledu fyzioterapie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Diferenciální diagnostika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Obecný postup terapie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Terapie z pohledu fyzioterapie (fyzikální terapie, manuální terapie, pohybová terapie, krátkodobý + dlouhodobý RHB plán…)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Ukázka terapie - 1 cvičení a proč 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9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Doporučená literatura</a:t>
            </a:r>
            <a:endParaRPr/>
          </a:p>
        </p:txBody>
      </p:sp>
      <p:sp>
        <p:nvSpPr>
          <p:cNvPr id="185" name="Google Shape;185;p29"/>
          <p:cNvSpPr txBox="1"/>
          <p:nvPr>
            <p:ph idx="1" type="body"/>
          </p:nvPr>
        </p:nvSpPr>
        <p:spPr>
          <a:xfrm>
            <a:off x="539550" y="119060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sk" sz="1200">
                <a:solidFill>
                  <a:srgbClr val="0A0A0A"/>
                </a:solidFill>
              </a:rPr>
              <a:t>Prezentace semináře</a:t>
            </a:r>
            <a:endParaRPr b="1"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sk" sz="1200">
                <a:solidFill>
                  <a:srgbClr val="0A0A0A"/>
                </a:solidFill>
              </a:rPr>
              <a:t>DOBEŠ, Miroslav, Marie MICHKOVÁ, Petr POSPÍŠIL, Jiří VLČEK a Marek ČENTÍK. </a:t>
            </a:r>
            <a:r>
              <a:rPr b="1" i="1" lang="sk" sz="1200">
                <a:solidFill>
                  <a:srgbClr val="0A0A0A"/>
                </a:solidFill>
              </a:rPr>
              <a:t>Diagnostika a terapie funkčních poruch pohybového systému (manuální terapie) pro fyzioterapeuty</a:t>
            </a:r>
            <a:r>
              <a:rPr b="1" lang="sk" sz="1200">
                <a:solidFill>
                  <a:srgbClr val="0A0A0A"/>
                </a:solidFill>
              </a:rPr>
              <a:t>. 1. vyd. Horní Bludovice: Domiga, s.r.o., 2011. 76 s. ISBN 978-80-902222-4-3.</a:t>
            </a:r>
            <a:endParaRPr b="1"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solidFill>
                  <a:srgbClr val="0A0A0A"/>
                </a:solidFill>
              </a:rPr>
              <a:t>Kapandji, A.: The physiology of joints II., 2019. ISBN 9781912085606.</a:t>
            </a:r>
            <a:endParaRPr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solidFill>
                  <a:srgbClr val="0A0A0A"/>
                </a:solidFill>
              </a:rPr>
              <a:t>KOLÁŘ, Pavel. </a:t>
            </a:r>
            <a:r>
              <a:rPr i="1" lang="sk" sz="1200">
                <a:solidFill>
                  <a:srgbClr val="0A0A0A"/>
                </a:solidFill>
              </a:rPr>
              <a:t>Rehabilitace v klinické praxi</a:t>
            </a:r>
            <a:r>
              <a:rPr lang="sk" sz="1200">
                <a:solidFill>
                  <a:srgbClr val="0A0A0A"/>
                </a:solidFill>
              </a:rPr>
              <a:t>. 1. vyd. Praha: Galén, 2009. xxxi, 713. ISBN 9788072626571.</a:t>
            </a:r>
            <a:endParaRPr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solidFill>
                  <a:srgbClr val="0A0A0A"/>
                </a:solidFill>
              </a:rPr>
              <a:t>VÉLE, František. </a:t>
            </a:r>
            <a:r>
              <a:rPr i="1" lang="sk" sz="1200">
                <a:solidFill>
                  <a:srgbClr val="0A0A0A"/>
                </a:solidFill>
              </a:rPr>
              <a:t>Kineziologie pro klinickou praxi</a:t>
            </a:r>
            <a:r>
              <a:rPr lang="sk" sz="1200">
                <a:solidFill>
                  <a:srgbClr val="0A0A0A"/>
                </a:solidFill>
              </a:rPr>
              <a:t>. Vyd. 1. Praha: Grada, 1997. 271 s. ISBN 8071692565.</a:t>
            </a:r>
            <a:endParaRPr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solidFill>
                  <a:srgbClr val="0A0A0A"/>
                </a:solidFill>
              </a:rPr>
              <a:t>DYLEVSKÝ, Ivan. </a:t>
            </a:r>
            <a:r>
              <a:rPr i="1" lang="sk" sz="1200">
                <a:solidFill>
                  <a:srgbClr val="0A0A0A"/>
                </a:solidFill>
              </a:rPr>
              <a:t>Speciální kineziologie</a:t>
            </a:r>
            <a:r>
              <a:rPr lang="sk" sz="1200">
                <a:solidFill>
                  <a:srgbClr val="0A0A0A"/>
                </a:solidFill>
              </a:rPr>
              <a:t>. 1. vyd. Praha: Grada, 2009. 180 s. ISBN 9788024716480.</a:t>
            </a:r>
            <a:endParaRPr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sk" sz="1200">
                <a:solidFill>
                  <a:srgbClr val="0A0A0A"/>
                </a:solidFill>
              </a:rPr>
              <a:t>LEWIT, Karel. </a:t>
            </a:r>
            <a:r>
              <a:rPr b="1" i="1" lang="sk" sz="1200">
                <a:solidFill>
                  <a:srgbClr val="0A0A0A"/>
                </a:solidFill>
              </a:rPr>
              <a:t>Manipulační léčba v myoskeletální medicíně</a:t>
            </a:r>
            <a:r>
              <a:rPr b="1" lang="sk" sz="1200">
                <a:solidFill>
                  <a:srgbClr val="0A0A0A"/>
                </a:solidFill>
              </a:rPr>
              <a:t>. 4. přeprac. a rozš. vyd. Leipzig: J.A. Barth Verlag, 1996. xi, 347. ISBN 3335004019.</a:t>
            </a:r>
            <a:endParaRPr b="1"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solidFill>
                  <a:srgbClr val="222222"/>
                </a:solidFill>
                <a:highlight>
                  <a:srgbClr val="FFFFFF"/>
                </a:highlight>
              </a:rPr>
              <a:t>Poděbradská, R. (2018). Atlas ošetření svalů v manuální terapii: </a:t>
            </a:r>
            <a:r>
              <a:rPr lang="sk" sz="1200" u="sng">
                <a:solidFill>
                  <a:schemeClr val="hlink"/>
                </a:solidFill>
                <a:hlinkClick r:id="rId3"/>
              </a:rPr>
              <a:t>https://is.muni.cz/do/rect/el/estud/fsps/js18/atlas-svaly/web/index.html</a:t>
            </a:r>
            <a:r>
              <a:rPr lang="sk" sz="1200">
                <a:solidFill>
                  <a:srgbClr val="0A0A0A"/>
                </a:solidFill>
              </a:rPr>
              <a:t> </a:t>
            </a:r>
            <a:endParaRPr sz="1200">
              <a:solidFill>
                <a:srgbClr val="0A0A0A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A0A0A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