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Tahoma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Tahom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Tahoma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c31e15620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c31e15620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c31e15620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c31e15620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c31e15620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5c31e15620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c31e15620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5c31e15620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5c31e15620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5c31e15620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c31e15620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5c31e15620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5c31e15620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5c31e1562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8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5AC8A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5AC8A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5AC8A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185"/>
            <a:ext cx="849358" cy="44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PORT slide">
  <p:cSld name="MUNI SPORT slide">
    <p:bg>
      <p:bgPr>
        <a:solidFill>
          <a:srgbClr val="5AC8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59508" y="1510650"/>
            <a:ext cx="4024985" cy="21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8217" y="1724200"/>
            <a:ext cx="6543768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/>
          <p:nvPr>
            <p:ph type="ctrTitle"/>
          </p:nvPr>
        </p:nvSpPr>
        <p:spPr>
          <a:xfrm>
            <a:off x="452628" y="577850"/>
            <a:ext cx="80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  <a:defRPr sz="6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subTitle"/>
          </p:nvPr>
        </p:nvSpPr>
        <p:spPr>
          <a:xfrm>
            <a:off x="500634" y="3155157"/>
            <a:ext cx="6921300" cy="1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100"/>
              <a:buNone/>
              <a:defRPr sz="2100"/>
            </a:lvl2pPr>
            <a:lvl3pPr lvl="2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/>
            </a:lvl3pPr>
            <a:lvl4pPr lvl="3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4pPr>
            <a:lvl5pPr lvl="4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5pPr>
            <a:lvl6pPr lvl="5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6pPr>
            <a:lvl7pPr lvl="6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7pPr>
            <a:lvl8pPr lvl="7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8pPr>
            <a:lvl9pPr lvl="8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507492" y="1508760"/>
            <a:ext cx="8065500" cy="28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1pPr>
            <a:lvl2pPr indent="-317500" lvl="1" marL="914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2pPr>
            <a:lvl3pPr indent="-317500" lvl="2" marL="1371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3pPr>
            <a:lvl4pPr indent="-317500" lvl="3" marL="1828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4pPr>
            <a:lvl5pPr indent="-317500" lvl="4" marL="22860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5pPr>
            <a:lvl6pPr indent="-317500" lvl="5" marL="27432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6pPr>
            <a:lvl7pPr indent="-317500" lvl="6" marL="3200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7pPr>
            <a:lvl8pPr indent="-317500" lvl="7" marL="3657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8pPr>
            <a:lvl9pPr indent="-317500" lvl="8" marL="4114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6" name="Google Shape;136;p21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40" name="Google Shape;140;p22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8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60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39999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is.muni.cz/do/rect/el/estud/fsps/js18/atlas-svaly/web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/>
        </p:nvSpPr>
        <p:spPr>
          <a:xfrm>
            <a:off x="298876" y="2016899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3180">
                <a:solidFill>
                  <a:srgbClr val="0000DC"/>
                </a:solidFill>
              </a:rPr>
              <a:t>bp4833 Kineziologie, Algeziologie a odvozené techniky diagnostiky a terapie 3</a:t>
            </a:r>
            <a:endParaRPr b="1" sz="3180">
              <a:solidFill>
                <a:srgbClr val="0000D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0000DC"/>
              </a:solidFill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298876" y="302005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/>
              <a:t>Podzim</a:t>
            </a:r>
            <a:r>
              <a:rPr b="1" lang="sk" sz="1800">
                <a:solidFill>
                  <a:srgbClr val="000000"/>
                </a:solidFill>
              </a:rPr>
              <a:t> 2023</a:t>
            </a:r>
            <a:r>
              <a:rPr b="1" lang="sk" sz="1800"/>
              <a:t> -</a:t>
            </a:r>
            <a:r>
              <a:rPr lang="sk" sz="1800">
                <a:solidFill>
                  <a:srgbClr val="000000"/>
                </a:solidFill>
              </a:rPr>
              <a:t> Mgr. Kateřina Honová, Mgr. Zuzana Kršáková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solidFill>
                  <a:schemeClr val="dk1"/>
                </a:solidFill>
              </a:rPr>
              <a:t>Mgr. Sabina Bartošová, Mgr. Zuzana Žecová, Ph.D.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Termíny výuky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540000" y="1113250"/>
            <a:ext cx="4071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Pondělí</a:t>
            </a:r>
            <a:r>
              <a:rPr b="1" lang="sk" sz="1000"/>
              <a:t> 7:00-10:20, učebna Vinařská 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 sz="1000"/>
              <a:t>Honová/Kršáková 18.09.2023-11.12.2023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18.09. Děkanské volno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25.9. Organizace výuky, mobilizační techniky ruka a předloktí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02.10. Mobilizační techniky rameno + lopatka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09.10. Mobilizační techniky rameno + lopatka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16.10. Opakovací test + prezentace seminárních prací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23.10. Měkké techniky ruka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30.10. Měkké techniky předloktí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06.11. Měkké techniky předloktí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13.11. Opakovací test + prezentace seminárních prací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20.11. Měkké techniky rameno + lopatka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27.11. Měkké techniky rameno + lopatka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04.12. Opakovací test + prezentace seminárních prací, opakovací praktická lekce za celý semestr (dohnání zameškaného)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11.12. Opakovací praktická lekce za celý semestr plus zápočtový test (kdo nesplní požadavky)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54" name="Google Shape;154;p24"/>
          <p:cNvSpPr txBox="1"/>
          <p:nvPr>
            <p:ph idx="2" type="body"/>
          </p:nvPr>
        </p:nvSpPr>
        <p:spPr>
          <a:xfrm>
            <a:off x="4689910" y="1113254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Středa 8:00-11:20, učebna Vinařská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Bartošová/Žecová 20.09.2023-13.12.2023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20.09. Organizace výuky, mobilizační techniky ruka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27.09. Mobilizační techniky ruka a předloktí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04.10. Mobilizační techniky rameno + lopatka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11.10. Mobilizační techniky rameno + lopatka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18.10. Opakovací test + prezentace seminárních prací (Bartošová)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25.10. Měkké techniky ruka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01.11. Měkké techniky předloktí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08.11. Měkké techniky předloktí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15.11. Opakovací test + prezentace seminárních prací (Bartošová)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22.11. Měkké techniky rameno + lopatka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29.11. Měkké techniky rameno + lopatka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06.12. Opakovací test + prezentace seminárních prací, opakovací praktická lekce za celý semestr (dohnání zameškaného)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13.12. Opakovací praktická lekce za celý semestr plus zápočtový test (kdo nesplní požadavky) (Bartošová)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Podmínky splnění předmětu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540000" y="111325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400">
                <a:solidFill>
                  <a:srgbClr val="0A0A0A"/>
                </a:solidFill>
                <a:latin typeface="Open Sans"/>
                <a:ea typeface="Open Sans"/>
                <a:cs typeface="Open Sans"/>
                <a:sym typeface="Open Sans"/>
              </a:rPr>
              <a:t>2/4/0, ukončení zk.</a:t>
            </a:r>
            <a:endParaRPr b="1" sz="1300">
              <a:solidFill>
                <a:srgbClr val="0A0A0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Součet průběžných testů min. 70% nejlepšího = </a:t>
            </a:r>
            <a:r>
              <a:rPr b="1" lang="sk" sz="1400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až poté je student připuštěn ke zkoušce</a:t>
            </a:r>
            <a:endParaRPr b="1" sz="1400">
              <a:solidFill>
                <a:srgbClr val="0A0A0A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V případě nesplnění průběžných testů (topografická anatomie - 1 řez/flek a 1 doplňující otázka k tématu), viz. bod nahoře, má student výhradně jen </a:t>
            </a:r>
            <a:r>
              <a:rPr b="1" lang="sk" sz="1400" u="sng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1 pokus</a:t>
            </a:r>
            <a:r>
              <a:rPr b="1" lang="sk" sz="1400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pro splnění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závěrečného písemného testu (min. 70% úspěšnost maxima bodů testu) </a:t>
            </a:r>
            <a:endParaRPr b="1"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Prezentace daných témat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a kazuistik (přednášky) z Odborné praxe 1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- 1 student-1 téma (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sdílení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do odevzdávárny předmětu),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bodové hodnocení za projev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(2) a náplň/odbornost (2) (4 body max.-0 bodů) - body se přičítají k celkovému hodnocení</a:t>
            </a:r>
            <a:endParaRPr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Praktická zkouška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před komisí (A-Fx) bude zahrnovat problematiku jak přednášek, tak seminářů (bodové hodnocení formát - Max. 10 bodů za všechny části, minimum procent na splnění praktické zkoušky 70% = 7 bodů)</a:t>
            </a:r>
            <a:endParaRPr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Bodové hodnocení na zkoušce: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10;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9,5 - 9;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8,5;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D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8;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E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7,5 - 7;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Fx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&lt; 7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Podmínky splnění předmětu-docházka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100% účast ve výuce </a:t>
            </a:r>
            <a:endParaRPr b="1" sz="1600" u="sng">
              <a:solidFill>
                <a:srgbClr val="00000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Nutnost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oficiální omluvenky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od lékaře při absenci -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ZADAT PŘES IS!</a:t>
            </a:r>
            <a:endParaRPr b="1" sz="1600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 případě </a:t>
            </a: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jiného pádného důvodu absence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než nemoci (posoudí vyučující), nutno oznámit absenci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do 24 hod.,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jinak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b="1" lang="sk" sz="1600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Včasná docházka -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při opakované nedochvilnosti studenta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(více než 1-krát) =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Seminární skupiny není možné přehazovat bez obeznámení skutečnosti vyučujících obou sem. sk. do 24 hod. -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jinak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V předmětu není povoleno natáčet vyučující při ukázkách technik!</a:t>
            </a:r>
            <a:endParaRPr b="1" sz="1600" u="sng">
              <a:solidFill>
                <a:srgbClr val="00000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539550" y="391025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Témata k rozebrání</a:t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539550" y="858850"/>
            <a:ext cx="42957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karpálního tunelu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kubitálního kanálu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supinátorového kanálu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Paréza plexus brachialis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Morbus de Quervain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Dupuytrenova kontraktura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Volkmannova kontraktura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Golfový loket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Tenisový loket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Bursitis olecrani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zmrzlého ramene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Kalcifikující tendinitida RM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rotátorové manžety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Digitus saltans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Scapholunátní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Hypermobilita loketního kloubu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Entezopatie m. triceps brachii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Subakromiální burzitida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 txBox="1"/>
          <p:nvPr>
            <p:ph idx="2" type="body"/>
          </p:nvPr>
        </p:nvSpPr>
        <p:spPr>
          <a:xfrm>
            <a:off x="4059685" y="858854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Impingement syndrom ramene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Glenohumerální instabilita a SLAP léze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Akromioklavikulární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Ruptura dlouhé šlachy bicepsu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Sternoklavikulární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Skalenový syndrom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Scapulae alatae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Zánět dlouhé šlachy bicepsu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Rhizartróza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Fractura os naviculare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Poškození triangulárního fibrokartilaginosního komplexu (TFCC)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humeru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předloktí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ruky a prstů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Traumatické poškození šlach flexorů ruky a prstů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Traumatické poškození šlach extenzorů ruky a prstů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Osnova prezentace</a:t>
            </a:r>
            <a:endParaRPr/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2000"/>
              <a:t>Co má prezentace obsahovat (max. 8-10 minut):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Odborný popis diagnózy, dělení, klasifikace…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Klinický obraz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Diagnostika z pohledu fyzioterapie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Diferenciální diagnostika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Obecný postup terapie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Terapie z pohledu fyzioterapie (fyzikální terapie, manuální terapie, pohybová terapie, krátkodobý + dlouhodobý RHB plán…)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Ukázka terapie - 1 cvičení a proč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Doporučená literatura</a:t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539550" y="11906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Prezentace semináře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DOBEŠ, Miroslav, Marie MICHKOVÁ, Petr POSPÍŠIL, Jiří VLČEK a Marek ČENTÍK. </a:t>
            </a:r>
            <a:r>
              <a:rPr b="1" i="1" lang="sk" sz="1200">
                <a:solidFill>
                  <a:srgbClr val="0A0A0A"/>
                </a:solidFill>
              </a:rPr>
              <a:t>Diagnostika a terapie funkčních poruch pohybového systému (manuální terapie) pro fyzioterapeuty</a:t>
            </a:r>
            <a:r>
              <a:rPr b="1" lang="sk" sz="1200">
                <a:solidFill>
                  <a:srgbClr val="0A0A0A"/>
                </a:solidFill>
              </a:rPr>
              <a:t>. 1. vyd. Horní Bludovice: Domiga, s.r.o., 2011. 76 s. ISBN 978-80-902222-4-3.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Kapandji, A.: The physiology of joints II., 2019. ISBN 9781912085606.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KOLÁŘ, Pavel. </a:t>
            </a:r>
            <a:r>
              <a:rPr i="1" lang="sk" sz="1200">
                <a:solidFill>
                  <a:srgbClr val="0A0A0A"/>
                </a:solidFill>
              </a:rPr>
              <a:t>Rehabilitace v klinické praxi</a:t>
            </a:r>
            <a:r>
              <a:rPr lang="sk" sz="1200">
                <a:solidFill>
                  <a:srgbClr val="0A0A0A"/>
                </a:solidFill>
              </a:rPr>
              <a:t>. 1. vyd. Praha: Galén, 2009. xxxi, 713. ISBN 9788072626571.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VÉLE, František. </a:t>
            </a:r>
            <a:r>
              <a:rPr i="1" lang="sk" sz="1200">
                <a:solidFill>
                  <a:srgbClr val="0A0A0A"/>
                </a:solidFill>
              </a:rPr>
              <a:t>Kineziologie pro klinickou praxi</a:t>
            </a:r>
            <a:r>
              <a:rPr lang="sk" sz="1200">
                <a:solidFill>
                  <a:srgbClr val="0A0A0A"/>
                </a:solidFill>
              </a:rPr>
              <a:t>. Vyd. 1. Praha: Grada, 1997. 271 s. ISBN 8071692565.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DYLEVSKÝ, Ivan. </a:t>
            </a:r>
            <a:r>
              <a:rPr i="1" lang="sk" sz="1200">
                <a:solidFill>
                  <a:srgbClr val="0A0A0A"/>
                </a:solidFill>
              </a:rPr>
              <a:t>Speciální kineziologie</a:t>
            </a:r>
            <a:r>
              <a:rPr lang="sk" sz="1200">
                <a:solidFill>
                  <a:srgbClr val="0A0A0A"/>
                </a:solidFill>
              </a:rPr>
              <a:t>. 1. vyd. Praha: Grada, 2009. 180 s. ISBN 9788024716480.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LEWIT, Karel. </a:t>
            </a:r>
            <a:r>
              <a:rPr b="1" i="1" lang="sk" sz="1200">
                <a:solidFill>
                  <a:srgbClr val="0A0A0A"/>
                </a:solidFill>
              </a:rPr>
              <a:t>Manipulační léčba v myoskeletální medicíně</a:t>
            </a:r>
            <a:r>
              <a:rPr b="1" lang="sk" sz="1200">
                <a:solidFill>
                  <a:srgbClr val="0A0A0A"/>
                </a:solidFill>
              </a:rPr>
              <a:t>. 4. přeprac. a rozš. vyd. Leipzig: J.A. Barth Verlag, 1996. xi, 347. ISBN 3335004019.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222222"/>
                </a:solidFill>
                <a:highlight>
                  <a:srgbClr val="FFFFFF"/>
                </a:highlight>
              </a:rPr>
              <a:t>Poděbradská, R. (2018). Atlas ošetření svalů v manuální terapii: </a:t>
            </a:r>
            <a:r>
              <a:rPr lang="sk" sz="1200" u="sng">
                <a:solidFill>
                  <a:schemeClr val="hlink"/>
                </a:solidFill>
                <a:hlinkClick r:id="rId3"/>
              </a:rPr>
              <a:t>https://is.muni.cz/do/rect/el/estud/fsps/js18/atlas-svaly/web/index.html</a:t>
            </a:r>
            <a:r>
              <a:rPr lang="sk" sz="1200">
                <a:solidFill>
                  <a:srgbClr val="0A0A0A"/>
                </a:solidFill>
              </a:rPr>
              <a:t> </a:t>
            </a:r>
            <a:endParaRPr sz="1200">
              <a:solidFill>
                <a:srgbClr val="0A0A0A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A0A0A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