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78" r:id="rId11"/>
    <p:sldId id="279" r:id="rId12"/>
    <p:sldId id="280" r:id="rId13"/>
    <p:sldId id="283" r:id="rId14"/>
    <p:sldId id="284" r:id="rId15"/>
    <p:sldId id="285" r:id="rId16"/>
    <p:sldId id="286" r:id="rId17"/>
    <p:sldId id="294" r:id="rId18"/>
    <p:sldId id="295" r:id="rId19"/>
    <p:sldId id="296" r:id="rId20"/>
    <p:sldId id="297" r:id="rId21"/>
    <p:sldId id="298" r:id="rId22"/>
    <p:sldId id="299" r:id="rId23"/>
    <p:sldId id="30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75" autoAdjust="0"/>
    <p:restoredTop sz="86371" autoAdjust="0"/>
  </p:normalViewPr>
  <p:slideViewPr>
    <p:cSldViewPr snapToGrid="0">
      <p:cViewPr varScale="1">
        <p:scale>
          <a:sx n="75" d="100"/>
          <a:sy n="75" d="100"/>
        </p:scale>
        <p:origin x="79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AE4A3-3A69-434E-9960-203A4F6FADF4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F7DE-61C6-4D22-B428-3FED5A96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41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88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6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061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/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457200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550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438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240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62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00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1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89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4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6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35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81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3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6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64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FF1EB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11/8/2023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1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</a:rPr>
              <a:t>Kinezioterapie </a:t>
            </a:r>
            <a:b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</a:rPr>
            </a:b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</a:rPr>
              <a:t>u poškození mozku</a:t>
            </a:r>
            <a:endParaRPr lang="cs-CZ" dirty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2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860" y="523627"/>
            <a:ext cx="7773338" cy="1149897"/>
          </a:xfrm>
        </p:spPr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Neglect</a:t>
            </a:r>
            <a:r>
              <a:rPr lang="cs-CZ" dirty="0">
                <a:solidFill>
                  <a:schemeClr val="tx2"/>
                </a:solidFill>
              </a:rPr>
              <a:t> syndrom -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09285" y="1780498"/>
            <a:ext cx="8536308" cy="47583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peciální brýle,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které nutí pacienta otáčet hlavu a oči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opomíjené straně, mají zakryté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ipsilézionální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poloviny nebo celou čočku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ipsilézionálního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oka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podněty ze zdravého oka jsou eliminovány  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etoda nuceného využívání - když není paréza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spolupráce s ergoterapeutem na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terapii ruky a jemné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motoriky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kalorická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vestibulární stimulace - aplikace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studené vody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levého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ucha způsobí po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dobu 15-20 minut subjektivní pocit posunu osy těla, doprovázený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pomalým nystagmem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rotací hlavy doleva, může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redukovat 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projevy personálního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neglectu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zrcadlová terapie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kombinací aktivních i pasivních prvků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individuální přístup a přiměřená intenzita- pozor na demotivaci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4343" y="201573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apraxie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9122" y="1728738"/>
            <a:ext cx="8607239" cy="48187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porucha získaných pohybových dovedností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ztráta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schopnosti vykonávat složitější a účelné pohyby (odemknout dveře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obléci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apod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vlastní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hybnost končetiny přitom není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porušena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nápad →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plán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jak ho provést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uskutečnit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otorická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paměti 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schopnosti naučit se vykonání příslušného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pohybu, cíl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plán jsou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zachovány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ideomotorická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chybná konfigurace, orientace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poloha končetin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nebo jejich částí; motorický cíl je relativně zachován, narušen je plán pohybu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ideativní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(koncepční) neschopnost vykovávat pohyby v určitém pořadí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(zuby, čaj)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37754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apraxie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80032" y="1656274"/>
            <a:ext cx="8763968" cy="46323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orální - pohyby mluvidel;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orofaciální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i pohyby v obličeji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řeči - porucha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programování segmentů řeči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posloupná aktivita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svalů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mluvidel,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verbální - porucha plánování a programování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řeči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 narušení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motorické aktivity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konstrukční apraxie - porucha vnímání prostoru, goniometrické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tvary, kostky,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chůze - neschopnost šlapacích pohybů, kopnutí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magnetický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syndrom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zvednout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nohu od podložky</a:t>
            </a:r>
          </a:p>
        </p:txBody>
      </p:sp>
    </p:spTree>
    <p:extLst>
      <p:ext uri="{BB962C8B-B14F-4D97-AF65-F5344CB8AC3E}">
        <p14:creationId xmlns:p14="http://schemas.microsoft.com/office/powerpoint/2010/main" val="11200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223" y="325221"/>
            <a:ext cx="7773338" cy="1296546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Pusher</a:t>
            </a:r>
            <a:r>
              <a:rPr lang="cs-CZ" dirty="0" smtClean="0">
                <a:solidFill>
                  <a:schemeClr val="tx2"/>
                </a:solidFill>
              </a:rPr>
              <a:t> syndrom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800" y="1621768"/>
            <a:ext cx="8458200" cy="49084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ilné odtlačování těla nepostiženou HK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hemiparetickou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stranu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všech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polohách, neumí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přenést váhu na zdravou polovinu těla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spojeno s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neglectem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poruchu vnímání vzpřímeného držení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těla, pacient tělo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považuje za vzpřímené v situaci, kdy je nakloněné téměř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až o 18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stupňů od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zemské vertikály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směrem ke straně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léze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nejde 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poruchu vestibulárního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zrakovou kontrolou může částečně korigovat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 asistence vysoké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riziko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pádu, pádu se nebojí, když strach, tak v osovém postavení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7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171" y="1915064"/>
            <a:ext cx="5513766" cy="281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5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737" y="523627"/>
            <a:ext cx="7773338" cy="1055007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Pusher</a:t>
            </a:r>
            <a:r>
              <a:rPr lang="cs-CZ" dirty="0" smtClean="0">
                <a:solidFill>
                  <a:schemeClr val="tx2"/>
                </a:solidFill>
              </a:rPr>
              <a:t> syndrom - 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6270" y="1865049"/>
            <a:ext cx="8433694" cy="4258661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vysvětlit chybné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vnímání pozice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těla, uvést do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správné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pozice nad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chodidla včetně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vyrovnat osu těla do zemské vertikály, 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pomocí vizuálních podnětů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prostředí, kontrola vlastního těla v zrcadle, pomoc barevných pásek umístěných na těle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Bobath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koncept - přesný opak,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který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klade důraz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nácvik zpracování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somestetických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vstupů - vizuální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vstup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nestačí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stálou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kontrolu vzpřímeného držení těla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pacientem - terapeut na paretické straně, za pacientem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405" y="507682"/>
            <a:ext cx="7773338" cy="1191809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83730" y="2182366"/>
            <a:ext cx="8366306" cy="3784325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podkládání pánve, opora o míč a koulení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HK na zdravé straně - pro něco se natáhnout,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přemisťovat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vičení postupně - leh, sed, stoj, chůze 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ráce s těžištěm, přenášení váhy, rotace trupu ke zdravé straně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 na labilní ploše - práce s pánví</a:t>
            </a:r>
            <a:endParaRPr lang="cs-CZ" sz="2200" cap="none" dirty="0">
              <a:solidFill>
                <a:srgbClr val="35507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4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1970" y="384552"/>
            <a:ext cx="7237311" cy="1143000"/>
          </a:xfrm>
        </p:spPr>
        <p:txBody>
          <a:bodyPr/>
          <a:lstStyle/>
          <a:p>
            <a:r>
              <a:rPr lang="cs-CZ" dirty="0">
                <a:solidFill>
                  <a:srgbClr val="355071"/>
                </a:solidFill>
              </a:rPr>
              <a:t>spasticita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32174" y="1527552"/>
            <a:ext cx="8136904" cy="547260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porucha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svalového tonu, která je způsobena zvýšením tonických napínacích reflexů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je charakterizována zvýšením odporu při pasivním protažení svalu, větší rychlost – větší odpor (zarážka)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pomalu ji lze protáhnout (následuje povolení)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objevuje se v různé intenzitě a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nastupuje v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různé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době, předem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se nedá přesně určit u koho a kdy se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rozvine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není zodpovědná za abnormální posturu končetin, protože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čistá spasticita má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nulovou klidovou aktivitu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literatura (i my) – mylně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používá „spasticita“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pro veškeré projevy zvýšené svalové aktivity, které doprovází syndrom centrálního </a:t>
            </a:r>
            <a:r>
              <a:rPr lang="cs-CZ" sz="2200" cap="none" dirty="0" err="1">
                <a:solidFill>
                  <a:srgbClr val="002060"/>
                </a:solidFill>
                <a:latin typeface="Tahoma" panose="020B0604030504040204" pitchFamily="34" charset="0"/>
              </a:rPr>
              <a:t>motoneuronu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 (spastická dystonie, </a:t>
            </a:r>
            <a:r>
              <a:rPr lang="cs-CZ" sz="2200" cap="none" dirty="0" err="1">
                <a:solidFill>
                  <a:srgbClr val="002060"/>
                </a:solidFill>
                <a:latin typeface="Tahoma" panose="020B0604030504040204" pitchFamily="34" charset="0"/>
              </a:rPr>
              <a:t>ko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-kontrakce, </a:t>
            </a:r>
            <a:r>
              <a:rPr lang="cs-CZ" sz="2200" cap="none" dirty="0" err="1">
                <a:solidFill>
                  <a:srgbClr val="002060"/>
                </a:solidFill>
                <a:latin typeface="Tahoma" panose="020B0604030504040204" pitchFamily="34" charset="0"/>
              </a:rPr>
              <a:t>synkineze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)</a:t>
            </a:r>
            <a:endParaRPr lang="cs-CZ" sz="2200" dirty="0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812" y="502552"/>
            <a:ext cx="4334941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Spastická </a:t>
            </a:r>
            <a:r>
              <a:rPr lang="cs-CZ" sz="3200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dystonie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74786" y="1945344"/>
            <a:ext cx="7772400" cy="41148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podmíněna mimovolním stahem paretických svalů za klidového stavu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na pacientovi vidět, je zodpovědná za abnormální posturu a funkční hendikep, výsledek – zda převáží kontrakce flexorů či extenzorů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lasické </a:t>
            </a:r>
            <a:r>
              <a:rPr lang="cs-CZ" sz="22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Wernicke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-Mannovo držení je tedy projevem spastické dystonie, HK – </a:t>
            </a:r>
            <a:r>
              <a:rPr lang="cs-CZ" sz="22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 DK – </a:t>
            </a:r>
            <a:r>
              <a:rPr lang="cs-CZ" sz="22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7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2038" y="554309"/>
            <a:ext cx="7772400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Spastická </a:t>
            </a:r>
            <a:r>
              <a:rPr lang="cs-CZ" sz="3200" dirty="0" err="1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ko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-kontrakce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 provedení pohybu musí nastat aktivace agonisty a také relaxace antagonisty – mechanismus reciproční inhibice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je antagonista kontrahován společně s agonistou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ede ke špatné koordinaci volního pohybu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rojevuje se při aktivním pohybu (pokusu o něj)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obře pozorovatelné u alternujících pohybů,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fl-ext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lokti – flexe bez problémů a extenze vázne – současně s tricepsem zabírá i biceps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Poškození mozku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624947" y="2214695"/>
            <a:ext cx="7772870" cy="3805715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CMP 	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ischemické (v RHB mohu „vše a hned“)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	- hemoragické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spontánní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 RHB omezení) 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Kraniotrauma - fraktury lebky, komoce, kontuze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- SAK, SDH, EDH, ICH (někdy operativa)                        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Tumory - RHB šetrnější, únava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Infekce mozku - bakterie, viry, paraziti, houby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- meningitidy, encefalitidy, vzteklina, toxoplazmóza    </a:t>
            </a:r>
          </a:p>
        </p:txBody>
      </p:sp>
    </p:spTree>
    <p:extLst>
      <p:ext uri="{BB962C8B-B14F-4D97-AF65-F5344CB8AC3E}">
        <p14:creationId xmlns:p14="http://schemas.microsoft.com/office/powerpoint/2010/main" val="8696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2641" y="355903"/>
            <a:ext cx="7772400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Spastické synkineze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značují se jako asociované (sdružené) pohyby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 vyvolané volním pohybem (pokusem)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enomén „přetečení “ aktivity na jiné mnohdy vzdálené segmenty (kašel)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rohlubuje se při větší snaze o pohyb 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typicky – narůstající flexe v lokti při chůzi hemiparetika, elevace a abdukce ramene při pokusu o akrální pohyb prsty do extenze, izolovaný pohyb v zápěstí (můj názor – z pohledu fyzioterapie, synergista, punctum fixum)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4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2025" y="539690"/>
            <a:ext cx="6423175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Hodnocení spasticity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05152" y="1889448"/>
            <a:ext cx="7876149" cy="496855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klinické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odnotící škály – používány pro indikaci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léčby, sledování vývoje spasticity, k ověření účinnosti terapie a porovnání terapeutických metod</a:t>
            </a:r>
          </a:p>
          <a:p>
            <a:pPr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odnocení funkce končetin</a:t>
            </a:r>
          </a:p>
          <a:p>
            <a:pPr marL="0" indent="0">
              <a:lnSpc>
                <a:spcPct val="100000"/>
              </a:lnSpc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ARAT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test posuzující aktivitu ruky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FAT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Frenchayský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test paže – 0 neprovede, 1 provede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MFAT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Modifikovaný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Frenchayský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test paže, 0 – 10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Dvouminutový test chůze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vzdálenost, počet, délka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kroků, kadence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5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738" y="496558"/>
            <a:ext cx="5816221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odnotící škály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08731" y="2022893"/>
            <a:ext cx="8528236" cy="437790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Ashworthova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– hodnotí odpor v pasivním protažení, vždy jen první provedení, 0-4, 0-žádný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vzestup, 4-ztuhlost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Modifikovaná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Ashworthova škála – má navíc 1+, hodnotí záškub a uvolnění v méně než polovině rozsahu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Tardieuova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– vyšetřuje v různých rychlostech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tonu adduktorů – stupně 0 – 4,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frekvence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spasmů – 0 - 4, 0-žádný, 4-10 a více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Clr>
                <a:schemeClr val="tx2"/>
              </a:buClr>
              <a:buNone/>
            </a:pPr>
            <a:endParaRPr lang="cs-CZ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5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8302" y="415924"/>
            <a:ext cx="77724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Ovlivnění spasticity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2037" y="1720368"/>
            <a:ext cx="8435147" cy="453132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8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Farmakologické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8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perorální antispastické léky –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myorelaxancia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intratékální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baklofenová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pumpa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aplikace botulotoxinu </a:t>
            </a:r>
          </a:p>
          <a:p>
            <a:pPr>
              <a:buClr>
                <a:schemeClr val="tx2"/>
              </a:buClr>
            </a:pPr>
            <a:r>
              <a:rPr lang="cs-CZ" sz="28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Nefarmakologické</a:t>
            </a:r>
            <a:r>
              <a:rPr lang="cs-CZ" sz="28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eliminace bolestí</a:t>
            </a: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životospráva, vyprazdňování, relaxační techniky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(Schulzův trénink,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Jacobsonova</a:t>
            </a: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r.)</a:t>
            </a:r>
            <a:endParaRPr lang="cs-CZ" sz="2800" cap="none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fyzioterapie - termoterapie,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laseroterapie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magnetoterapie, ultrazvuk,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techniky pro udržení svalové flexibility – pasivní cvičení,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protahování, polohování, dlahování</a:t>
            </a: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inhibiční prvky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76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5331" y="491417"/>
            <a:ext cx="7773338" cy="1259745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Klinický obraz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396815" y="1751162"/>
            <a:ext cx="8635041" cy="5000768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elmi odlišný - podle místa a rozsahu postižení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vědomí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motorické poruchy různých vyjádření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čití - povrchové, hluboké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ataxie, dysmetrie,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adiadochokineze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trofiky, poruchy tonu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 rovnováhy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chůze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centrální paréza n.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facialis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ysartrie, dysfagie 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 kognitivních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funkcí (afázie, paměť, učení, plánování…)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eglect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syndrom, apraxie,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pusher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/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862" y="506375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Motorické poruchy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28459" y="2272201"/>
            <a:ext cx="8560265" cy="3602388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ontralaterální hemiparéza 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kontralat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centrální paréza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n.VII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monoparéza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kvadruparéza ???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ontralaterální hemiparéza 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ipsilaterální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postižení hlav. nervů ???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eriferní paréza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n.VII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</a:t>
            </a:r>
          </a:p>
          <a:p>
            <a:pPr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emiatetóza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hemichorea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ipsilaterální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hemiparéza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 </a:t>
            </a:r>
          </a:p>
          <a:p>
            <a:pPr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5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102" y="437363"/>
            <a:ext cx="7773338" cy="1305173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Neglect</a:t>
            </a:r>
            <a:r>
              <a:rPr lang="cs-CZ" dirty="0" smtClean="0">
                <a:solidFill>
                  <a:schemeClr val="tx2"/>
                </a:solidFill>
              </a:rPr>
              <a:t> syndrom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26445" y="1932318"/>
            <a:ext cx="8794629" cy="46668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orucha uvědomování si podnětů z poloviny prostoru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kontral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cerebrální lézi; ignoruje, nereaguje, nepřizpůsobuje svoje chování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hemiakineze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pohybová chudost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astereognozie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porucha hmatového poznávání předmětů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asomatognozie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ztráta poznávání a vnímání vlastního těla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autotopagnozie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ztráta rozpoznat části vlastního těla (i cizího)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anozognozie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popírání vlastního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deficitu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anozodiaforie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lhostejnost, chybění citového doprovodu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odcizení - končetina není moje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tx2"/>
              </a:buCl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480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7507" y="271549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Senzorický </a:t>
            </a:r>
            <a:r>
              <a:rPr lang="cs-CZ" dirty="0" err="1" smtClean="0">
                <a:solidFill>
                  <a:schemeClr val="tx2"/>
                </a:solidFill>
              </a:rPr>
              <a:t>Neglect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5560" y="1480022"/>
            <a:ext cx="7772870" cy="514755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orucha uvědomování si senzorických podnětů - zrakový, sluchový, taktilní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hemianopsie – výpadek zorného pole, odlišení - stočení pohledu pacienta na stranu léze - opomíjení postihuje polovinu prostoru ne polovinu zorného pole</a:t>
            </a:r>
          </a:p>
          <a:p>
            <a:pPr>
              <a:buClr>
                <a:schemeClr val="tx2"/>
              </a:buClr>
            </a:pPr>
            <a:r>
              <a:rPr lang="cs-CZ" sz="2200" i="1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hemiprostorový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neglect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nejčastěji opomíjení zleva, vzácněji zprava, vzácně ve vertikální rovině, radiální 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amalování obrázku, půlení čáry, čtení, jídlo z talíře</a:t>
            </a:r>
          </a:p>
          <a:p>
            <a:pPr>
              <a:buClr>
                <a:schemeClr val="tx2"/>
              </a:buClr>
            </a:pPr>
            <a:r>
              <a:rPr lang="cs-CZ" sz="2200" i="1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i="1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ersonální opomíjení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oblékání, osobní hygiena, oholení, jeden rukáv, půl tváře, sdílení lůžka s cizí osobou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829" y="1337816"/>
            <a:ext cx="2466975" cy="184785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331" y="2014263"/>
            <a:ext cx="2049492" cy="305196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3829" y="3443196"/>
            <a:ext cx="2466975" cy="245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9233" y="270584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motorický </a:t>
            </a:r>
            <a:r>
              <a:rPr lang="cs-CZ" dirty="0" err="1">
                <a:solidFill>
                  <a:schemeClr val="tx2"/>
                </a:solidFill>
              </a:rPr>
              <a:t>Neglect</a:t>
            </a:r>
            <a:r>
              <a:rPr lang="cs-CZ" dirty="0">
                <a:solidFill>
                  <a:schemeClr val="tx2"/>
                </a:solidFill>
              </a:rPr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66154" y="1866761"/>
            <a:ext cx="8777846" cy="4275247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poškození záměru vede k selhání hybné akce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udí dojem parézy - končetinová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hemiprostorová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směrová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akinezie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vázne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 končetinami, i když není paréza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případě směrové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akinezie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vázne 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pacienta pohyb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hlavou, pohledem nebo dokonce končetinou ve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směru kontralaterálně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lézi 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hemiprostorová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akineze - neschopnost pohybů kontralaterálně, ale pohyb v intaktní polovině prostoru je možný 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směrová akineze - vázne pohyb hlavou, očima, někdy končetinou ve směru kontralaterálně k lézi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5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487" y="411484"/>
            <a:ext cx="7773338" cy="1596177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Neglect</a:t>
            </a:r>
            <a:r>
              <a:rPr lang="cs-CZ" dirty="0" smtClean="0">
                <a:solidFill>
                  <a:schemeClr val="tx2"/>
                </a:solidFill>
              </a:rPr>
              <a:t> syndrom - 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6319" y="1858135"/>
            <a:ext cx="7772870" cy="43873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ětšinou nemá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teoretický podklad  a  vychází  pouze  zpozorování  pacientů  při  běžných  denních 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aktivitách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pobízení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nezanedbávání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opomíjené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záchytný bod, nacházející se v levém poloprostoru, od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kterého se potom odvíjí pacientova pozornost při prohlížení okolního prostoru zleva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doprava a zpět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personální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začíná s osobní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hygienou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své levé straně a používané předměty si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odkládá vlevo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maximální stimulace strany opomíjené a redukce podnětů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 strany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zdravé, stimuly vizuální, taktilní, proprioceptivní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ošetřující personál i návštěvy, přistupují z postižené strany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10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819</TotalTime>
  <Words>1415</Words>
  <Application>Microsoft Office PowerPoint</Application>
  <PresentationFormat>Předvádění na obrazovce (4:3)</PresentationFormat>
  <Paragraphs>156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Tahoma</vt:lpstr>
      <vt:lpstr>Tw Cen MT</vt:lpstr>
      <vt:lpstr>Kapka</vt:lpstr>
      <vt:lpstr>Kinezioterapie  u poškození mozku</vt:lpstr>
      <vt:lpstr>Poškození mozku</vt:lpstr>
      <vt:lpstr>Klinický obraz</vt:lpstr>
      <vt:lpstr>Motorické poruchy</vt:lpstr>
      <vt:lpstr>Neglect syndrom</vt:lpstr>
      <vt:lpstr>Senzorický Neglect syndrom</vt:lpstr>
      <vt:lpstr>Prezentace aplikace PowerPoint</vt:lpstr>
      <vt:lpstr>motorický Neglect syndrom</vt:lpstr>
      <vt:lpstr>Neglect syndrom - kinezioterapie</vt:lpstr>
      <vt:lpstr>Neglect syndrom - kinezioterapie</vt:lpstr>
      <vt:lpstr>apraxie</vt:lpstr>
      <vt:lpstr>apraxie</vt:lpstr>
      <vt:lpstr>Pusher syndrom</vt:lpstr>
      <vt:lpstr>Prezentace aplikace PowerPoint</vt:lpstr>
      <vt:lpstr>Pusher syndrom - kinezioterapie</vt:lpstr>
      <vt:lpstr>Prezentace aplikace PowerPoint</vt:lpstr>
      <vt:lpstr>spasticita</vt:lpstr>
      <vt:lpstr> Spastická dystonie</vt:lpstr>
      <vt:lpstr>Spastická ko-kontrakce</vt:lpstr>
      <vt:lpstr>Spastické synkineze</vt:lpstr>
      <vt:lpstr> Hodnocení spasticity</vt:lpstr>
      <vt:lpstr>Hodnotící škály</vt:lpstr>
      <vt:lpstr>  Ovlivnění spasticity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</dc:title>
  <dc:creator>Dagmar Křížová</dc:creator>
  <cp:lastModifiedBy>Dagmar Křížová</cp:lastModifiedBy>
  <cp:revision>36</cp:revision>
  <dcterms:created xsi:type="dcterms:W3CDTF">2021-09-28T05:01:49Z</dcterms:created>
  <dcterms:modified xsi:type="dcterms:W3CDTF">2023-11-08T17:46:43Z</dcterms:modified>
</cp:coreProperties>
</file>