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23"/>
  </p:notesMasterIdLst>
  <p:sldIdLst>
    <p:sldId id="256" r:id="rId2"/>
    <p:sldId id="291" r:id="rId3"/>
    <p:sldId id="292" r:id="rId4"/>
    <p:sldId id="305" r:id="rId5"/>
    <p:sldId id="294" r:id="rId6"/>
    <p:sldId id="295" r:id="rId7"/>
    <p:sldId id="296" r:id="rId8"/>
    <p:sldId id="297" r:id="rId9"/>
    <p:sldId id="298" r:id="rId10"/>
    <p:sldId id="312" r:id="rId11"/>
    <p:sldId id="300" r:id="rId12"/>
    <p:sldId id="301" r:id="rId13"/>
    <p:sldId id="302" r:id="rId14"/>
    <p:sldId id="304" r:id="rId15"/>
    <p:sldId id="299" r:id="rId16"/>
    <p:sldId id="303" r:id="rId17"/>
    <p:sldId id="306" r:id="rId18"/>
    <p:sldId id="309" r:id="rId19"/>
    <p:sldId id="307" r:id="rId20"/>
    <p:sldId id="310" r:id="rId21"/>
    <p:sldId id="31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9999"/>
    <a:srgbClr val="FDD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8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A806D-7F3E-49D6-B7D4-2FDF6C2CFA39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172E-579D-4A67-B305-28D5072D94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18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5BC113-54F9-44D6-8EAD-678DE62C62EC}" type="slidenum">
              <a:rPr lang="cs-CZ" altLang="cs-CZ">
                <a:solidFill>
                  <a:prstClr val="black"/>
                </a:solidFill>
              </a:rPr>
              <a:pPr eaLnBrk="1" hangingPunct="1"/>
              <a:t>6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41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2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663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56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7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21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112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68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95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2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49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61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76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1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1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CCFF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3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13259" y="1568205"/>
            <a:ext cx="6517482" cy="250921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Fyzioterapie u periferních paréz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583049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Trup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799" y="1626504"/>
            <a:ext cx="8019893" cy="4048822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některých onemocnění může dojít k postižení trupového svalstva např. u </a:t>
            </a:r>
            <a:r>
              <a:rPr lang="cs-CZ" alt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Guillain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Barrého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syndromu, MG…</a:t>
            </a:r>
          </a:p>
          <a:p>
            <a:pPr>
              <a:buClr>
                <a:schemeClr val="tx2"/>
              </a:buClr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Testujeme v lůžku, vleže na zádech, na boku, v sedu i ve stoji</a:t>
            </a:r>
          </a:p>
          <a:p>
            <a:pPr>
              <a:buClr>
                <a:schemeClr val="tx2"/>
              </a:buClr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Někdy velká nestabilita – riziko pádu, padají všemi směry, kývají se</a:t>
            </a:r>
          </a:p>
          <a:p>
            <a:pPr>
              <a:buClr>
                <a:schemeClr val="tx2"/>
              </a:buClr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Pacienti mají zpravidla strach z prostoru – vnímají nestabilitu a bojí se pádu </a:t>
            </a:r>
          </a:p>
          <a:p>
            <a:pPr>
              <a:buClr>
                <a:schemeClr val="tx2"/>
              </a:buClr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Dochází k postižení dechových svalů – hrudník se nerozvíjí, klesá vitální kapacita plic, někdy na UPV podpůrnou i řízenou</a:t>
            </a:r>
          </a:p>
        </p:txBody>
      </p:sp>
    </p:spTree>
    <p:extLst>
      <p:ext uri="{BB962C8B-B14F-4D97-AF65-F5344CB8AC3E}">
        <p14:creationId xmlns:p14="http://schemas.microsoft.com/office/powerpoint/2010/main" val="295318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6411" y="396432"/>
            <a:ext cx="7111522" cy="1143000"/>
          </a:xfrm>
        </p:spPr>
        <p:txBody>
          <a:bodyPr/>
          <a:lstStyle/>
          <a:p>
            <a:r>
              <a:rPr lang="cs-CZ" sz="3600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Fyzikální terapie, teplo x chlad</a:t>
            </a:r>
            <a:endParaRPr lang="cs-CZ" sz="3600" dirty="0">
              <a:solidFill>
                <a:schemeClr val="tx2"/>
              </a:solidFill>
              <a:latin typeface="Tw Cen MT" panose="020B0602020104020603" pitchFamily="34" charset="-18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77461" y="1608446"/>
            <a:ext cx="7992938" cy="4915359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</a:rPr>
              <a:t>Pozitivní účinky tepla </a:t>
            </a:r>
            <a:r>
              <a:rPr lang="cs-CZ" sz="1600" cap="none" dirty="0">
                <a:solidFill>
                  <a:schemeClr val="tx2"/>
                </a:solidFill>
              </a:rPr>
              <a:t>(hyperemie, </a:t>
            </a:r>
            <a:r>
              <a:rPr lang="cs-CZ" sz="1600" cap="none" dirty="0" err="1">
                <a:solidFill>
                  <a:schemeClr val="tx2"/>
                </a:solidFill>
              </a:rPr>
              <a:t>myorelaxace</a:t>
            </a:r>
            <a:r>
              <a:rPr lang="cs-CZ" sz="1600" cap="none" dirty="0">
                <a:solidFill>
                  <a:schemeClr val="tx2"/>
                </a:solidFill>
              </a:rPr>
              <a:t>, </a:t>
            </a:r>
            <a:r>
              <a:rPr lang="cs-CZ" sz="1600" cap="none" dirty="0" smtClean="0">
                <a:solidFill>
                  <a:schemeClr val="tx2"/>
                </a:solidFill>
              </a:rPr>
              <a:t>analgezie)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cs-CZ" sz="2400" cap="none" dirty="0" smtClean="0">
                <a:solidFill>
                  <a:schemeClr val="tx2"/>
                </a:solidFill>
                <a:cs typeface="Times New Roman"/>
              </a:rPr>
              <a:t>    → </a:t>
            </a:r>
            <a:r>
              <a:rPr lang="cs-CZ" sz="2400" cap="none" dirty="0">
                <a:solidFill>
                  <a:schemeClr val="tx2"/>
                </a:solidFill>
                <a:cs typeface="Times New Roman"/>
              </a:rPr>
              <a:t>udržení pružnosti svalů, šlach, fascií, </a:t>
            </a:r>
            <a:r>
              <a:rPr lang="cs-CZ" sz="2400" cap="none" dirty="0" smtClean="0">
                <a:solidFill>
                  <a:schemeClr val="tx2"/>
                </a:solidFill>
                <a:cs typeface="Times New Roman"/>
              </a:rPr>
              <a:t>kloub. </a:t>
            </a:r>
            <a:r>
              <a:rPr lang="cs-CZ" sz="2400" cap="none" dirty="0">
                <a:solidFill>
                  <a:schemeClr val="tx2"/>
                </a:solidFill>
                <a:cs typeface="Times New Roman"/>
              </a:rPr>
              <a:t>pouzder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cs-CZ" sz="2400" cap="none" dirty="0" smtClean="0">
                <a:solidFill>
                  <a:schemeClr val="tx2"/>
                </a:solidFill>
                <a:cs typeface="Times New Roman"/>
              </a:rPr>
              <a:t>    → analgezie, 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sz="2400" cap="none" dirty="0">
                <a:solidFill>
                  <a:schemeClr val="tx2"/>
                </a:solidFill>
                <a:cs typeface="Times New Roman"/>
              </a:rPr>
              <a:t>    </a:t>
            </a:r>
            <a:r>
              <a:rPr lang="cs-CZ" sz="2400" cap="none" dirty="0" smtClean="0">
                <a:solidFill>
                  <a:schemeClr val="tx2"/>
                </a:solidFill>
                <a:cs typeface="Times New Roman"/>
              </a:rPr>
              <a:t>→ prokrvení, hojení nervů (infračervené světlo - teplo)</a:t>
            </a:r>
            <a:endParaRPr lang="cs-CZ" sz="2400" cap="none" dirty="0">
              <a:solidFill>
                <a:schemeClr val="tx2"/>
              </a:solidFill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</a:rPr>
              <a:t>Bezprostředně před cvičením</a:t>
            </a:r>
          </a:p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400" cap="none" dirty="0">
                <a:solidFill>
                  <a:schemeClr val="tx2"/>
                </a:solidFill>
              </a:rPr>
              <a:t>Horké zábaly, vířivá koupel, parafín, solux</a:t>
            </a:r>
          </a:p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400" cap="none" dirty="0" smtClean="0">
                <a:solidFill>
                  <a:schemeClr val="tx2"/>
                </a:solidFill>
              </a:rPr>
              <a:t>Krátkodobé </a:t>
            </a:r>
            <a:r>
              <a:rPr lang="cs-CZ" sz="2400" cap="none" dirty="0">
                <a:solidFill>
                  <a:schemeClr val="tx2"/>
                </a:solidFill>
              </a:rPr>
              <a:t>působení chladu </a:t>
            </a:r>
            <a:r>
              <a:rPr lang="cs-CZ" sz="2400" cap="none" dirty="0" smtClean="0">
                <a:solidFill>
                  <a:schemeClr val="tx2"/>
                </a:solidFill>
              </a:rPr>
              <a:t>stimulace (</a:t>
            </a:r>
            <a:r>
              <a:rPr lang="cs-CZ" sz="2400" cap="none" dirty="0">
                <a:solidFill>
                  <a:schemeClr val="tx2"/>
                </a:solidFill>
              </a:rPr>
              <a:t>ledová lízátka)</a:t>
            </a:r>
          </a:p>
          <a:p>
            <a:pPr eaLnBrk="1" fontAlgn="auto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200" b="1" cap="none" dirty="0" smtClean="0">
                <a:solidFill>
                  <a:schemeClr val="tx2"/>
                </a:solidFill>
              </a:rPr>
              <a:t>POZOR</a:t>
            </a:r>
            <a:r>
              <a:rPr lang="cs-CZ" sz="2200" b="1" cap="none" dirty="0">
                <a:solidFill>
                  <a:schemeClr val="tx2"/>
                </a:solidFill>
              </a:rPr>
              <a:t>!!! u poruchy citlivosti</a:t>
            </a:r>
          </a:p>
          <a:p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699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370" y="564873"/>
            <a:ext cx="7970837" cy="1143000"/>
          </a:xfrm>
        </p:spPr>
        <p:txBody>
          <a:bodyPr/>
          <a:lstStyle/>
          <a:p>
            <a:r>
              <a:rPr lang="cs-CZ" sz="3600" dirty="0">
                <a:solidFill>
                  <a:schemeClr val="tx2"/>
                </a:solidFill>
              </a:rPr>
              <a:t>Fyzikální terapie – masáž, MT, mobilizace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34669" y="1707873"/>
            <a:ext cx="7772400" cy="483805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chemeClr val="tx2"/>
              </a:buClr>
              <a:defRPr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Normalizace tonu kůže, svalů</a:t>
            </a:r>
          </a:p>
          <a:p>
            <a:pPr>
              <a:buClr>
                <a:schemeClr val="tx2"/>
              </a:buClr>
              <a:defRPr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Zlepšení prokrvení a výživy tkání</a:t>
            </a:r>
          </a:p>
          <a:p>
            <a:pPr>
              <a:spcAft>
                <a:spcPts val="1800"/>
              </a:spcAft>
              <a:buClr>
                <a:schemeClr val="tx2"/>
              </a:buClr>
              <a:defRPr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Usnadnění odtoku krve a 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lymfy</a:t>
            </a:r>
          </a:p>
          <a:p>
            <a:pPr>
              <a:buClr>
                <a:schemeClr val="tx2"/>
              </a:buClr>
              <a:defRPr/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Centripetální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směr</a:t>
            </a:r>
          </a:p>
          <a:p>
            <a:pPr>
              <a:spcAft>
                <a:spcPts val="1800"/>
              </a:spcAft>
              <a:buClr>
                <a:schemeClr val="tx2"/>
              </a:buClr>
              <a:defRPr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akutní fázích lehká 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masáž</a:t>
            </a:r>
          </a:p>
          <a:p>
            <a:pPr>
              <a:buClr>
                <a:schemeClr val="tx2"/>
              </a:buClr>
              <a:defRPr/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Podvodní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masáž - atrofie</a:t>
            </a:r>
          </a:p>
          <a:p>
            <a:pPr>
              <a:buClr>
                <a:schemeClr val="tx2"/>
              </a:buClr>
              <a:defRPr/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Ošetření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funkčních změn - </a:t>
            </a:r>
            <a:r>
              <a:rPr lang="cs-CZ" sz="18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posunlivost</a:t>
            </a:r>
            <a:r>
              <a:rPr lang="cs-CZ" sz="18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kůže, podkoží, fascií, </a:t>
            </a:r>
            <a:br>
              <a:rPr lang="cs-CZ" sz="18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18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joint-play, ošetření zkrácených svalů</a:t>
            </a:r>
          </a:p>
          <a:p>
            <a:endParaRPr 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44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879776"/>
          </a:xfrm>
        </p:spPr>
        <p:txBody>
          <a:bodyPr/>
          <a:lstStyle/>
          <a:p>
            <a:r>
              <a:rPr lang="cs-CZ" altLang="cs-CZ" dirty="0">
                <a:solidFill>
                  <a:schemeClr val="tx2"/>
                </a:solidFill>
              </a:rPr>
              <a:t>Fyzikální terapie - elektroterapie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8166" y="1889269"/>
            <a:ext cx="8745834" cy="45294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Galvanoterapie - podélná galvanizace (</a:t>
            </a:r>
            <a:r>
              <a:rPr lang="cs-CZ" altLang="cs-CZ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katelektrotonus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anelektrotonus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marL="0" indent="0">
              <a:buNone/>
              <a:defRPr/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-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galvanická koupel KK</a:t>
            </a:r>
          </a:p>
          <a:p>
            <a:pPr>
              <a:defRPr/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Magnetoterapie - účinek </a:t>
            </a:r>
            <a:r>
              <a:rPr lang="cs-CZ" altLang="cs-CZ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vazodilatační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protizánětlivý, </a:t>
            </a:r>
            <a:r>
              <a:rPr lang="cs-CZ" altLang="cs-CZ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antiedematózní</a:t>
            </a:r>
            <a:endParaRPr lang="cs-CZ" alt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Laser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účinek protizánětlivý, </a:t>
            </a:r>
            <a:r>
              <a:rPr lang="cs-CZ" altLang="cs-CZ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biostimulační</a:t>
            </a:r>
            <a:endParaRPr lang="cs-CZ" alt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cs-CZ" altLang="cs-CZ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cs-CZ" alt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lektrostimulace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u sval. síly 0,1,2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dle </a:t>
            </a:r>
            <a:r>
              <a:rPr lang="cs-CZ" alt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sval.testu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(I/t křivka), </a:t>
            </a:r>
          </a:p>
          <a:p>
            <a:pPr marL="0" indent="0">
              <a:buNone/>
              <a:defRPr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u sval. síly 3 </a:t>
            </a:r>
            <a:r>
              <a:rPr lang="cs-CZ" alt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elektrogymnastika</a:t>
            </a:r>
            <a:endParaRPr lang="cs-CZ" alt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881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862" y="78692"/>
            <a:ext cx="7773338" cy="1596177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tx2"/>
                </a:solidFill>
              </a:rPr>
              <a:t>Možnosti 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17532" y="1520938"/>
            <a:ext cx="8459138" cy="5046116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Polohování </a:t>
            </a:r>
          </a:p>
          <a:p>
            <a:pPr>
              <a:buClr>
                <a:schemeClr val="tx2"/>
              </a:buClr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Cvičení pasivní, asistované, aktivní, proti odporu,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alt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Analytické cvičené – využití všech pomůcek, ve všech možných polohách 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Metody na NFP - DNS, VRL, BPP, PNF, ACT,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Klap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Prvky RFT!</a:t>
            </a:r>
            <a:endParaRPr lang="cs-CZ" alt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Cvičení na přístrojích – </a:t>
            </a:r>
            <a:r>
              <a:rPr 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RedCord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motomed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rotoped, chodník….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Jemná motorika (ergoterapie) – využití kompenzačních pomůcek</a:t>
            </a: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Nácvik rovnováhy, </a:t>
            </a:r>
            <a:r>
              <a:rPr 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senzomotorika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labilní 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plochy, rytmické stabilizace</a:t>
            </a:r>
            <a:endParaRPr 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30300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Nácvik chůze – využití kompenzačních pomůcek</a:t>
            </a:r>
          </a:p>
          <a:p>
            <a:pPr>
              <a:buClr>
                <a:schemeClr val="tx2"/>
              </a:buClr>
            </a:pPr>
            <a:endParaRPr 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13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3507" y="143509"/>
            <a:ext cx="3520023" cy="1143000"/>
          </a:xfrm>
        </p:spPr>
        <p:txBody>
          <a:bodyPr/>
          <a:lstStyle/>
          <a:p>
            <a:r>
              <a:rPr lang="cs-CZ" sz="3600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Polohování</a:t>
            </a:r>
            <a:endParaRPr lang="cs-CZ" sz="3600" dirty="0">
              <a:solidFill>
                <a:schemeClr val="tx2"/>
              </a:solidFill>
              <a:latin typeface="Tw Cen MT" panose="020B0602020104020603" pitchFamily="34" charset="-18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73163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prevence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deformit, kontraktur, dekubitů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funkční  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 korekční  -  </a:t>
            </a:r>
            <a:r>
              <a:rPr lang="cs-CZ" altLang="cs-CZ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hyperkorekční</a:t>
            </a:r>
            <a:endParaRPr lang="cs-CZ" alt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řada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pomůcek </a:t>
            </a:r>
          </a:p>
          <a:p>
            <a:pPr marL="0" indent="0" eaLnBrk="1" hangingPunct="1">
              <a:buNone/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dlahy, závěsy, polštářky, pytlíky s pískem, </a:t>
            </a:r>
            <a:r>
              <a:rPr lang="cs-CZ" altLang="cs-CZ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peroneální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pásky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0" indent="0" eaLnBrk="1" hangingPunct="1">
              <a:buNone/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ortézy, bedýnky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klíny…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centrované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postavení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kloubů!</a:t>
            </a:r>
            <a:endParaRPr lang="cs-CZ" alt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krátkodobě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dle tolerance několikrát za den, nebo1-2 hodiny, nebo jen na noc, nebo 24 hodin </a:t>
            </a:r>
          </a:p>
        </p:txBody>
      </p:sp>
    </p:spTree>
    <p:extLst>
      <p:ext uri="{BB962C8B-B14F-4D97-AF65-F5344CB8AC3E}">
        <p14:creationId xmlns:p14="http://schemas.microsoft.com/office/powerpoint/2010/main" val="2848944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89079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Pasivní pohyby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2" y="2467611"/>
            <a:ext cx="7772870" cy="3424107"/>
          </a:xfrm>
        </p:spPr>
        <p:txBody>
          <a:bodyPr/>
          <a:lstStyle/>
          <a:p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Udržení rozsahu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pohybu – kloub i sval, prokrvení, protažení, odtok lymfy, zlepšení napětí, psychický efekt….</a:t>
            </a:r>
            <a:endParaRPr lang="cs-CZ" alt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Facilitační účinky – </a:t>
            </a:r>
            <a:r>
              <a:rPr lang="cs-CZ" altLang="cs-CZ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chvění, </a:t>
            </a:r>
            <a:r>
              <a:rPr lang="cs-CZ" altLang="cs-CZ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protažení, komprese…….</a:t>
            </a:r>
            <a:endParaRPr lang="cs-CZ" altLang="cs-CZ" i="1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Pečlivá fixace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segmentu</a:t>
            </a:r>
          </a:p>
          <a:p>
            <a:r>
              <a:rPr lang="cs-CZ" altLang="cs-CZ" b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 na </a:t>
            </a:r>
            <a:r>
              <a:rPr lang="cs-CZ" altLang="cs-CZ" b="1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hypermobilitu</a:t>
            </a:r>
            <a:r>
              <a:rPr lang="cs-CZ" altLang="cs-CZ" b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cs-CZ" altLang="cs-CZ" b="1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 přes bolest 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644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862" y="497606"/>
            <a:ext cx="7773338" cy="87777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Paréza n. </a:t>
            </a:r>
            <a:r>
              <a:rPr lang="cs-CZ" dirty="0" err="1" smtClean="0">
                <a:solidFill>
                  <a:schemeClr val="tx2"/>
                </a:solidFill>
              </a:rPr>
              <a:t>facialis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88848" y="1906113"/>
            <a:ext cx="8337758" cy="4373773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Periferní x centrální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Lagoftalmus (u těžkých případů někdy Tarzorafie – sešití víček 1 steh)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Snížená mimika – snížená svalová síla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Vytékání tekutin z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Bellův příznak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Jídlo zůstává za 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tváří, nepřefoukne vzduch z jedné tváře do druhé – m. </a:t>
            </a:r>
            <a:r>
              <a:rPr 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bucinátor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 mohou být tažena ke zdravé straně (někdy i špička nosu), někdy je dolní víčko taženo gravitací dolů</a:t>
            </a:r>
          </a:p>
          <a:p>
            <a:pPr marL="0" indent="0">
              <a:buClr>
                <a:schemeClr val="tx2"/>
              </a:buClr>
              <a:buNone/>
            </a:pPr>
            <a:endParaRPr lang="cs-CZ" cap="none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cs-CZ" cap="none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cs-CZ" cap="none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cs-CZ" cap="non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536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8232" y="845229"/>
            <a:ext cx="7773338" cy="703961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vyšetření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70216" y="2011913"/>
            <a:ext cx="7772870" cy="3950580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Pohledem – asymetrie v obličeji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Svalový test dle Jandy nebo </a:t>
            </a:r>
            <a:r>
              <a:rPr 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Pietruski</a:t>
            </a:r>
            <a:endParaRPr 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Zhodnocení zkoušek - pukající dýmka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- 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ellův příznak 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Citlivost, případná bolest 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Zhodnocení lagoftalmus – v mm odhadem 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Případně I/t křivka pro stimulaci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510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923" y="1479992"/>
            <a:ext cx="4572638" cy="342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27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924766" y="293791"/>
            <a:ext cx="4774473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      </a:t>
            </a:r>
            <a:r>
              <a:rPr lang="cs-CZ" altLang="cs-CZ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Základní</a:t>
            </a:r>
            <a:r>
              <a:rPr lang="cs-CZ" altLang="cs-CZ" sz="4000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08757" y="1408323"/>
            <a:ext cx="7772400" cy="5468039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PNS - pouze nervová vlákna   (neurity, dendrity)</a:t>
            </a:r>
          </a:p>
          <a:p>
            <a:pPr marL="0" indent="0">
              <a:buNone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podpůrná tkáň    - vazivo (epineurium, perineurium,                  </a:t>
            </a:r>
          </a:p>
          <a:p>
            <a:pPr marL="0" indent="0">
              <a:buNone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</a:t>
            </a:r>
            <a:r>
              <a:rPr 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endoneurium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pružnost, pevnost)</a:t>
            </a:r>
          </a:p>
          <a:p>
            <a:pPr marL="0" indent="0">
              <a:buNone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cévy</a:t>
            </a:r>
          </a:p>
          <a:p>
            <a:pPr marL="0" indent="0">
              <a:buNone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- aferentní   - senzitivní, senzorická vlákna</a:t>
            </a:r>
          </a:p>
          <a:p>
            <a:pPr marL="0" indent="0">
              <a:buNone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- eferentní   - autonomní, motorická vlákna</a:t>
            </a:r>
          </a:p>
          <a:p>
            <a:pPr marL="0" indent="0">
              <a:buNone/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→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většina periferních nervů je smíšená</a:t>
            </a:r>
          </a:p>
          <a:p>
            <a:pPr marL="0" indent="0">
              <a:buNone/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Axon 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myelinová pochva </a:t>
            </a:r>
          </a:p>
          <a:p>
            <a:pPr marL="0" indent="0">
              <a:buNone/>
            </a:pP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- </a:t>
            </a:r>
            <a:r>
              <a:rPr lang="cs-CZ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Schwannovy</a:t>
            </a:r>
            <a:r>
              <a:rPr 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buňky, Ranvierovy zářezy, internodium</a:t>
            </a:r>
          </a:p>
        </p:txBody>
      </p:sp>
    </p:spTree>
    <p:extLst>
      <p:ext uri="{BB962C8B-B14F-4D97-AF65-F5344CB8AC3E}">
        <p14:creationId xmlns:p14="http://schemas.microsoft.com/office/powerpoint/2010/main" val="117813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51062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41749" y="1588719"/>
            <a:ext cx="8466225" cy="4691168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Prohřátí tkáně – solux – brýle; jiné prohřátí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Masáž – krouživými pohyby, ve směru pohybu daného svalu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Ruční stimulace chvěním – ve směru pohybu daného svalu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Provedení pohybu – pasivně, s dopomocí aktivně i s odporem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Míčkem ošetření tkáně – ne sestavy dle Jebavé – míček </a:t>
            </a:r>
            <a:r>
              <a:rPr 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služí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 udržení kožní řasy</a:t>
            </a:r>
          </a:p>
          <a:p>
            <a:pPr>
              <a:buClr>
                <a:schemeClr val="tx2"/>
              </a:buClr>
            </a:pPr>
            <a:r>
              <a:rPr 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Elektrostimulace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Clr>
                <a:schemeClr val="tx2"/>
              </a:buClr>
            </a:pPr>
            <a:r>
              <a:rPr lang="cs-CZ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Tejp</a:t>
            </a: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stimulačně (udržuje lepší polohu)</a:t>
            </a:r>
          </a:p>
          <a:p>
            <a:pPr>
              <a:buClr>
                <a:schemeClr val="tx2"/>
              </a:buClr>
            </a:pPr>
            <a:r>
              <a:rPr 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Instruktáž pacienta pro samostatné cvičení (před zrcadlem, ne velkou silou!!, pozor na patologické synkinézy)</a:t>
            </a:r>
          </a:p>
          <a:p>
            <a:pPr>
              <a:buClr>
                <a:schemeClr val="tx2"/>
              </a:buClr>
            </a:pPr>
            <a:endParaRPr 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086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9372" y="444707"/>
            <a:ext cx="7773338" cy="734189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Instruktáž pacienta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93357" y="1724745"/>
            <a:ext cx="7772870" cy="467605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Průvan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,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klimatizace - pozor</a:t>
            </a:r>
            <a:endParaRPr lang="cs-CZ" altLang="cs-CZ" cap="none" dirty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Ošetření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oka – lagoftalmus, kapky,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mast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(případně </a:t>
            </a:r>
            <a:r>
              <a:rPr lang="cs-CZ" altLang="cs-CZ" cap="none" dirty="0" err="1" smtClean="0">
                <a:solidFill>
                  <a:schemeClr val="tx2"/>
                </a:solidFill>
                <a:latin typeface="Tahoma" panose="020B0604030504040204" pitchFamily="34" charset="0"/>
              </a:rPr>
              <a:t>okluzor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)</a:t>
            </a:r>
            <a:endParaRPr lang="cs-CZ" altLang="cs-CZ" cap="none" dirty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Omezení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televize, čtení, </a:t>
            </a:r>
            <a:r>
              <a:rPr lang="cs-CZ" altLang="cs-CZ" cap="none" dirty="0" err="1">
                <a:solidFill>
                  <a:schemeClr val="tx2"/>
                </a:solidFill>
                <a:latin typeface="Tahoma" panose="020B0604030504040204" pitchFamily="34" charset="0"/>
              </a:rPr>
              <a:t>pc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,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Omezení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mluvení, výrazné mimiky, žvýkání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Přidržování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zdravého ústního koutku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Polohování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nemocného ústního koutku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Spaní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na zádech nebo na nepostiženém boku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Zvýšená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ústní hygiena, jídlo za tváří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Masáž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tváře zubním kartáčkem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65000"/>
              <a:buFont typeface="Tahoma" panose="020B0604030504040204" pitchFamily="34" charset="0"/>
              <a:buChar char="•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</a:rPr>
              <a:t>Umělý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</a:rPr>
              <a:t>chrup co nejvíce nechávat v ústech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4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807827" y="779443"/>
            <a:ext cx="7528690" cy="5428562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Motorická jednotka   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cs-CZ" alt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II. </a:t>
            </a:r>
            <a:r>
              <a:rPr lang="cs-CZ" alt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motoneuron</a:t>
            </a:r>
            <a:r>
              <a:rPr lang="cs-CZ" alt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svalová vlákna jím zásobena</a:t>
            </a:r>
          </a:p>
          <a:p>
            <a:pPr eaLnBrk="1" hangingPunct="1">
              <a:buNone/>
            </a:pPr>
            <a:r>
              <a:rPr lang="cs-CZ" alt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nejmenší MJ jen 3-7 svalových vláken</a:t>
            </a:r>
          </a:p>
          <a:p>
            <a:pPr eaLnBrk="1" hangingPunct="1">
              <a:buNone/>
            </a:pPr>
            <a:r>
              <a:rPr lang="cs-CZ" alt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největší MJ až 2000 svalových vláken</a:t>
            </a:r>
          </a:p>
          <a:p>
            <a:pPr eaLnBrk="1" hangingPunct="1">
              <a:buNone/>
            </a:pP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Neuropatie </a:t>
            </a:r>
            <a:r>
              <a:rPr lang="cs-CZ" alt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mononeuropatie</a:t>
            </a:r>
            <a:endParaRPr lang="cs-CZ" alt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None/>
            </a:pPr>
            <a:r>
              <a:rPr lang="cs-CZ" alt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</a:t>
            </a:r>
            <a:r>
              <a:rPr lang="cs-CZ" alt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polyneuropatie</a:t>
            </a:r>
            <a:endParaRPr lang="cs-CZ" alt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None/>
            </a:pPr>
            <a:r>
              <a:rPr lang="cs-CZ" alt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</a:t>
            </a:r>
            <a:r>
              <a:rPr lang="cs-CZ" alt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plexopatie</a:t>
            </a:r>
            <a:endParaRPr lang="cs-CZ" alt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None/>
            </a:pPr>
            <a:r>
              <a:rPr lang="cs-CZ" alt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</a:t>
            </a:r>
            <a:r>
              <a:rPr lang="cs-CZ" alt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radikulopatie</a:t>
            </a:r>
            <a:endParaRPr lang="cs-CZ" alt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8260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29" y="384250"/>
            <a:ext cx="7773338" cy="567935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Stupně postižení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32900" y="1399794"/>
            <a:ext cx="7772870" cy="498589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Neuropraxe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reverzibilní poškození myelinové pochvy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přechodný funkční blok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dokonalá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úprava během několika dnů, max. 6 </a:t>
            </a: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cs-CZ" alt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Axonotmeze</a:t>
            </a:r>
            <a:endParaRPr lang="cs-CZ" alt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zachovány pochva a podpůrné tkáně  - spontánní regenerace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distálně Wallerova degenerace – ireverzibilní </a:t>
            </a: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změny po 2 letech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cs-CZ" altLang="cs-CZ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altLang="cs-CZ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Neurotmeze</a:t>
            </a:r>
            <a:endParaRPr lang="cs-CZ" alt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přerušení axonu i obalů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pouze chirurgické řešení  (sešití, spojení pomocí štěpu)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04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1124" y="435166"/>
            <a:ext cx="3244601" cy="1143000"/>
          </a:xfrm>
        </p:spPr>
        <p:txBody>
          <a:bodyPr/>
          <a:lstStyle/>
          <a:p>
            <a:r>
              <a:rPr lang="cs-CZ" sz="3600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Etiologie</a:t>
            </a:r>
            <a:endParaRPr lang="cs-CZ" sz="3600" dirty="0">
              <a:solidFill>
                <a:schemeClr val="tx2"/>
              </a:solidFill>
              <a:latin typeface="Tw Cen MT" panose="020B0602020104020603" pitchFamily="34" charset="-18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283332" y="2080352"/>
            <a:ext cx="7772400" cy="4114800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Trauma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Ischemicko-kompresivní příčina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Zánětlivá příčina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Toxická příčina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Metabolické postižení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Iatrogenní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poškození (prevalence 17 – 30%)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694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70056" y="180493"/>
            <a:ext cx="4301991" cy="1143000"/>
          </a:xfrm>
        </p:spPr>
        <p:txBody>
          <a:bodyPr/>
          <a:lstStyle/>
          <a:p>
            <a:pPr algn="l" eaLnBrk="1" hangingPunct="1"/>
            <a:r>
              <a:rPr lang="cs-CZ" altLang="cs-CZ" sz="3600" b="1" dirty="0" smtClean="0">
                <a:solidFill>
                  <a:schemeClr val="hlink"/>
                </a:solidFill>
                <a:latin typeface="Tahoma" panose="020B0604030504040204" pitchFamily="34" charset="0"/>
              </a:rPr>
              <a:t>    </a:t>
            </a:r>
            <a:r>
              <a:rPr lang="cs-CZ" altLang="cs-CZ" sz="3600" dirty="0" smtClean="0">
                <a:solidFill>
                  <a:schemeClr val="tx2"/>
                </a:solidFill>
                <a:latin typeface="Tw Cen MT" panose="020B0602020104020603" pitchFamily="34" charset="-18"/>
              </a:rPr>
              <a:t>Klinický obraz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9410" y="1965630"/>
            <a:ext cx="7981625" cy="5588344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Ztráta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funkce, nebo dráždění nervu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Kombinace motorické, senzitivní a vegetativní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Paréza až plegie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Svalová hypotonie až atonie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Svalová hypotrofie až atrofie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Hyporeflexie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až areflexie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Fascikulace </a:t>
            </a:r>
            <a:r>
              <a:rPr lang="cs-CZ" altLang="cs-CZ" sz="1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u částečné denervace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Fibrilace </a:t>
            </a:r>
            <a:r>
              <a:rPr lang="cs-CZ" altLang="cs-CZ" sz="1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úplná denervace, EMG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Hypestezie až anestezie, dysestezie</a:t>
            </a:r>
          </a:p>
          <a:p>
            <a:pPr eaLnBrk="1" hangingPunct="1">
              <a:lnSpc>
                <a:spcPct val="95000"/>
              </a:lnSpc>
              <a:buClr>
                <a:srgbClr val="008080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sz="24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008080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sz="2400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93747" y="187980"/>
            <a:ext cx="4941198" cy="1143000"/>
          </a:xfrm>
        </p:spPr>
        <p:txBody>
          <a:bodyPr/>
          <a:lstStyle/>
          <a:p>
            <a:r>
              <a:rPr lang="cs-CZ" altLang="cs-CZ" sz="3600" b="1" dirty="0" smtClean="0">
                <a:solidFill>
                  <a:srgbClr val="009999"/>
                </a:solidFill>
                <a:latin typeface="Tahoma" panose="020B0604030504040204" pitchFamily="34" charset="0"/>
              </a:rPr>
              <a:t>   </a:t>
            </a:r>
            <a:r>
              <a:rPr lang="cs-CZ" altLang="cs-CZ" sz="3600" dirty="0" smtClean="0">
                <a:solidFill>
                  <a:schemeClr val="tx2"/>
                </a:solidFill>
                <a:latin typeface="Tw Cen MT" panose="020B0602020104020603" pitchFamily="34" charset="-18"/>
              </a:rPr>
              <a:t>Funkční testy HKK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51359" y="1778575"/>
            <a:ext cx="7827388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axillaris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ABD paže (30 – 90°)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medianus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postavení ruky - opičí/kazatelská ruka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mlýnek palců 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příznak kružítka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příznak sepjatých rukou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zkouška pěsti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izolovaná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posl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čl.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II.prstu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příznak láhve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 pronace</a:t>
            </a:r>
          </a:p>
          <a:p>
            <a:pPr>
              <a:lnSpc>
                <a:spcPct val="95000"/>
              </a:lnSpc>
              <a:buClr>
                <a:srgbClr val="008080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sz="2400" dirty="0" smtClean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95000"/>
              </a:lnSpc>
              <a:buClr>
                <a:srgbClr val="008080"/>
              </a:buClr>
              <a:buSzPct val="85000"/>
            </a:pPr>
            <a:endParaRPr lang="cs-CZ" altLang="cs-CZ" sz="2400" dirty="0" smtClean="0">
              <a:latin typeface="Tahoma" panose="020B0604030504040204" pitchFamily="34" charset="0"/>
            </a:endParaRPr>
          </a:p>
          <a:p>
            <a:pPr marL="0" indent="0">
              <a:lnSpc>
                <a:spcPct val="95000"/>
              </a:lnSpc>
              <a:buClr>
                <a:srgbClr val="008080"/>
              </a:buClr>
              <a:buSzPct val="85000"/>
              <a:buNone/>
            </a:pPr>
            <a:endParaRPr lang="cs-CZ" altLang="cs-CZ" sz="2400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7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06213" y="707833"/>
            <a:ext cx="7557571" cy="5153139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ulnaris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neúplná drápovitá ruka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- izolovaná ABD a ADD malíku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- laterální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dukce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III. prstu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-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Fromentův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test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- příznak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kormidla</a:t>
            </a:r>
          </a:p>
          <a:p>
            <a:pPr>
              <a:buNone/>
            </a:pP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radialis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kapkovitá ruka/labutí šíje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- zkouška sepětí prstů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- Ex MP kloubů, DF ruky 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- supinace </a:t>
            </a:r>
            <a:r>
              <a:rPr lang="cs-CZ" altLang="cs-CZ" sz="1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(nad ½ humeru)</a:t>
            </a:r>
          </a:p>
          <a:p>
            <a:pPr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- extenze lokte </a:t>
            </a:r>
            <a:r>
              <a:rPr lang="cs-CZ" altLang="cs-CZ" sz="16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(axila)</a:t>
            </a:r>
            <a:endParaRPr lang="cs-CZ" alt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5000"/>
              </a:lnSpc>
              <a:buClr>
                <a:srgbClr val="008080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sz="2400" dirty="0" smtClean="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19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67515" y="205435"/>
            <a:ext cx="4423406" cy="1143000"/>
          </a:xfrm>
        </p:spPr>
        <p:txBody>
          <a:bodyPr/>
          <a:lstStyle/>
          <a:p>
            <a:r>
              <a:rPr lang="cs-CZ" sz="3600" dirty="0" smtClean="0">
                <a:solidFill>
                  <a:schemeClr val="tx2"/>
                </a:solidFill>
                <a:latin typeface="Tw Cen MT" panose="020B0602020104020603" pitchFamily="34" charset="-18"/>
                <a:ea typeface="Tahoma" panose="020B0604030504040204" pitchFamily="34" charset="0"/>
                <a:cs typeface="Tahoma" panose="020B0604030504040204" pitchFamily="34" charset="0"/>
              </a:rPr>
              <a:t>Funkční testy DKK</a:t>
            </a:r>
            <a:endParaRPr lang="cs-CZ" sz="3600" dirty="0">
              <a:solidFill>
                <a:schemeClr val="tx2"/>
              </a:solidFill>
              <a:latin typeface="Tw Cen MT" panose="020B0602020104020603" pitchFamily="34" charset="-18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93018" y="1615440"/>
            <a:ext cx="7772400" cy="472807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femoralis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extendované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DK vleže na zádech, 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Mingazzini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podklesnutí kolen, 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nebo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rekurvace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 stoji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peroneus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vázne stoj/chůze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patách, 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24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stepáž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/kohoutí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chůze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-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superficialis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everze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-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profundus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DF, Ex prstců, </a:t>
            </a:r>
          </a:p>
          <a:p>
            <a:pPr eaLnBrk="1" hangingPunct="1">
              <a:buNone/>
            </a:pP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inverze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 </a:t>
            </a:r>
            <a:r>
              <a:rPr lang="cs-CZ" altLang="cs-CZ" sz="24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tibialis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cs-CZ" altLang="cs-CZ" sz="24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vázne stoj/chůze </a:t>
            </a:r>
            <a:r>
              <a:rPr lang="cs-CZ" altLang="cs-CZ" sz="24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špičkách, inverze</a:t>
            </a:r>
            <a:endParaRPr lang="cs-CZ" sz="24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0770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1948</TotalTime>
  <Words>1121</Words>
  <Application>Microsoft Office PowerPoint</Application>
  <PresentationFormat>Předvádění na obrazovce (4:3)</PresentationFormat>
  <Paragraphs>179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Tahoma</vt:lpstr>
      <vt:lpstr>Times New Roman</vt:lpstr>
      <vt:lpstr>Tw Cen MT</vt:lpstr>
      <vt:lpstr>Wingdings</vt:lpstr>
      <vt:lpstr>Kapka</vt:lpstr>
      <vt:lpstr>Fyzioterapie u periferních paréz</vt:lpstr>
      <vt:lpstr>      Základní pojmy</vt:lpstr>
      <vt:lpstr>Prezentace aplikace PowerPoint</vt:lpstr>
      <vt:lpstr>Stupně postižení</vt:lpstr>
      <vt:lpstr>Etiologie</vt:lpstr>
      <vt:lpstr>    Klinický obraz</vt:lpstr>
      <vt:lpstr>   Funkční testy HKK</vt:lpstr>
      <vt:lpstr>Prezentace aplikace PowerPoint</vt:lpstr>
      <vt:lpstr>Funkční testy DKK</vt:lpstr>
      <vt:lpstr>Trup</vt:lpstr>
      <vt:lpstr>Fyzikální terapie, teplo x chlad</vt:lpstr>
      <vt:lpstr>Fyzikální terapie – masáž, MT, mobilizace</vt:lpstr>
      <vt:lpstr>Fyzikální terapie - elektroterapie</vt:lpstr>
      <vt:lpstr>Možnosti kinezioterapie</vt:lpstr>
      <vt:lpstr>Polohování</vt:lpstr>
      <vt:lpstr>Pasivní pohyby</vt:lpstr>
      <vt:lpstr>Paréza n. facialis</vt:lpstr>
      <vt:lpstr>vyšetření</vt:lpstr>
      <vt:lpstr>Prezentace aplikace PowerPoint</vt:lpstr>
      <vt:lpstr>kinezioterapie</vt:lpstr>
      <vt:lpstr>Instruktáž pacienta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Křížová</dc:creator>
  <cp:lastModifiedBy>Křížová Dagmar</cp:lastModifiedBy>
  <cp:revision>72</cp:revision>
  <dcterms:created xsi:type="dcterms:W3CDTF">2021-11-21T18:22:13Z</dcterms:created>
  <dcterms:modified xsi:type="dcterms:W3CDTF">2023-12-05T13:47:06Z</dcterms:modified>
</cp:coreProperties>
</file>