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8" r:id="rId8"/>
    <p:sldId id="269" r:id="rId9"/>
    <p:sldId id="263" r:id="rId10"/>
    <p:sldId id="267" r:id="rId11"/>
    <p:sldId id="270" r:id="rId12"/>
    <p:sldId id="271" r:id="rId13"/>
    <p:sldId id="266" r:id="rId14"/>
    <p:sldId id="272" r:id="rId15"/>
    <p:sldId id="264" r:id="rId16"/>
    <p:sldId id="265" r:id="rId17"/>
    <p:sldId id="283" r:id="rId18"/>
    <p:sldId id="284" r:id="rId19"/>
    <p:sldId id="273" r:id="rId20"/>
    <p:sldId id="274" r:id="rId21"/>
    <p:sldId id="275" r:id="rId22"/>
    <p:sldId id="276" r:id="rId23"/>
    <p:sldId id="277" r:id="rId24"/>
    <p:sldId id="278" r:id="rId25"/>
    <p:sldId id="279" r:id="rId26"/>
    <p:sldId id="280" r:id="rId27"/>
    <p:sldId id="281" r:id="rId28"/>
    <p:sldId id="313" r:id="rId29"/>
    <p:sldId id="314" r:id="rId30"/>
    <p:sldId id="315" r:id="rId31"/>
    <p:sldId id="316" r:id="rId32"/>
    <p:sldId id="317" r:id="rId33"/>
    <p:sldId id="318" r:id="rId34"/>
    <p:sldId id="319" r:id="rId35"/>
    <p:sldId id="282" r:id="rId36"/>
    <p:sldId id="285" r:id="rId37"/>
    <p:sldId id="320" r:id="rId38"/>
    <p:sldId id="321" r:id="rId39"/>
    <p:sldId id="322" r:id="rId40"/>
    <p:sldId id="328" r:id="rId41"/>
    <p:sldId id="323" r:id="rId42"/>
    <p:sldId id="324" r:id="rId43"/>
    <p:sldId id="325" r:id="rId44"/>
    <p:sldId id="326" r:id="rId4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4D07A5-D3D9-4C81-9FC8-BEA818467BC4}"/>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96FDF1A2-F65C-4301-A70F-CB7953724D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51484414-4572-49C3-B483-9AB0B0E1209C}"/>
              </a:ext>
            </a:extLst>
          </p:cNvPr>
          <p:cNvSpPr>
            <a:spLocks noGrp="1"/>
          </p:cNvSpPr>
          <p:nvPr>
            <p:ph type="dt" sz="half" idx="10"/>
          </p:nvPr>
        </p:nvSpPr>
        <p:spPr/>
        <p:txBody>
          <a:bodyPr/>
          <a:lstStyle/>
          <a:p>
            <a:fld id="{36E22B44-AFB4-42C0-90C6-437937F98D88}" type="datetimeFigureOut">
              <a:rPr lang="cs-CZ" smtClean="0"/>
              <a:t>26. 10. 2020</a:t>
            </a:fld>
            <a:endParaRPr lang="cs-CZ"/>
          </a:p>
        </p:txBody>
      </p:sp>
      <p:sp>
        <p:nvSpPr>
          <p:cNvPr id="5" name="Zástupný symbol pro zápatí 4">
            <a:extLst>
              <a:ext uri="{FF2B5EF4-FFF2-40B4-BE49-F238E27FC236}">
                <a16:creationId xmlns:a16="http://schemas.microsoft.com/office/drawing/2014/main" id="{C0BF7EAA-BD19-43D3-BDB6-3B36A3754B3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2AF431D-D7FA-43B9-B378-D7423E35900C}"/>
              </a:ext>
            </a:extLst>
          </p:cNvPr>
          <p:cNvSpPr>
            <a:spLocks noGrp="1"/>
          </p:cNvSpPr>
          <p:nvPr>
            <p:ph type="sldNum" sz="quarter" idx="12"/>
          </p:nvPr>
        </p:nvSpPr>
        <p:spPr/>
        <p:txBody>
          <a:bodyPr/>
          <a:lstStyle/>
          <a:p>
            <a:fld id="{3B8CDCD8-CD80-485D-ADEC-69DD59A89FD6}" type="slidenum">
              <a:rPr lang="cs-CZ" smtClean="0"/>
              <a:t>‹#›</a:t>
            </a:fld>
            <a:endParaRPr lang="cs-CZ"/>
          </a:p>
        </p:txBody>
      </p:sp>
    </p:spTree>
    <p:extLst>
      <p:ext uri="{BB962C8B-B14F-4D97-AF65-F5344CB8AC3E}">
        <p14:creationId xmlns:p14="http://schemas.microsoft.com/office/powerpoint/2010/main" val="484713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692DD7-3846-4485-85FC-143A5AE4E15A}"/>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5E27075F-224B-4BF9-AEE2-4BAFAD6581D4}"/>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954AA22-5744-4183-A3D8-83C15E7C1420}"/>
              </a:ext>
            </a:extLst>
          </p:cNvPr>
          <p:cNvSpPr>
            <a:spLocks noGrp="1"/>
          </p:cNvSpPr>
          <p:nvPr>
            <p:ph type="dt" sz="half" idx="10"/>
          </p:nvPr>
        </p:nvSpPr>
        <p:spPr/>
        <p:txBody>
          <a:bodyPr/>
          <a:lstStyle/>
          <a:p>
            <a:fld id="{36E22B44-AFB4-42C0-90C6-437937F98D88}" type="datetimeFigureOut">
              <a:rPr lang="cs-CZ" smtClean="0"/>
              <a:t>26. 10. 2020</a:t>
            </a:fld>
            <a:endParaRPr lang="cs-CZ"/>
          </a:p>
        </p:txBody>
      </p:sp>
      <p:sp>
        <p:nvSpPr>
          <p:cNvPr id="5" name="Zástupný symbol pro zápatí 4">
            <a:extLst>
              <a:ext uri="{FF2B5EF4-FFF2-40B4-BE49-F238E27FC236}">
                <a16:creationId xmlns:a16="http://schemas.microsoft.com/office/drawing/2014/main" id="{8C7E276E-BD69-41E1-AEE1-87D72A77230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DF4B35F-63C5-494C-B7EE-BE8B3250BA18}"/>
              </a:ext>
            </a:extLst>
          </p:cNvPr>
          <p:cNvSpPr>
            <a:spLocks noGrp="1"/>
          </p:cNvSpPr>
          <p:nvPr>
            <p:ph type="sldNum" sz="quarter" idx="12"/>
          </p:nvPr>
        </p:nvSpPr>
        <p:spPr/>
        <p:txBody>
          <a:bodyPr/>
          <a:lstStyle/>
          <a:p>
            <a:fld id="{3B8CDCD8-CD80-485D-ADEC-69DD59A89FD6}" type="slidenum">
              <a:rPr lang="cs-CZ" smtClean="0"/>
              <a:t>‹#›</a:t>
            </a:fld>
            <a:endParaRPr lang="cs-CZ"/>
          </a:p>
        </p:txBody>
      </p:sp>
    </p:spTree>
    <p:extLst>
      <p:ext uri="{BB962C8B-B14F-4D97-AF65-F5344CB8AC3E}">
        <p14:creationId xmlns:p14="http://schemas.microsoft.com/office/powerpoint/2010/main" val="2878307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EC8CAFF8-4C04-4B24-A8C0-E82D2DAEAF46}"/>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B8C0967E-DDF6-4C61-8B3A-EBD84400E1D7}"/>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6B19E9A-DCE1-468E-968C-153C30A5662E}"/>
              </a:ext>
            </a:extLst>
          </p:cNvPr>
          <p:cNvSpPr>
            <a:spLocks noGrp="1"/>
          </p:cNvSpPr>
          <p:nvPr>
            <p:ph type="dt" sz="half" idx="10"/>
          </p:nvPr>
        </p:nvSpPr>
        <p:spPr/>
        <p:txBody>
          <a:bodyPr/>
          <a:lstStyle/>
          <a:p>
            <a:fld id="{36E22B44-AFB4-42C0-90C6-437937F98D88}" type="datetimeFigureOut">
              <a:rPr lang="cs-CZ" smtClean="0"/>
              <a:t>26. 10. 2020</a:t>
            </a:fld>
            <a:endParaRPr lang="cs-CZ"/>
          </a:p>
        </p:txBody>
      </p:sp>
      <p:sp>
        <p:nvSpPr>
          <p:cNvPr id="5" name="Zástupný symbol pro zápatí 4">
            <a:extLst>
              <a:ext uri="{FF2B5EF4-FFF2-40B4-BE49-F238E27FC236}">
                <a16:creationId xmlns:a16="http://schemas.microsoft.com/office/drawing/2014/main" id="{55061543-0E68-4787-A032-25CBE60A3ED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7E135FD-C651-4160-A394-3CFD619D7E94}"/>
              </a:ext>
            </a:extLst>
          </p:cNvPr>
          <p:cNvSpPr>
            <a:spLocks noGrp="1"/>
          </p:cNvSpPr>
          <p:nvPr>
            <p:ph type="sldNum" sz="quarter" idx="12"/>
          </p:nvPr>
        </p:nvSpPr>
        <p:spPr/>
        <p:txBody>
          <a:bodyPr/>
          <a:lstStyle/>
          <a:p>
            <a:fld id="{3B8CDCD8-CD80-485D-ADEC-69DD59A89FD6}" type="slidenum">
              <a:rPr lang="cs-CZ" smtClean="0"/>
              <a:t>‹#›</a:t>
            </a:fld>
            <a:endParaRPr lang="cs-CZ"/>
          </a:p>
        </p:txBody>
      </p:sp>
    </p:spTree>
    <p:extLst>
      <p:ext uri="{BB962C8B-B14F-4D97-AF65-F5344CB8AC3E}">
        <p14:creationId xmlns:p14="http://schemas.microsoft.com/office/powerpoint/2010/main" val="1591084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17702B-E480-4651-BE89-F53B45EFC3E0}"/>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DC15AA23-C766-4D3F-B90A-91C140C6DE9E}"/>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F2F982A-4A8E-4539-8C74-B06A36E16693}"/>
              </a:ext>
            </a:extLst>
          </p:cNvPr>
          <p:cNvSpPr>
            <a:spLocks noGrp="1"/>
          </p:cNvSpPr>
          <p:nvPr>
            <p:ph type="dt" sz="half" idx="10"/>
          </p:nvPr>
        </p:nvSpPr>
        <p:spPr/>
        <p:txBody>
          <a:bodyPr/>
          <a:lstStyle/>
          <a:p>
            <a:fld id="{36E22B44-AFB4-42C0-90C6-437937F98D88}" type="datetimeFigureOut">
              <a:rPr lang="cs-CZ" smtClean="0"/>
              <a:t>26. 10. 2020</a:t>
            </a:fld>
            <a:endParaRPr lang="cs-CZ"/>
          </a:p>
        </p:txBody>
      </p:sp>
      <p:sp>
        <p:nvSpPr>
          <p:cNvPr id="5" name="Zástupný symbol pro zápatí 4">
            <a:extLst>
              <a:ext uri="{FF2B5EF4-FFF2-40B4-BE49-F238E27FC236}">
                <a16:creationId xmlns:a16="http://schemas.microsoft.com/office/drawing/2014/main" id="{B12B0B4D-2E12-4530-A605-0CEAA490BA1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850AA80-0EDF-4B95-95E9-23A3B80C098C}"/>
              </a:ext>
            </a:extLst>
          </p:cNvPr>
          <p:cNvSpPr>
            <a:spLocks noGrp="1"/>
          </p:cNvSpPr>
          <p:nvPr>
            <p:ph type="sldNum" sz="quarter" idx="12"/>
          </p:nvPr>
        </p:nvSpPr>
        <p:spPr/>
        <p:txBody>
          <a:bodyPr/>
          <a:lstStyle/>
          <a:p>
            <a:fld id="{3B8CDCD8-CD80-485D-ADEC-69DD59A89FD6}" type="slidenum">
              <a:rPr lang="cs-CZ" smtClean="0"/>
              <a:t>‹#›</a:t>
            </a:fld>
            <a:endParaRPr lang="cs-CZ"/>
          </a:p>
        </p:txBody>
      </p:sp>
    </p:spTree>
    <p:extLst>
      <p:ext uri="{BB962C8B-B14F-4D97-AF65-F5344CB8AC3E}">
        <p14:creationId xmlns:p14="http://schemas.microsoft.com/office/powerpoint/2010/main" val="3972713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3A04EB-2C22-4A4B-A19F-B20F8B508636}"/>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F7CFBE5B-3A54-457A-84E6-B0269D057F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4BED633D-CBA1-461B-B9E0-7AA1D12674A6}"/>
              </a:ext>
            </a:extLst>
          </p:cNvPr>
          <p:cNvSpPr>
            <a:spLocks noGrp="1"/>
          </p:cNvSpPr>
          <p:nvPr>
            <p:ph type="dt" sz="half" idx="10"/>
          </p:nvPr>
        </p:nvSpPr>
        <p:spPr/>
        <p:txBody>
          <a:bodyPr/>
          <a:lstStyle/>
          <a:p>
            <a:fld id="{36E22B44-AFB4-42C0-90C6-437937F98D88}" type="datetimeFigureOut">
              <a:rPr lang="cs-CZ" smtClean="0"/>
              <a:t>26. 10. 2020</a:t>
            </a:fld>
            <a:endParaRPr lang="cs-CZ"/>
          </a:p>
        </p:txBody>
      </p:sp>
      <p:sp>
        <p:nvSpPr>
          <p:cNvPr id="5" name="Zástupný symbol pro zápatí 4">
            <a:extLst>
              <a:ext uri="{FF2B5EF4-FFF2-40B4-BE49-F238E27FC236}">
                <a16:creationId xmlns:a16="http://schemas.microsoft.com/office/drawing/2014/main" id="{4D7D1712-7FC5-4740-8984-7D759D3F679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FB08C1E-14E1-42FC-A437-DF2B8E89AA54}"/>
              </a:ext>
            </a:extLst>
          </p:cNvPr>
          <p:cNvSpPr>
            <a:spLocks noGrp="1"/>
          </p:cNvSpPr>
          <p:nvPr>
            <p:ph type="sldNum" sz="quarter" idx="12"/>
          </p:nvPr>
        </p:nvSpPr>
        <p:spPr/>
        <p:txBody>
          <a:bodyPr/>
          <a:lstStyle/>
          <a:p>
            <a:fld id="{3B8CDCD8-CD80-485D-ADEC-69DD59A89FD6}" type="slidenum">
              <a:rPr lang="cs-CZ" smtClean="0"/>
              <a:t>‹#›</a:t>
            </a:fld>
            <a:endParaRPr lang="cs-CZ"/>
          </a:p>
        </p:txBody>
      </p:sp>
    </p:spTree>
    <p:extLst>
      <p:ext uri="{BB962C8B-B14F-4D97-AF65-F5344CB8AC3E}">
        <p14:creationId xmlns:p14="http://schemas.microsoft.com/office/powerpoint/2010/main" val="43767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CBD616-4AB9-4A52-93BA-76C81FC2E96A}"/>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6D85839B-4B60-46FA-8B77-9F23BDEFE0B7}"/>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D43093DC-57EB-437F-86D5-DD1AC3702E3C}"/>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EBD4E732-BFA8-4E55-AFF7-6437FD019219}"/>
              </a:ext>
            </a:extLst>
          </p:cNvPr>
          <p:cNvSpPr>
            <a:spLocks noGrp="1"/>
          </p:cNvSpPr>
          <p:nvPr>
            <p:ph type="dt" sz="half" idx="10"/>
          </p:nvPr>
        </p:nvSpPr>
        <p:spPr/>
        <p:txBody>
          <a:bodyPr/>
          <a:lstStyle/>
          <a:p>
            <a:fld id="{36E22B44-AFB4-42C0-90C6-437937F98D88}" type="datetimeFigureOut">
              <a:rPr lang="cs-CZ" smtClean="0"/>
              <a:t>26. 10. 2020</a:t>
            </a:fld>
            <a:endParaRPr lang="cs-CZ"/>
          </a:p>
        </p:txBody>
      </p:sp>
      <p:sp>
        <p:nvSpPr>
          <p:cNvPr id="6" name="Zástupný symbol pro zápatí 5">
            <a:extLst>
              <a:ext uri="{FF2B5EF4-FFF2-40B4-BE49-F238E27FC236}">
                <a16:creationId xmlns:a16="http://schemas.microsoft.com/office/drawing/2014/main" id="{5725F525-E62F-462F-A2EC-9B08364FED6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4474E18-799C-4C0F-8E3D-FC250551C357}"/>
              </a:ext>
            </a:extLst>
          </p:cNvPr>
          <p:cNvSpPr>
            <a:spLocks noGrp="1"/>
          </p:cNvSpPr>
          <p:nvPr>
            <p:ph type="sldNum" sz="quarter" idx="12"/>
          </p:nvPr>
        </p:nvSpPr>
        <p:spPr/>
        <p:txBody>
          <a:bodyPr/>
          <a:lstStyle/>
          <a:p>
            <a:fld id="{3B8CDCD8-CD80-485D-ADEC-69DD59A89FD6}" type="slidenum">
              <a:rPr lang="cs-CZ" smtClean="0"/>
              <a:t>‹#›</a:t>
            </a:fld>
            <a:endParaRPr lang="cs-CZ"/>
          </a:p>
        </p:txBody>
      </p:sp>
    </p:spTree>
    <p:extLst>
      <p:ext uri="{BB962C8B-B14F-4D97-AF65-F5344CB8AC3E}">
        <p14:creationId xmlns:p14="http://schemas.microsoft.com/office/powerpoint/2010/main" val="895266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C2671F-8803-4251-9D9E-724D461C1A14}"/>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598A0FDA-5101-4862-8550-C949960888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004429EC-7B59-4041-8DF5-2DAF460093A6}"/>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6673D492-11D0-49C4-8097-64609D770AD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403F16E7-6606-47DD-AF3E-54E7395BCB74}"/>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9F2935A7-90C2-4BF6-98FA-E079FB4C7C06}"/>
              </a:ext>
            </a:extLst>
          </p:cNvPr>
          <p:cNvSpPr>
            <a:spLocks noGrp="1"/>
          </p:cNvSpPr>
          <p:nvPr>
            <p:ph type="dt" sz="half" idx="10"/>
          </p:nvPr>
        </p:nvSpPr>
        <p:spPr/>
        <p:txBody>
          <a:bodyPr/>
          <a:lstStyle/>
          <a:p>
            <a:fld id="{36E22B44-AFB4-42C0-90C6-437937F98D88}" type="datetimeFigureOut">
              <a:rPr lang="cs-CZ" smtClean="0"/>
              <a:t>26. 10. 2020</a:t>
            </a:fld>
            <a:endParaRPr lang="cs-CZ"/>
          </a:p>
        </p:txBody>
      </p:sp>
      <p:sp>
        <p:nvSpPr>
          <p:cNvPr id="8" name="Zástupný symbol pro zápatí 7">
            <a:extLst>
              <a:ext uri="{FF2B5EF4-FFF2-40B4-BE49-F238E27FC236}">
                <a16:creationId xmlns:a16="http://schemas.microsoft.com/office/drawing/2014/main" id="{959F01CE-D319-40D7-8FFE-5A437B5EBF17}"/>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776C9C3D-BD1D-45FC-B8D4-98B962145DE0}"/>
              </a:ext>
            </a:extLst>
          </p:cNvPr>
          <p:cNvSpPr>
            <a:spLocks noGrp="1"/>
          </p:cNvSpPr>
          <p:nvPr>
            <p:ph type="sldNum" sz="quarter" idx="12"/>
          </p:nvPr>
        </p:nvSpPr>
        <p:spPr/>
        <p:txBody>
          <a:bodyPr/>
          <a:lstStyle/>
          <a:p>
            <a:fld id="{3B8CDCD8-CD80-485D-ADEC-69DD59A89FD6}" type="slidenum">
              <a:rPr lang="cs-CZ" smtClean="0"/>
              <a:t>‹#›</a:t>
            </a:fld>
            <a:endParaRPr lang="cs-CZ"/>
          </a:p>
        </p:txBody>
      </p:sp>
    </p:spTree>
    <p:extLst>
      <p:ext uri="{BB962C8B-B14F-4D97-AF65-F5344CB8AC3E}">
        <p14:creationId xmlns:p14="http://schemas.microsoft.com/office/powerpoint/2010/main" val="1658787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10C6C4-9B9A-40C8-B851-C94BD3EB79A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16F5B7B4-59A1-4E11-966A-821BBFD7F086}"/>
              </a:ext>
            </a:extLst>
          </p:cNvPr>
          <p:cNvSpPr>
            <a:spLocks noGrp="1"/>
          </p:cNvSpPr>
          <p:nvPr>
            <p:ph type="dt" sz="half" idx="10"/>
          </p:nvPr>
        </p:nvSpPr>
        <p:spPr/>
        <p:txBody>
          <a:bodyPr/>
          <a:lstStyle/>
          <a:p>
            <a:fld id="{36E22B44-AFB4-42C0-90C6-437937F98D88}" type="datetimeFigureOut">
              <a:rPr lang="cs-CZ" smtClean="0"/>
              <a:t>26. 10. 2020</a:t>
            </a:fld>
            <a:endParaRPr lang="cs-CZ"/>
          </a:p>
        </p:txBody>
      </p:sp>
      <p:sp>
        <p:nvSpPr>
          <p:cNvPr id="4" name="Zástupný symbol pro zápatí 3">
            <a:extLst>
              <a:ext uri="{FF2B5EF4-FFF2-40B4-BE49-F238E27FC236}">
                <a16:creationId xmlns:a16="http://schemas.microsoft.com/office/drawing/2014/main" id="{7B193FC7-FCBF-4A73-A1B0-B1BD41627DB0}"/>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F5537F9-8883-4529-8F64-571DE302EDCA}"/>
              </a:ext>
            </a:extLst>
          </p:cNvPr>
          <p:cNvSpPr>
            <a:spLocks noGrp="1"/>
          </p:cNvSpPr>
          <p:nvPr>
            <p:ph type="sldNum" sz="quarter" idx="12"/>
          </p:nvPr>
        </p:nvSpPr>
        <p:spPr/>
        <p:txBody>
          <a:bodyPr/>
          <a:lstStyle/>
          <a:p>
            <a:fld id="{3B8CDCD8-CD80-485D-ADEC-69DD59A89FD6}" type="slidenum">
              <a:rPr lang="cs-CZ" smtClean="0"/>
              <a:t>‹#›</a:t>
            </a:fld>
            <a:endParaRPr lang="cs-CZ"/>
          </a:p>
        </p:txBody>
      </p:sp>
    </p:spTree>
    <p:extLst>
      <p:ext uri="{BB962C8B-B14F-4D97-AF65-F5344CB8AC3E}">
        <p14:creationId xmlns:p14="http://schemas.microsoft.com/office/powerpoint/2010/main" val="2598147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684535D7-ED79-4925-AFAE-6E6F8A719ADA}"/>
              </a:ext>
            </a:extLst>
          </p:cNvPr>
          <p:cNvSpPr>
            <a:spLocks noGrp="1"/>
          </p:cNvSpPr>
          <p:nvPr>
            <p:ph type="dt" sz="half" idx="10"/>
          </p:nvPr>
        </p:nvSpPr>
        <p:spPr/>
        <p:txBody>
          <a:bodyPr/>
          <a:lstStyle/>
          <a:p>
            <a:fld id="{36E22B44-AFB4-42C0-90C6-437937F98D88}" type="datetimeFigureOut">
              <a:rPr lang="cs-CZ" smtClean="0"/>
              <a:t>26. 10. 2020</a:t>
            </a:fld>
            <a:endParaRPr lang="cs-CZ"/>
          </a:p>
        </p:txBody>
      </p:sp>
      <p:sp>
        <p:nvSpPr>
          <p:cNvPr id="3" name="Zástupný symbol pro zápatí 2">
            <a:extLst>
              <a:ext uri="{FF2B5EF4-FFF2-40B4-BE49-F238E27FC236}">
                <a16:creationId xmlns:a16="http://schemas.microsoft.com/office/drawing/2014/main" id="{6153DAFA-4D56-477A-9FA0-B17D1CA0DDDC}"/>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AB55C4E5-48DC-4072-B62D-07D4C93ECE8B}"/>
              </a:ext>
            </a:extLst>
          </p:cNvPr>
          <p:cNvSpPr>
            <a:spLocks noGrp="1"/>
          </p:cNvSpPr>
          <p:nvPr>
            <p:ph type="sldNum" sz="quarter" idx="12"/>
          </p:nvPr>
        </p:nvSpPr>
        <p:spPr/>
        <p:txBody>
          <a:bodyPr/>
          <a:lstStyle/>
          <a:p>
            <a:fld id="{3B8CDCD8-CD80-485D-ADEC-69DD59A89FD6}" type="slidenum">
              <a:rPr lang="cs-CZ" smtClean="0"/>
              <a:t>‹#›</a:t>
            </a:fld>
            <a:endParaRPr lang="cs-CZ"/>
          </a:p>
        </p:txBody>
      </p:sp>
    </p:spTree>
    <p:extLst>
      <p:ext uri="{BB962C8B-B14F-4D97-AF65-F5344CB8AC3E}">
        <p14:creationId xmlns:p14="http://schemas.microsoft.com/office/powerpoint/2010/main" val="1219875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A35BE0-6ECB-4208-B463-351A61B7A33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92326D73-2DE5-4009-90A4-541F4CE090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EC29AC07-436C-4D45-AFE0-FE86A6E2E5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3391529D-6DBE-44E2-8907-0963A438ACD8}"/>
              </a:ext>
            </a:extLst>
          </p:cNvPr>
          <p:cNvSpPr>
            <a:spLocks noGrp="1"/>
          </p:cNvSpPr>
          <p:nvPr>
            <p:ph type="dt" sz="half" idx="10"/>
          </p:nvPr>
        </p:nvSpPr>
        <p:spPr/>
        <p:txBody>
          <a:bodyPr/>
          <a:lstStyle/>
          <a:p>
            <a:fld id="{36E22B44-AFB4-42C0-90C6-437937F98D88}" type="datetimeFigureOut">
              <a:rPr lang="cs-CZ" smtClean="0"/>
              <a:t>26. 10. 2020</a:t>
            </a:fld>
            <a:endParaRPr lang="cs-CZ"/>
          </a:p>
        </p:txBody>
      </p:sp>
      <p:sp>
        <p:nvSpPr>
          <p:cNvPr id="6" name="Zástupný symbol pro zápatí 5">
            <a:extLst>
              <a:ext uri="{FF2B5EF4-FFF2-40B4-BE49-F238E27FC236}">
                <a16:creationId xmlns:a16="http://schemas.microsoft.com/office/drawing/2014/main" id="{DA8D2169-7CB0-426F-AE0B-466B818F40F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11D10B44-327C-4AC2-9BA8-8625582599E6}"/>
              </a:ext>
            </a:extLst>
          </p:cNvPr>
          <p:cNvSpPr>
            <a:spLocks noGrp="1"/>
          </p:cNvSpPr>
          <p:nvPr>
            <p:ph type="sldNum" sz="quarter" idx="12"/>
          </p:nvPr>
        </p:nvSpPr>
        <p:spPr/>
        <p:txBody>
          <a:bodyPr/>
          <a:lstStyle/>
          <a:p>
            <a:fld id="{3B8CDCD8-CD80-485D-ADEC-69DD59A89FD6}" type="slidenum">
              <a:rPr lang="cs-CZ" smtClean="0"/>
              <a:t>‹#›</a:t>
            </a:fld>
            <a:endParaRPr lang="cs-CZ"/>
          </a:p>
        </p:txBody>
      </p:sp>
    </p:spTree>
    <p:extLst>
      <p:ext uri="{BB962C8B-B14F-4D97-AF65-F5344CB8AC3E}">
        <p14:creationId xmlns:p14="http://schemas.microsoft.com/office/powerpoint/2010/main" val="2761871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EADAC6-3095-4E80-852E-1D857756DD2D}"/>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6847C826-C3CF-4124-8221-371CD863E4E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B76E8A01-A7A3-4870-99FF-E254B2A847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61E3CA48-E208-4E49-A28D-9E9177301B5A}"/>
              </a:ext>
            </a:extLst>
          </p:cNvPr>
          <p:cNvSpPr>
            <a:spLocks noGrp="1"/>
          </p:cNvSpPr>
          <p:nvPr>
            <p:ph type="dt" sz="half" idx="10"/>
          </p:nvPr>
        </p:nvSpPr>
        <p:spPr/>
        <p:txBody>
          <a:bodyPr/>
          <a:lstStyle/>
          <a:p>
            <a:fld id="{36E22B44-AFB4-42C0-90C6-437937F98D88}" type="datetimeFigureOut">
              <a:rPr lang="cs-CZ" smtClean="0"/>
              <a:t>26. 10. 2020</a:t>
            </a:fld>
            <a:endParaRPr lang="cs-CZ"/>
          </a:p>
        </p:txBody>
      </p:sp>
      <p:sp>
        <p:nvSpPr>
          <p:cNvPr id="6" name="Zástupný symbol pro zápatí 5">
            <a:extLst>
              <a:ext uri="{FF2B5EF4-FFF2-40B4-BE49-F238E27FC236}">
                <a16:creationId xmlns:a16="http://schemas.microsoft.com/office/drawing/2014/main" id="{AB9F3A4D-E2AB-42A3-AAEF-B19A0DCE300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05AB6BF-8B88-41A5-BFD6-CA384DDD4488}"/>
              </a:ext>
            </a:extLst>
          </p:cNvPr>
          <p:cNvSpPr>
            <a:spLocks noGrp="1"/>
          </p:cNvSpPr>
          <p:nvPr>
            <p:ph type="sldNum" sz="quarter" idx="12"/>
          </p:nvPr>
        </p:nvSpPr>
        <p:spPr/>
        <p:txBody>
          <a:bodyPr/>
          <a:lstStyle/>
          <a:p>
            <a:fld id="{3B8CDCD8-CD80-485D-ADEC-69DD59A89FD6}" type="slidenum">
              <a:rPr lang="cs-CZ" smtClean="0"/>
              <a:t>‹#›</a:t>
            </a:fld>
            <a:endParaRPr lang="cs-CZ"/>
          </a:p>
        </p:txBody>
      </p:sp>
    </p:spTree>
    <p:extLst>
      <p:ext uri="{BB962C8B-B14F-4D97-AF65-F5344CB8AC3E}">
        <p14:creationId xmlns:p14="http://schemas.microsoft.com/office/powerpoint/2010/main" val="1334037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116DE5B8-B605-417F-A55A-9B2064C5AB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DEE88E6B-7F04-4A09-AC31-0EECD7CB54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897859A-3619-4477-A59A-BEC779D5D4C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E22B44-AFB4-42C0-90C6-437937F98D88}" type="datetimeFigureOut">
              <a:rPr lang="cs-CZ" smtClean="0"/>
              <a:t>26. 10. 2020</a:t>
            </a:fld>
            <a:endParaRPr lang="cs-CZ"/>
          </a:p>
        </p:txBody>
      </p:sp>
      <p:sp>
        <p:nvSpPr>
          <p:cNvPr id="5" name="Zástupný symbol pro zápatí 4">
            <a:extLst>
              <a:ext uri="{FF2B5EF4-FFF2-40B4-BE49-F238E27FC236}">
                <a16:creationId xmlns:a16="http://schemas.microsoft.com/office/drawing/2014/main" id="{2C7A7AE5-6654-4253-98AF-BE79CE073D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4769A560-95FD-441A-B7EB-15BA2C0662B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8CDCD8-CD80-485D-ADEC-69DD59A89FD6}" type="slidenum">
              <a:rPr lang="cs-CZ" smtClean="0"/>
              <a:t>‹#›</a:t>
            </a:fld>
            <a:endParaRPr lang="cs-CZ"/>
          </a:p>
        </p:txBody>
      </p:sp>
    </p:spTree>
    <p:extLst>
      <p:ext uri="{BB962C8B-B14F-4D97-AF65-F5344CB8AC3E}">
        <p14:creationId xmlns:p14="http://schemas.microsoft.com/office/powerpoint/2010/main" val="22635142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stripky.cz/189-deloha.html#0"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4BB0A2D4-BD4E-409A-959F-0DD26B7FED23}"/>
              </a:ext>
            </a:extLst>
          </p:cNvPr>
          <p:cNvSpPr>
            <a:spLocks noGrp="1" noChangeArrowheads="1"/>
          </p:cNvSpPr>
          <p:nvPr>
            <p:ph type="ctrTitle"/>
          </p:nvPr>
        </p:nvSpPr>
        <p:spPr>
          <a:xfrm>
            <a:off x="2209800" y="2130426"/>
            <a:ext cx="7772400" cy="1470025"/>
          </a:xfrm>
        </p:spPr>
        <p:txBody>
          <a:bodyPr anchor="ctr">
            <a:normAutofit fontScale="90000"/>
          </a:bodyPr>
          <a:lstStyle/>
          <a:p>
            <a:pPr eaLnBrk="1" hangingPunct="1"/>
            <a:r>
              <a:rPr lang="cs-CZ" altLang="cs-CZ" sz="4000" dirty="0"/>
              <a:t>Deviace </a:t>
            </a:r>
            <a:r>
              <a:rPr lang="cs-CZ" altLang="cs-CZ" sz="4000" dirty="0" err="1"/>
              <a:t>dělohy,dysmenorhea</a:t>
            </a:r>
            <a:r>
              <a:rPr lang="cs-CZ" altLang="cs-CZ" sz="4000" dirty="0"/>
              <a:t>, gynekologické záněty, pohlavně přenosná onemocnění, </a:t>
            </a:r>
            <a:r>
              <a:rPr lang="cs-CZ" altLang="cs-CZ" sz="4000" dirty="0" err="1"/>
              <a:t>sakralgie,lumbalgie</a:t>
            </a:r>
            <a:endParaRPr lang="cs-CZ" altLang="cs-CZ" sz="4000" dirty="0"/>
          </a:p>
        </p:txBody>
      </p:sp>
      <p:sp>
        <p:nvSpPr>
          <p:cNvPr id="2051" name="Rectangle 3">
            <a:extLst>
              <a:ext uri="{FF2B5EF4-FFF2-40B4-BE49-F238E27FC236}">
                <a16:creationId xmlns:a16="http://schemas.microsoft.com/office/drawing/2014/main" id="{B70EBBA6-A154-49C6-AC44-5171A599B06D}"/>
              </a:ext>
            </a:extLst>
          </p:cNvPr>
          <p:cNvSpPr>
            <a:spLocks noGrp="1" noChangeArrowheads="1"/>
          </p:cNvSpPr>
          <p:nvPr>
            <p:ph type="subTitle" idx="1"/>
          </p:nvPr>
        </p:nvSpPr>
        <p:spPr>
          <a:xfrm>
            <a:off x="2895600" y="4508500"/>
            <a:ext cx="6400800" cy="1130300"/>
          </a:xfrm>
        </p:spPr>
        <p:txBody>
          <a:bodyPr/>
          <a:lstStyle/>
          <a:p>
            <a:pPr eaLnBrk="1" hangingPunct="1"/>
            <a:r>
              <a:rPr lang="cs-CZ" altLang="cs-CZ" sz="3200" i="1" dirty="0"/>
              <a:t>Iva Tomášková</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EC02063A-CF1E-4A2B-AE53-658485F5056F}"/>
              </a:ext>
            </a:extLst>
          </p:cNvPr>
          <p:cNvSpPr>
            <a:spLocks noGrp="1" noChangeArrowheads="1"/>
          </p:cNvSpPr>
          <p:nvPr>
            <p:ph type="title"/>
          </p:nvPr>
        </p:nvSpPr>
        <p:spPr/>
        <p:txBody>
          <a:bodyPr/>
          <a:lstStyle/>
          <a:p>
            <a:pPr eaLnBrk="1" hangingPunct="1"/>
            <a:r>
              <a:rPr lang="cs-CZ" altLang="cs-CZ"/>
              <a:t>Příčiny deviace dělohy</a:t>
            </a:r>
          </a:p>
        </p:txBody>
      </p:sp>
      <p:sp>
        <p:nvSpPr>
          <p:cNvPr id="11267" name="Rectangle 3">
            <a:extLst>
              <a:ext uri="{FF2B5EF4-FFF2-40B4-BE49-F238E27FC236}">
                <a16:creationId xmlns:a16="http://schemas.microsoft.com/office/drawing/2014/main" id="{E272EEBE-A54A-452F-A0D6-673EB89D3C7F}"/>
              </a:ext>
            </a:extLst>
          </p:cNvPr>
          <p:cNvSpPr>
            <a:spLocks noGrp="1" noChangeArrowheads="1"/>
          </p:cNvSpPr>
          <p:nvPr>
            <p:ph type="body" idx="1"/>
          </p:nvPr>
        </p:nvSpPr>
        <p:spPr/>
        <p:txBody>
          <a:bodyPr>
            <a:normAutofit lnSpcReduction="10000"/>
          </a:bodyPr>
          <a:lstStyle/>
          <a:p>
            <a:pPr eaLnBrk="1" hangingPunct="1">
              <a:lnSpc>
                <a:spcPct val="80000"/>
              </a:lnSpc>
            </a:pPr>
            <a:r>
              <a:rPr lang="cs-CZ" altLang="cs-CZ" sz="2400" b="1"/>
              <a:t>vrozené</a:t>
            </a:r>
            <a:r>
              <a:rPr lang="cs-CZ" altLang="cs-CZ" sz="2400"/>
              <a:t> - je pro ně charakteristická krátká stěna poševní; </a:t>
            </a:r>
          </a:p>
          <a:p>
            <a:pPr eaLnBrk="1" hangingPunct="1">
              <a:lnSpc>
                <a:spcPct val="80000"/>
              </a:lnSpc>
            </a:pPr>
            <a:endParaRPr lang="cs-CZ" altLang="cs-CZ" sz="2400" b="1"/>
          </a:p>
          <a:p>
            <a:pPr eaLnBrk="1" hangingPunct="1">
              <a:lnSpc>
                <a:spcPct val="80000"/>
              </a:lnSpc>
            </a:pPr>
            <a:endParaRPr lang="cs-CZ" altLang="cs-CZ" sz="2400" b="1"/>
          </a:p>
          <a:p>
            <a:pPr eaLnBrk="1" hangingPunct="1">
              <a:lnSpc>
                <a:spcPct val="80000"/>
              </a:lnSpc>
            </a:pPr>
            <a:r>
              <a:rPr lang="cs-CZ" altLang="cs-CZ" sz="2400" b="1"/>
              <a:t>získané</a:t>
            </a:r>
            <a:r>
              <a:rPr lang="cs-CZ" altLang="cs-CZ" sz="2400"/>
              <a:t> </a:t>
            </a:r>
            <a:br>
              <a:rPr lang="cs-CZ" altLang="cs-CZ" sz="2400"/>
            </a:br>
            <a:r>
              <a:rPr lang="cs-CZ" altLang="cs-CZ" sz="2400"/>
              <a:t>- vzniká nesprávným držením těla, většinou po porodu, kdy žena leží dlouhé hodiny na zádech a tím těžká děloha padá dozadu a dochází k ochabnutí závěsných vazů děložních,</a:t>
            </a:r>
            <a:br>
              <a:rPr lang="cs-CZ" altLang="cs-CZ" sz="2400"/>
            </a:br>
            <a:r>
              <a:rPr lang="cs-CZ" altLang="cs-CZ" sz="2400"/>
              <a:t>- při nezhoubném nádorovém onemocnění dělohy,</a:t>
            </a:r>
            <a:br>
              <a:rPr lang="cs-CZ" altLang="cs-CZ" sz="2400"/>
            </a:br>
            <a:r>
              <a:rPr lang="cs-CZ" altLang="cs-CZ" sz="2400"/>
              <a:t>- srůsty nebo záněty v malé pánvi (působí ženám potíže nejčastěji),</a:t>
            </a:r>
            <a:br>
              <a:rPr lang="cs-CZ" altLang="cs-CZ" sz="2400"/>
            </a:br>
            <a:r>
              <a:rPr lang="cs-CZ" altLang="cs-CZ" sz="2400"/>
              <a:t>- po úrazu - pádu na hýždě,</a:t>
            </a:r>
            <a:br>
              <a:rPr lang="cs-CZ" altLang="cs-CZ" sz="2400"/>
            </a:br>
            <a:r>
              <a:rPr lang="cs-CZ" altLang="cs-CZ" sz="2400"/>
              <a:t>- při sportu - zaklonění dělohy vlivem sportovní činnosti,</a:t>
            </a:r>
            <a:br>
              <a:rPr lang="cs-CZ" altLang="cs-CZ" sz="2400"/>
            </a:br>
            <a:r>
              <a:rPr lang="cs-CZ" altLang="cs-CZ" sz="2400"/>
              <a:t>- intenzivní prací v určitém stálém napětí a stále nezměněném držení těla. </a:t>
            </a:r>
          </a:p>
          <a:p>
            <a:pPr eaLnBrk="1" hangingPunct="1">
              <a:lnSpc>
                <a:spcPct val="80000"/>
              </a:lnSpc>
              <a:buFontTx/>
              <a:buNone/>
            </a:pPr>
            <a:r>
              <a:rPr lang="cs-CZ" altLang="cs-CZ" sz="2400" b="1"/>
              <a:t> </a:t>
            </a:r>
          </a:p>
          <a:p>
            <a:pPr eaLnBrk="1" hangingPunct="1">
              <a:lnSpc>
                <a:spcPct val="80000"/>
              </a:lnSpc>
              <a:buFontTx/>
              <a:buNone/>
            </a:pPr>
            <a:endParaRPr lang="cs-CZ" altLang="cs-CZ" sz="2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CE3BD117-C53A-403C-A54D-9973C70810F0}"/>
              </a:ext>
            </a:extLst>
          </p:cNvPr>
          <p:cNvSpPr>
            <a:spLocks noGrp="1" noChangeArrowheads="1"/>
          </p:cNvSpPr>
          <p:nvPr>
            <p:ph type="title"/>
          </p:nvPr>
        </p:nvSpPr>
        <p:spPr/>
        <p:txBody>
          <a:bodyPr/>
          <a:lstStyle/>
          <a:p>
            <a:pPr eaLnBrk="1" hangingPunct="1"/>
            <a:r>
              <a:rPr lang="cs-CZ" altLang="cs-CZ"/>
              <a:t>Příznaky a léčba deviace dělohy</a:t>
            </a:r>
          </a:p>
        </p:txBody>
      </p:sp>
      <p:sp>
        <p:nvSpPr>
          <p:cNvPr id="12291" name="Rectangle 3">
            <a:extLst>
              <a:ext uri="{FF2B5EF4-FFF2-40B4-BE49-F238E27FC236}">
                <a16:creationId xmlns:a16="http://schemas.microsoft.com/office/drawing/2014/main" id="{8D556CD5-DF5C-4C95-BD20-D3583E27A635}"/>
              </a:ext>
            </a:extLst>
          </p:cNvPr>
          <p:cNvSpPr>
            <a:spLocks noGrp="1" noChangeArrowheads="1"/>
          </p:cNvSpPr>
          <p:nvPr>
            <p:ph type="body" idx="1"/>
          </p:nvPr>
        </p:nvSpPr>
        <p:spPr/>
        <p:txBody>
          <a:bodyPr/>
          <a:lstStyle/>
          <a:p>
            <a:pPr eaLnBrk="1" hangingPunct="1">
              <a:lnSpc>
                <a:spcPct val="90000"/>
              </a:lnSpc>
            </a:pPr>
            <a:r>
              <a:rPr lang="cs-CZ" altLang="cs-CZ" sz="2400"/>
              <a:t>Nesprávné uložení dělohy se obvykle projevuje </a:t>
            </a:r>
            <a:r>
              <a:rPr lang="cs-CZ" altLang="cs-CZ" sz="2400" b="1"/>
              <a:t>bolestí v kříži, předmenstruační a menstruační bolestí, bolestí při pohlavním styku, potížemi při vyprazdňování střev a může být i příčinou neplodnosti u žen.</a:t>
            </a:r>
          </a:p>
          <a:p>
            <a:pPr eaLnBrk="1" hangingPunct="1">
              <a:lnSpc>
                <a:spcPct val="90000"/>
              </a:lnSpc>
            </a:pPr>
            <a:r>
              <a:rPr lang="cs-CZ" altLang="cs-CZ" sz="2400" b="1"/>
              <a:t>Nepůsobí-li</a:t>
            </a:r>
            <a:r>
              <a:rPr lang="cs-CZ" altLang="cs-CZ" sz="2400"/>
              <a:t> vadná poloha dělohy dozadu </a:t>
            </a:r>
            <a:r>
              <a:rPr lang="cs-CZ" altLang="cs-CZ" sz="2400" b="1"/>
              <a:t>obtíže</a:t>
            </a:r>
            <a:r>
              <a:rPr lang="cs-CZ" altLang="cs-CZ" sz="2400"/>
              <a:t>, </a:t>
            </a:r>
            <a:r>
              <a:rPr lang="cs-CZ" altLang="cs-CZ" sz="2400" b="1"/>
              <a:t>není nutná léčba</a:t>
            </a:r>
            <a:r>
              <a:rPr lang="cs-CZ" altLang="cs-CZ" sz="2400"/>
              <a:t>.</a:t>
            </a:r>
            <a:br>
              <a:rPr lang="cs-CZ" altLang="cs-CZ" sz="2400"/>
            </a:br>
            <a:r>
              <a:rPr lang="cs-CZ" altLang="cs-CZ" sz="2400"/>
              <a:t>Pokud však žena potíže má, je na místě </a:t>
            </a:r>
            <a:r>
              <a:rPr lang="cs-CZ" altLang="cs-CZ" sz="2400" b="1"/>
              <a:t>konzervativní (neoperativní) léčba</a:t>
            </a:r>
            <a:r>
              <a:rPr lang="cs-CZ" altLang="cs-CZ" sz="2400"/>
              <a:t> a při jejím neúspěchu </a:t>
            </a:r>
            <a:r>
              <a:rPr lang="cs-CZ" altLang="cs-CZ" sz="2400" b="1"/>
              <a:t>léčba operativní</a:t>
            </a:r>
            <a:r>
              <a:rPr lang="cs-CZ" altLang="cs-CZ" sz="2400"/>
              <a:t>.</a:t>
            </a:r>
            <a:br>
              <a:rPr lang="cs-CZ" altLang="cs-CZ" sz="2400"/>
            </a:br>
            <a:r>
              <a:rPr lang="cs-CZ" altLang="cs-CZ" sz="2400"/>
              <a:t>Z konzervativních postupů se nabízí polohování, speciální léčebný tělocvik, napravení polohy dělohy v narkóze se zajištěním poševním pesarem (tělískem v podobě membrány) aj.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606E698B-B164-4DA2-B64A-5F9EA95B0224}"/>
              </a:ext>
            </a:extLst>
          </p:cNvPr>
          <p:cNvSpPr>
            <a:spLocks noGrp="1" noChangeArrowheads="1"/>
          </p:cNvSpPr>
          <p:nvPr>
            <p:ph type="title"/>
          </p:nvPr>
        </p:nvSpPr>
        <p:spPr/>
        <p:txBody>
          <a:bodyPr/>
          <a:lstStyle/>
          <a:p>
            <a:pPr eaLnBrk="1" hangingPunct="1"/>
            <a:r>
              <a:rPr lang="cs-CZ" altLang="cs-CZ" sz="4000"/>
              <a:t>Prevence vadného uložení dělohy</a:t>
            </a:r>
          </a:p>
        </p:txBody>
      </p:sp>
      <p:sp>
        <p:nvSpPr>
          <p:cNvPr id="13315" name="Rectangle 3">
            <a:extLst>
              <a:ext uri="{FF2B5EF4-FFF2-40B4-BE49-F238E27FC236}">
                <a16:creationId xmlns:a16="http://schemas.microsoft.com/office/drawing/2014/main" id="{14030944-1B94-4378-87C2-FF04ACEC1986}"/>
              </a:ext>
            </a:extLst>
          </p:cNvPr>
          <p:cNvSpPr>
            <a:spLocks noGrp="1" noChangeArrowheads="1"/>
          </p:cNvSpPr>
          <p:nvPr>
            <p:ph type="body" idx="1"/>
          </p:nvPr>
        </p:nvSpPr>
        <p:spPr/>
        <p:txBody>
          <a:bodyPr/>
          <a:lstStyle/>
          <a:p>
            <a:pPr eaLnBrk="1" hangingPunct="1">
              <a:lnSpc>
                <a:spcPct val="90000"/>
              </a:lnSpc>
            </a:pPr>
            <a:r>
              <a:rPr lang="cs-CZ" altLang="cs-CZ" sz="2400"/>
              <a:t>K prevenci této vady je možno doporučit pravidelné vyprazdňování močového měchýře, pravidelné vyprazdňování střev, </a:t>
            </a:r>
          </a:p>
          <a:p>
            <a:pPr eaLnBrk="1" hangingPunct="1">
              <a:lnSpc>
                <a:spcPct val="90000"/>
              </a:lnSpc>
            </a:pPr>
            <a:r>
              <a:rPr lang="cs-CZ" altLang="cs-CZ" sz="2400" b="1"/>
              <a:t>gymnastika v raném šestinedělí</a:t>
            </a:r>
            <a:r>
              <a:rPr lang="cs-CZ" altLang="cs-CZ" sz="2400"/>
              <a:t> (polohování na břiše, polohování v kleče), </a:t>
            </a:r>
            <a:r>
              <a:rPr lang="cs-CZ" altLang="cs-CZ" sz="2400" b="1"/>
              <a:t>včasné vstávání po porodu, </a:t>
            </a:r>
          </a:p>
          <a:p>
            <a:pPr eaLnBrk="1" hangingPunct="1">
              <a:lnSpc>
                <a:spcPct val="90000"/>
              </a:lnSpc>
            </a:pPr>
            <a:r>
              <a:rPr lang="cs-CZ" altLang="cs-CZ" sz="2400" b="1"/>
              <a:t>zákaz těžké práce</a:t>
            </a:r>
            <a:r>
              <a:rPr lang="cs-CZ" altLang="cs-CZ" sz="2400"/>
              <a:t>, </a:t>
            </a:r>
            <a:r>
              <a:rPr lang="cs-CZ" altLang="cs-CZ" sz="2400" b="1"/>
              <a:t>nenošení těžkých břemen, speciální léčebný tělocvik</a:t>
            </a:r>
            <a:endParaRPr lang="cs-CZ" altLang="cs-CZ" sz="2400"/>
          </a:p>
          <a:p>
            <a:pPr eaLnBrk="1" hangingPunct="1">
              <a:lnSpc>
                <a:spcPct val="90000"/>
              </a:lnSpc>
            </a:pPr>
            <a:r>
              <a:rPr lang="cs-CZ" altLang="cs-CZ" sz="2400"/>
              <a:t>Léčebný tělocvik má význam pro vyrovnání vzájemného vztahu svalstva břišního, zádového a sedacího (tzn. tonusu lisu břišního a svalstva dna pánevního).</a:t>
            </a:r>
            <a:endParaRPr lang="cs-CZ" altLang="cs-CZ" sz="2400" b="1">
              <a:hlinkClick r:id="rId2"/>
            </a:endParaRPr>
          </a:p>
          <a:p>
            <a:pPr eaLnBrk="1" hangingPunct="1">
              <a:lnSpc>
                <a:spcPct val="90000"/>
              </a:lnSpc>
              <a:buFontTx/>
              <a:buNone/>
            </a:pPr>
            <a:br>
              <a:rPr lang="cs-CZ" altLang="cs-CZ" sz="2400" b="1">
                <a:hlinkClick r:id="rId2"/>
              </a:rPr>
            </a:br>
            <a:endParaRPr lang="cs-CZ" altLang="cs-CZ" sz="2400" b="1"/>
          </a:p>
          <a:p>
            <a:pPr eaLnBrk="1" hangingPunct="1">
              <a:lnSpc>
                <a:spcPct val="90000"/>
              </a:lnSpc>
              <a:buFontTx/>
              <a:buNone/>
            </a:pPr>
            <a:endParaRPr lang="cs-CZ" altLang="cs-CZ" sz="2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F572C0D7-8655-49E0-83A1-FD6CADB2401E}"/>
              </a:ext>
            </a:extLst>
          </p:cNvPr>
          <p:cNvSpPr>
            <a:spLocks noGrp="1" noChangeArrowheads="1"/>
          </p:cNvSpPr>
          <p:nvPr>
            <p:ph type="title"/>
          </p:nvPr>
        </p:nvSpPr>
        <p:spPr/>
        <p:txBody>
          <a:bodyPr/>
          <a:lstStyle/>
          <a:p>
            <a:pPr eaLnBrk="1" hangingPunct="1"/>
            <a:r>
              <a:rPr lang="cs-CZ" altLang="cs-CZ"/>
              <a:t>Následky deviace dělohy</a:t>
            </a:r>
          </a:p>
        </p:txBody>
      </p:sp>
      <p:sp>
        <p:nvSpPr>
          <p:cNvPr id="14339" name="Rectangle 3">
            <a:extLst>
              <a:ext uri="{FF2B5EF4-FFF2-40B4-BE49-F238E27FC236}">
                <a16:creationId xmlns:a16="http://schemas.microsoft.com/office/drawing/2014/main" id="{305D1998-F2B3-4AB5-A613-FBE32D2EBB78}"/>
              </a:ext>
            </a:extLst>
          </p:cNvPr>
          <p:cNvSpPr>
            <a:spLocks noGrp="1" noChangeArrowheads="1"/>
          </p:cNvSpPr>
          <p:nvPr>
            <p:ph type="body" idx="1"/>
          </p:nvPr>
        </p:nvSpPr>
        <p:spPr/>
        <p:txBody>
          <a:bodyPr/>
          <a:lstStyle/>
          <a:p>
            <a:pPr eaLnBrk="1" hangingPunct="1"/>
            <a:r>
              <a:rPr lang="cs-CZ" altLang="cs-CZ"/>
              <a:t>Potrat plodu</a:t>
            </a:r>
          </a:p>
          <a:p>
            <a:pPr eaLnBrk="1" hangingPunct="1"/>
            <a:r>
              <a:rPr lang="cs-CZ" altLang="cs-CZ"/>
              <a:t>Močová inkontinence</a:t>
            </a:r>
          </a:p>
          <a:p>
            <a:pPr eaLnBrk="1" hangingPunct="1"/>
            <a:r>
              <a:rPr lang="cs-CZ" altLang="cs-CZ"/>
              <a:t>Poruchy defekace</a:t>
            </a:r>
          </a:p>
          <a:p>
            <a:pPr eaLnBrk="1" hangingPunct="1"/>
            <a:endParaRPr lang="cs-CZ" altLang="cs-CZ"/>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3CF9059-31C5-4170-936E-AD21A0BCC5E7}"/>
              </a:ext>
            </a:extLst>
          </p:cNvPr>
          <p:cNvSpPr>
            <a:spLocks noGrp="1" noChangeArrowheads="1"/>
          </p:cNvSpPr>
          <p:nvPr>
            <p:ph type="title"/>
          </p:nvPr>
        </p:nvSpPr>
        <p:spPr/>
        <p:txBody>
          <a:bodyPr/>
          <a:lstStyle/>
          <a:p>
            <a:pPr eaLnBrk="1" hangingPunct="1"/>
            <a:r>
              <a:rPr lang="cs-CZ" altLang="cs-CZ"/>
              <a:t>Doporučené zásady při LTV</a:t>
            </a:r>
          </a:p>
        </p:txBody>
      </p:sp>
      <p:sp>
        <p:nvSpPr>
          <p:cNvPr id="15363" name="Rectangle 3">
            <a:extLst>
              <a:ext uri="{FF2B5EF4-FFF2-40B4-BE49-F238E27FC236}">
                <a16:creationId xmlns:a16="http://schemas.microsoft.com/office/drawing/2014/main" id="{CB3730F6-1F10-4D66-894A-DC73216340FF}"/>
              </a:ext>
            </a:extLst>
          </p:cNvPr>
          <p:cNvSpPr>
            <a:spLocks noGrp="1" noChangeArrowheads="1"/>
          </p:cNvSpPr>
          <p:nvPr>
            <p:ph type="body" idx="1"/>
          </p:nvPr>
        </p:nvSpPr>
        <p:spPr/>
        <p:txBody>
          <a:bodyPr/>
          <a:lstStyle/>
          <a:p>
            <a:pPr eaLnBrk="1" hangingPunct="1">
              <a:lnSpc>
                <a:spcPct val="80000"/>
              </a:lnSpc>
            </a:pPr>
            <a:r>
              <a:rPr lang="cs-CZ" altLang="cs-CZ" sz="2000"/>
              <a:t>cvičíme denně - výchozím je pro nás současný zdravotní stav a konzultace s lékařem; </a:t>
            </a:r>
          </a:p>
          <a:p>
            <a:pPr eaLnBrk="1" hangingPunct="1">
              <a:lnSpc>
                <a:spcPct val="80000"/>
              </a:lnSpc>
            </a:pPr>
            <a:r>
              <a:rPr lang="cs-CZ" altLang="cs-CZ" sz="2000"/>
              <a:t>cvičíme ve volném cvičebním oděvu a vymočené; </a:t>
            </a:r>
          </a:p>
          <a:p>
            <a:pPr eaLnBrk="1" hangingPunct="1">
              <a:lnSpc>
                <a:spcPct val="80000"/>
              </a:lnSpc>
            </a:pPr>
            <a:r>
              <a:rPr lang="cs-CZ" altLang="cs-CZ" sz="2000"/>
              <a:t>jednotlivý cvik zprvu cvičíme 3x - 5x, později 5x - 10x; </a:t>
            </a:r>
          </a:p>
          <a:p>
            <a:pPr eaLnBrk="1" hangingPunct="1">
              <a:lnSpc>
                <a:spcPct val="80000"/>
              </a:lnSpc>
            </a:pPr>
            <a:r>
              <a:rPr lang="cs-CZ" altLang="cs-CZ" sz="2000"/>
              <a:t>cvičíme na lůžku, koberci, žíněnce apod.; </a:t>
            </a:r>
          </a:p>
          <a:p>
            <a:pPr eaLnBrk="1" hangingPunct="1">
              <a:lnSpc>
                <a:spcPct val="80000"/>
              </a:lnSpc>
            </a:pPr>
            <a:r>
              <a:rPr lang="cs-CZ" altLang="cs-CZ" sz="2000"/>
              <a:t>cvičení začínáme a končíme dechovou gymnastikou; </a:t>
            </a:r>
          </a:p>
          <a:p>
            <a:pPr eaLnBrk="1" hangingPunct="1">
              <a:lnSpc>
                <a:spcPct val="80000"/>
              </a:lnSpc>
            </a:pPr>
            <a:r>
              <a:rPr lang="cs-CZ" altLang="cs-CZ" sz="2000"/>
              <a:t>cvičíme koordinovaně s dechem, tzn. vdechujeme nosem a vydechujeme ústy; </a:t>
            </a:r>
          </a:p>
          <a:p>
            <a:pPr eaLnBrk="1" hangingPunct="1">
              <a:lnSpc>
                <a:spcPct val="80000"/>
              </a:lnSpc>
            </a:pPr>
            <a:r>
              <a:rPr lang="cs-CZ" altLang="cs-CZ" sz="2000"/>
              <a:t>dbáme na kvalitu provedeného cviku, nikoliv na kvantitu (počet cviků); </a:t>
            </a:r>
          </a:p>
          <a:p>
            <a:pPr eaLnBrk="1" hangingPunct="1">
              <a:lnSpc>
                <a:spcPct val="80000"/>
              </a:lnSpc>
            </a:pPr>
            <a:r>
              <a:rPr lang="cs-CZ" altLang="cs-CZ" sz="2000"/>
              <a:t>nikdy necvičíme těsně po jídle a přes únavu; </a:t>
            </a:r>
          </a:p>
          <a:p>
            <a:pPr eaLnBrk="1" hangingPunct="1">
              <a:lnSpc>
                <a:spcPct val="80000"/>
              </a:lnSpc>
            </a:pPr>
            <a:r>
              <a:rPr lang="cs-CZ" altLang="cs-CZ" sz="2000"/>
              <a:t>při cvičení dodržujeme předepsaný postup provedení cviku </a:t>
            </a:r>
          </a:p>
          <a:p>
            <a:pPr eaLnBrk="1" hangingPunct="1">
              <a:lnSpc>
                <a:spcPct val="80000"/>
              </a:lnSpc>
              <a:buFontTx/>
              <a:buNone/>
            </a:pPr>
            <a:endParaRPr lang="cs-CZ" altLang="cs-CZ" sz="20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CB26E29B-2F82-4703-AEEC-313C9A7F2176}"/>
              </a:ext>
            </a:extLst>
          </p:cNvPr>
          <p:cNvSpPr>
            <a:spLocks noGrp="1" noChangeArrowheads="1"/>
          </p:cNvSpPr>
          <p:nvPr>
            <p:ph type="title"/>
          </p:nvPr>
        </p:nvSpPr>
        <p:spPr/>
        <p:txBody>
          <a:bodyPr/>
          <a:lstStyle/>
          <a:p>
            <a:pPr eaLnBrk="1" hangingPunct="1"/>
            <a:r>
              <a:rPr lang="cs-CZ" altLang="cs-CZ"/>
              <a:t>dysmenorhea</a:t>
            </a:r>
          </a:p>
        </p:txBody>
      </p:sp>
      <p:sp>
        <p:nvSpPr>
          <p:cNvPr id="16387" name="Rectangle 3">
            <a:extLst>
              <a:ext uri="{FF2B5EF4-FFF2-40B4-BE49-F238E27FC236}">
                <a16:creationId xmlns:a16="http://schemas.microsoft.com/office/drawing/2014/main" id="{02438813-0936-46E9-A054-AC30C06A4BCB}"/>
              </a:ext>
            </a:extLst>
          </p:cNvPr>
          <p:cNvSpPr>
            <a:spLocks noGrp="1" noChangeArrowheads="1"/>
          </p:cNvSpPr>
          <p:nvPr>
            <p:ph type="body" idx="1"/>
          </p:nvPr>
        </p:nvSpPr>
        <p:spPr/>
        <p:txBody>
          <a:bodyPr/>
          <a:lstStyle/>
          <a:p>
            <a:pPr eaLnBrk="1" hangingPunct="1">
              <a:lnSpc>
                <a:spcPct val="80000"/>
              </a:lnSpc>
            </a:pPr>
            <a:r>
              <a:rPr lang="cs-CZ" altLang="cs-CZ" sz="2400"/>
              <a:t>syndrom charakterizovaný především bolestmi těsně před a při začátku menses. Bývá snesitelná, stačí ji tlumit spazmoanalgetiky</a:t>
            </a:r>
          </a:p>
          <a:p>
            <a:pPr eaLnBrk="1" hangingPunct="1">
              <a:lnSpc>
                <a:spcPct val="80000"/>
              </a:lnSpc>
            </a:pPr>
            <a:r>
              <a:rPr lang="cs-CZ" altLang="cs-CZ" sz="2400"/>
              <a:t> Je-li takového stupně, že ženu ochromuje a znemožňuje jí účast ve škole či v zaměstnání, nebo když se při ní vyskytují vegetativní příznaky (nauzea, zvracení, migréna aj.), musíme ji léčit</a:t>
            </a:r>
          </a:p>
          <a:p>
            <a:pPr eaLnBrk="1" hangingPunct="1">
              <a:lnSpc>
                <a:spcPct val="80000"/>
              </a:lnSpc>
            </a:pPr>
            <a:r>
              <a:rPr lang="cs-CZ" altLang="cs-CZ" sz="2400"/>
              <a:t> Nejprve je nutno vyloučit organické příčiny bolestivé menstruace (záněty, srůsty, endometriózu, deviace děložní - v takovém případě hovoříme lépe o algomenoree).</a:t>
            </a:r>
          </a:p>
          <a:p>
            <a:pPr eaLnBrk="1" hangingPunct="1">
              <a:lnSpc>
                <a:spcPct val="80000"/>
              </a:lnSpc>
            </a:pPr>
            <a:r>
              <a:rPr lang="cs-CZ" altLang="cs-CZ" sz="2400"/>
              <a:t>V patogenezi dysmenorey se uplatňují prostaglandiny, proto jsme často úspěšní podáním jejich blokátorů (kyselina salicylová, indometaciny), které by ovšem měly být podány dříve, než se obtíže rozvinou, nikoli jako symptomatická terapie při bolestech</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AB6E0E2D-F857-4526-B610-9168C2DCAE28}"/>
              </a:ext>
            </a:extLst>
          </p:cNvPr>
          <p:cNvSpPr>
            <a:spLocks noGrp="1" noChangeArrowheads="1"/>
          </p:cNvSpPr>
          <p:nvPr>
            <p:ph type="title"/>
          </p:nvPr>
        </p:nvSpPr>
        <p:spPr/>
        <p:txBody>
          <a:bodyPr/>
          <a:lstStyle/>
          <a:p>
            <a:pPr eaLnBrk="1" hangingPunct="1"/>
            <a:r>
              <a:rPr lang="cs-CZ" altLang="cs-CZ"/>
              <a:t>Dysmenorhea</a:t>
            </a:r>
          </a:p>
        </p:txBody>
      </p:sp>
      <p:sp>
        <p:nvSpPr>
          <p:cNvPr id="17411" name="Rectangle 3">
            <a:extLst>
              <a:ext uri="{FF2B5EF4-FFF2-40B4-BE49-F238E27FC236}">
                <a16:creationId xmlns:a16="http://schemas.microsoft.com/office/drawing/2014/main" id="{39A1F257-F8A2-48D7-BF36-1728774EE4DC}"/>
              </a:ext>
            </a:extLst>
          </p:cNvPr>
          <p:cNvSpPr>
            <a:spLocks noGrp="1" noChangeArrowheads="1"/>
          </p:cNvSpPr>
          <p:nvPr>
            <p:ph type="body" idx="1"/>
          </p:nvPr>
        </p:nvSpPr>
        <p:spPr/>
        <p:txBody>
          <a:bodyPr/>
          <a:lstStyle/>
          <a:p>
            <a:pPr eaLnBrk="1" hangingPunct="1"/>
            <a:r>
              <a:rPr lang="cs-CZ" altLang="cs-CZ"/>
              <a:t>Dysmenorea je ovšem výrazně psychosomatickou poruchou, a proto musíme být opatrní při poskytování úlev menstruujícím dívkám a postupovat individuálně: mohli bychom v nich totiž podporovat podvědomé přesvědčení, že menstruace je choroba a dysmenoreu tím spíše fixovat a prohloubit. </a:t>
            </a:r>
          </a:p>
          <a:p>
            <a:pPr eaLnBrk="1" hangingPunct="1"/>
            <a:endParaRPr lang="cs-CZ" altLang="cs-CZ"/>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5974BC61-CF20-4FD1-8EF2-BF5E924D5F6D}"/>
              </a:ext>
            </a:extLst>
          </p:cNvPr>
          <p:cNvSpPr>
            <a:spLocks noGrp="1" noChangeArrowheads="1"/>
          </p:cNvSpPr>
          <p:nvPr>
            <p:ph type="title"/>
          </p:nvPr>
        </p:nvSpPr>
        <p:spPr/>
        <p:txBody>
          <a:bodyPr/>
          <a:lstStyle/>
          <a:p>
            <a:pPr eaLnBrk="1" hangingPunct="1"/>
            <a:endParaRPr lang="cs-CZ" altLang="cs-CZ"/>
          </a:p>
        </p:txBody>
      </p:sp>
      <p:sp>
        <p:nvSpPr>
          <p:cNvPr id="18435" name="Rectangle 3">
            <a:extLst>
              <a:ext uri="{FF2B5EF4-FFF2-40B4-BE49-F238E27FC236}">
                <a16:creationId xmlns:a16="http://schemas.microsoft.com/office/drawing/2014/main" id="{C9CBDDCE-68B7-4E64-A93E-5B34B9274198}"/>
              </a:ext>
            </a:extLst>
          </p:cNvPr>
          <p:cNvSpPr>
            <a:spLocks noGrp="1" noChangeArrowheads="1"/>
          </p:cNvSpPr>
          <p:nvPr>
            <p:ph type="body" idx="1"/>
          </p:nvPr>
        </p:nvSpPr>
        <p:spPr/>
        <p:txBody>
          <a:bodyPr/>
          <a:lstStyle/>
          <a:p>
            <a:pPr eaLnBrk="1" hangingPunct="1"/>
            <a:endParaRPr lang="cs-CZ" altLang="cs-CZ"/>
          </a:p>
          <a:p>
            <a:pPr eaLnBrk="1" hangingPunct="1"/>
            <a:endParaRPr lang="cs-CZ" altLang="cs-CZ"/>
          </a:p>
          <a:p>
            <a:pPr eaLnBrk="1" hangingPunct="1">
              <a:buFontTx/>
              <a:buNone/>
            </a:pPr>
            <a:r>
              <a:rPr lang="cs-CZ" altLang="cs-CZ"/>
              <a:t> Některé vybrané cviky LTV</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AC942CC2-149F-4536-9BEA-57D5D64D20E6}"/>
              </a:ext>
            </a:extLst>
          </p:cNvPr>
          <p:cNvSpPr>
            <a:spLocks noGrp="1" noChangeArrowheads="1"/>
          </p:cNvSpPr>
          <p:nvPr>
            <p:ph type="title"/>
          </p:nvPr>
        </p:nvSpPr>
        <p:spPr/>
        <p:txBody>
          <a:bodyPr/>
          <a:lstStyle/>
          <a:p>
            <a:pPr eaLnBrk="1" hangingPunct="1"/>
            <a:r>
              <a:rPr lang="cs-CZ" altLang="cs-CZ" sz="2400"/>
              <a:t>Stoj mírně rozkročný (chodidla jsou rovnoběžně), nádech. Hluboký uvolněný předklon s poohnutými koleny - výdech. Při pomalém kulatém vzpřimu páteře - vdech (nádech).</a:t>
            </a:r>
          </a:p>
        </p:txBody>
      </p:sp>
      <p:sp>
        <p:nvSpPr>
          <p:cNvPr id="19459" name="Rectangle 3">
            <a:extLst>
              <a:ext uri="{FF2B5EF4-FFF2-40B4-BE49-F238E27FC236}">
                <a16:creationId xmlns:a16="http://schemas.microsoft.com/office/drawing/2014/main" id="{77B9F535-1809-4E47-9C57-9C19E56065D4}"/>
              </a:ext>
            </a:extLst>
          </p:cNvPr>
          <p:cNvSpPr>
            <a:spLocks noGrp="1" noChangeArrowheads="1"/>
          </p:cNvSpPr>
          <p:nvPr>
            <p:ph type="body" idx="1"/>
          </p:nvPr>
        </p:nvSpPr>
        <p:spPr/>
        <p:txBody>
          <a:bodyPr/>
          <a:lstStyle/>
          <a:p>
            <a:pPr eaLnBrk="1" hangingPunct="1">
              <a:buFontTx/>
              <a:buNone/>
            </a:pPr>
            <a:endParaRPr lang="cs-CZ" altLang="cs-CZ"/>
          </a:p>
        </p:txBody>
      </p:sp>
      <p:pic>
        <p:nvPicPr>
          <p:cNvPr id="19460" name="Picture 4" descr="1">
            <a:extLst>
              <a:ext uri="{FF2B5EF4-FFF2-40B4-BE49-F238E27FC236}">
                <a16:creationId xmlns:a16="http://schemas.microsoft.com/office/drawing/2014/main" id="{30769810-06F6-4F76-818E-B84DC6604E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8438" y="1916113"/>
            <a:ext cx="4608512" cy="3960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438F539E-7998-4AAA-8BB5-3199942BF733}"/>
              </a:ext>
            </a:extLst>
          </p:cNvPr>
          <p:cNvSpPr>
            <a:spLocks noGrp="1" noChangeArrowheads="1"/>
          </p:cNvSpPr>
          <p:nvPr>
            <p:ph type="title"/>
          </p:nvPr>
        </p:nvSpPr>
        <p:spPr/>
        <p:txBody>
          <a:bodyPr/>
          <a:lstStyle/>
          <a:p>
            <a:pPr eaLnBrk="1" hangingPunct="1"/>
            <a:r>
              <a:rPr lang="cs-CZ" altLang="cs-CZ" sz="2400"/>
              <a:t>Stoj schylmo v předklonu. Dlaně opřeme o zem a střídavě zanožujeme napnutou pravou a levou dolní končetinu.</a:t>
            </a:r>
          </a:p>
        </p:txBody>
      </p:sp>
      <p:sp>
        <p:nvSpPr>
          <p:cNvPr id="20483" name="Rectangle 3">
            <a:extLst>
              <a:ext uri="{FF2B5EF4-FFF2-40B4-BE49-F238E27FC236}">
                <a16:creationId xmlns:a16="http://schemas.microsoft.com/office/drawing/2014/main" id="{E97BC453-88B5-4760-BA27-316EE0DEB41A}"/>
              </a:ext>
            </a:extLst>
          </p:cNvPr>
          <p:cNvSpPr>
            <a:spLocks noGrp="1" noChangeArrowheads="1"/>
          </p:cNvSpPr>
          <p:nvPr>
            <p:ph type="body" idx="1"/>
          </p:nvPr>
        </p:nvSpPr>
        <p:spPr/>
        <p:txBody>
          <a:bodyPr/>
          <a:lstStyle/>
          <a:p>
            <a:pPr eaLnBrk="1" hangingPunct="1">
              <a:buFontTx/>
              <a:buNone/>
            </a:pPr>
            <a:endParaRPr lang="cs-CZ" altLang="cs-CZ"/>
          </a:p>
        </p:txBody>
      </p:sp>
      <p:pic>
        <p:nvPicPr>
          <p:cNvPr id="20484" name="Picture 5" descr="2">
            <a:extLst>
              <a:ext uri="{FF2B5EF4-FFF2-40B4-BE49-F238E27FC236}">
                <a16:creationId xmlns:a16="http://schemas.microsoft.com/office/drawing/2014/main" id="{00A6B3EC-3D82-4C16-AB87-D73663E03D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24338" y="1916113"/>
            <a:ext cx="4824412" cy="3744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05A5D6E7-1DFB-43DB-A358-9250EBD4FC47}"/>
              </a:ext>
            </a:extLst>
          </p:cNvPr>
          <p:cNvSpPr>
            <a:spLocks noGrp="1" noChangeArrowheads="1"/>
          </p:cNvSpPr>
          <p:nvPr>
            <p:ph type="title"/>
          </p:nvPr>
        </p:nvSpPr>
        <p:spPr/>
        <p:txBody>
          <a:bodyPr/>
          <a:lstStyle/>
          <a:p>
            <a:pPr eaLnBrk="1" hangingPunct="1"/>
            <a:r>
              <a:rPr lang="cs-CZ" altLang="cs-CZ"/>
              <a:t>Děloha ( uterus)</a:t>
            </a:r>
          </a:p>
        </p:txBody>
      </p:sp>
      <p:sp>
        <p:nvSpPr>
          <p:cNvPr id="3075" name="Rectangle 3">
            <a:extLst>
              <a:ext uri="{FF2B5EF4-FFF2-40B4-BE49-F238E27FC236}">
                <a16:creationId xmlns:a16="http://schemas.microsoft.com/office/drawing/2014/main" id="{1A6EFC12-1C37-4EB4-83E2-EA60EECA389A}"/>
              </a:ext>
            </a:extLst>
          </p:cNvPr>
          <p:cNvSpPr>
            <a:spLocks noGrp="1" noChangeArrowheads="1"/>
          </p:cNvSpPr>
          <p:nvPr>
            <p:ph type="body" idx="1"/>
          </p:nvPr>
        </p:nvSpPr>
        <p:spPr/>
        <p:txBody>
          <a:bodyPr/>
          <a:lstStyle/>
          <a:p>
            <a:pPr eaLnBrk="1" hangingPunct="1">
              <a:lnSpc>
                <a:spcPct val="90000"/>
              </a:lnSpc>
            </a:pPr>
            <a:r>
              <a:rPr lang="cs-CZ" altLang="cs-CZ"/>
              <a:t>Dutý svalový orgán hruškovitého tvaru vel. 8-9 cm dlouhý, hmotnost cca 50 g</a:t>
            </a:r>
          </a:p>
          <a:p>
            <a:pPr eaLnBrk="1" hangingPunct="1">
              <a:lnSpc>
                <a:spcPct val="90000"/>
              </a:lnSpc>
            </a:pPr>
            <a:r>
              <a:rPr lang="cs-CZ" altLang="cs-CZ"/>
              <a:t>Horní část je objemnější – tělo</a:t>
            </a:r>
          </a:p>
          <a:p>
            <a:pPr eaLnBrk="1" hangingPunct="1">
              <a:lnSpc>
                <a:spcPct val="90000"/>
              </a:lnSpc>
            </a:pPr>
            <a:r>
              <a:rPr lang="cs-CZ" altLang="cs-CZ"/>
              <a:t>Dolní část – istmus</a:t>
            </a:r>
          </a:p>
          <a:p>
            <a:pPr eaLnBrk="1" hangingPunct="1">
              <a:lnSpc>
                <a:spcPct val="90000"/>
              </a:lnSpc>
            </a:pPr>
            <a:r>
              <a:rPr lang="cs-CZ" altLang="cs-CZ"/>
              <a:t>Oploštělý tvar – přední a zadní stěna. děložní hrany, děložní rohy</a:t>
            </a:r>
          </a:p>
          <a:p>
            <a:pPr eaLnBrk="1" hangingPunct="1">
              <a:lnSpc>
                <a:spcPct val="90000"/>
              </a:lnSpc>
            </a:pPr>
            <a:r>
              <a:rPr lang="cs-CZ" altLang="cs-CZ"/>
              <a:t>Vevnitř je vystlána děložní sliznicí – endometrium ( od puberty do menopauzy cyklické změny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F2563521-416E-4D12-937E-1863A543F888}"/>
              </a:ext>
            </a:extLst>
          </p:cNvPr>
          <p:cNvSpPr>
            <a:spLocks noGrp="1" noChangeArrowheads="1"/>
          </p:cNvSpPr>
          <p:nvPr>
            <p:ph type="title"/>
          </p:nvPr>
        </p:nvSpPr>
        <p:spPr/>
        <p:txBody>
          <a:bodyPr/>
          <a:lstStyle/>
          <a:p>
            <a:pPr eaLnBrk="1" hangingPunct="1"/>
            <a:r>
              <a:rPr lang="cs-CZ" altLang="cs-CZ" sz="2400"/>
              <a:t>Stoj schylmo v předklonu. Dlaně opřeme o zem a střídavě zvedáme pravou a levou patu dolních končetin při nataženém koleni.</a:t>
            </a:r>
          </a:p>
        </p:txBody>
      </p:sp>
      <p:sp>
        <p:nvSpPr>
          <p:cNvPr id="21507" name="Rectangle 3">
            <a:extLst>
              <a:ext uri="{FF2B5EF4-FFF2-40B4-BE49-F238E27FC236}">
                <a16:creationId xmlns:a16="http://schemas.microsoft.com/office/drawing/2014/main" id="{CEA6658D-11F8-4C78-B19F-49FBC80A1A08}"/>
              </a:ext>
            </a:extLst>
          </p:cNvPr>
          <p:cNvSpPr>
            <a:spLocks noGrp="1" noChangeArrowheads="1"/>
          </p:cNvSpPr>
          <p:nvPr>
            <p:ph type="body" idx="1"/>
          </p:nvPr>
        </p:nvSpPr>
        <p:spPr/>
        <p:txBody>
          <a:bodyPr/>
          <a:lstStyle/>
          <a:p>
            <a:pPr eaLnBrk="1" hangingPunct="1">
              <a:buFontTx/>
              <a:buNone/>
            </a:pPr>
            <a:endParaRPr lang="cs-CZ" altLang="cs-CZ"/>
          </a:p>
        </p:txBody>
      </p:sp>
      <p:pic>
        <p:nvPicPr>
          <p:cNvPr id="21508" name="Picture 4" descr="3">
            <a:extLst>
              <a:ext uri="{FF2B5EF4-FFF2-40B4-BE49-F238E27FC236}">
                <a16:creationId xmlns:a16="http://schemas.microsoft.com/office/drawing/2014/main" id="{103B0DF3-AF2C-4A0C-90FC-5AAB73B2F9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56138" y="1989139"/>
            <a:ext cx="4248150" cy="3671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AD06AAF1-1F9D-42B4-946C-02C325BD35DA}"/>
              </a:ext>
            </a:extLst>
          </p:cNvPr>
          <p:cNvSpPr>
            <a:spLocks noGrp="1" noChangeArrowheads="1"/>
          </p:cNvSpPr>
          <p:nvPr>
            <p:ph type="title"/>
          </p:nvPr>
        </p:nvSpPr>
        <p:spPr/>
        <p:txBody>
          <a:bodyPr/>
          <a:lstStyle/>
          <a:p>
            <a:pPr eaLnBrk="1" hangingPunct="1"/>
            <a:r>
              <a:rPr lang="cs-CZ" altLang="cs-CZ" sz="2400"/>
              <a:t>Vzpor klečmo. Dlaně opřeme o zem, lokty napnuté, střídavě zanožíme a unožíme levou či pravou dolní končetinu, opět zanožíme a zpět opřeme o zem.</a:t>
            </a:r>
            <a:br>
              <a:rPr lang="cs-CZ" altLang="cs-CZ" sz="2400"/>
            </a:br>
            <a:endParaRPr lang="cs-CZ" altLang="cs-CZ" sz="2400"/>
          </a:p>
        </p:txBody>
      </p:sp>
      <p:sp>
        <p:nvSpPr>
          <p:cNvPr id="22531" name="Rectangle 3">
            <a:extLst>
              <a:ext uri="{FF2B5EF4-FFF2-40B4-BE49-F238E27FC236}">
                <a16:creationId xmlns:a16="http://schemas.microsoft.com/office/drawing/2014/main" id="{4F5878C6-43D1-4846-98E8-D3EC59BCE537}"/>
              </a:ext>
            </a:extLst>
          </p:cNvPr>
          <p:cNvSpPr>
            <a:spLocks noGrp="1" noChangeArrowheads="1"/>
          </p:cNvSpPr>
          <p:nvPr>
            <p:ph type="body" idx="1"/>
          </p:nvPr>
        </p:nvSpPr>
        <p:spPr/>
        <p:txBody>
          <a:bodyPr/>
          <a:lstStyle/>
          <a:p>
            <a:pPr eaLnBrk="1" hangingPunct="1">
              <a:buFontTx/>
              <a:buNone/>
            </a:pPr>
            <a:endParaRPr lang="cs-CZ" altLang="cs-CZ"/>
          </a:p>
        </p:txBody>
      </p:sp>
      <p:pic>
        <p:nvPicPr>
          <p:cNvPr id="22532" name="Picture 4" descr="4">
            <a:extLst>
              <a:ext uri="{FF2B5EF4-FFF2-40B4-BE49-F238E27FC236}">
                <a16:creationId xmlns:a16="http://schemas.microsoft.com/office/drawing/2014/main" id="{49FCD20B-6481-4BFD-8A13-2247DDCD25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24339" y="1773238"/>
            <a:ext cx="4319587"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8B34EDAA-CEA7-4390-967B-1835A28EE67E}"/>
              </a:ext>
            </a:extLst>
          </p:cNvPr>
          <p:cNvSpPr>
            <a:spLocks noGrp="1" noChangeArrowheads="1"/>
          </p:cNvSpPr>
          <p:nvPr>
            <p:ph type="title"/>
          </p:nvPr>
        </p:nvSpPr>
        <p:spPr/>
        <p:txBody>
          <a:bodyPr/>
          <a:lstStyle/>
          <a:p>
            <a:pPr eaLnBrk="1" hangingPunct="1"/>
            <a:r>
              <a:rPr lang="cs-CZ" altLang="cs-CZ" sz="2400"/>
              <a:t>Poloha vkleku s oporem o lokty.</a:t>
            </a:r>
            <a:r>
              <a:rPr lang="cs-CZ" altLang="cs-CZ" sz="4000"/>
              <a:t> </a:t>
            </a:r>
            <a:r>
              <a:rPr lang="cs-CZ" altLang="cs-CZ" sz="2400"/>
              <a:t>Klek, z oporu o lokty jdeme do předklonu, napneme kolena, nohy jdou do stoje a vracíme zpět. Doporučujeme dechovou výdrž na 3 - 5 vteřin.</a:t>
            </a:r>
          </a:p>
        </p:txBody>
      </p:sp>
      <p:sp>
        <p:nvSpPr>
          <p:cNvPr id="23555" name="Rectangle 3">
            <a:extLst>
              <a:ext uri="{FF2B5EF4-FFF2-40B4-BE49-F238E27FC236}">
                <a16:creationId xmlns:a16="http://schemas.microsoft.com/office/drawing/2014/main" id="{43C67406-1CCD-457A-8621-674633870A26}"/>
              </a:ext>
            </a:extLst>
          </p:cNvPr>
          <p:cNvSpPr>
            <a:spLocks noGrp="1" noChangeArrowheads="1"/>
          </p:cNvSpPr>
          <p:nvPr>
            <p:ph type="body" idx="1"/>
          </p:nvPr>
        </p:nvSpPr>
        <p:spPr>
          <a:xfrm>
            <a:off x="1981200" y="1773239"/>
            <a:ext cx="8229600" cy="4352925"/>
          </a:xfrm>
        </p:spPr>
        <p:txBody>
          <a:bodyPr/>
          <a:lstStyle/>
          <a:p>
            <a:pPr eaLnBrk="1" hangingPunct="1">
              <a:buFontTx/>
              <a:buNone/>
            </a:pPr>
            <a:endParaRPr lang="cs-CZ" altLang="cs-CZ"/>
          </a:p>
        </p:txBody>
      </p:sp>
      <p:pic>
        <p:nvPicPr>
          <p:cNvPr id="23556" name="Picture 4" descr="5a">
            <a:extLst>
              <a:ext uri="{FF2B5EF4-FFF2-40B4-BE49-F238E27FC236}">
                <a16:creationId xmlns:a16="http://schemas.microsoft.com/office/drawing/2014/main" id="{FF6D14B0-0F34-450D-AEDF-123C49AFC2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51313" y="1844675"/>
            <a:ext cx="3744912"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F142E214-2DB4-4BDB-B91B-59A1AE46900C}"/>
              </a:ext>
            </a:extLst>
          </p:cNvPr>
          <p:cNvSpPr>
            <a:spLocks noGrp="1" noChangeArrowheads="1"/>
          </p:cNvSpPr>
          <p:nvPr>
            <p:ph type="title"/>
          </p:nvPr>
        </p:nvSpPr>
        <p:spPr/>
        <p:txBody>
          <a:bodyPr/>
          <a:lstStyle/>
          <a:p>
            <a:pPr eaLnBrk="1" hangingPunct="1"/>
            <a:r>
              <a:rPr lang="cs-CZ" altLang="cs-CZ" sz="2400"/>
              <a:t>Vzpor klečmo. Klek, dlaně opřené o zem, lokty napnuté a střídavě přitahujeme pravé a levé koleno před obličej (k čelu).</a:t>
            </a:r>
            <a:br>
              <a:rPr lang="cs-CZ" altLang="cs-CZ" sz="2400"/>
            </a:br>
            <a:r>
              <a:rPr lang="cs-CZ" altLang="cs-CZ" sz="4000"/>
              <a:t> </a:t>
            </a:r>
          </a:p>
        </p:txBody>
      </p:sp>
      <p:sp>
        <p:nvSpPr>
          <p:cNvPr id="24579" name="Rectangle 3">
            <a:extLst>
              <a:ext uri="{FF2B5EF4-FFF2-40B4-BE49-F238E27FC236}">
                <a16:creationId xmlns:a16="http://schemas.microsoft.com/office/drawing/2014/main" id="{C339F59D-E8B1-4937-9AA3-02EBFC9E73CF}"/>
              </a:ext>
            </a:extLst>
          </p:cNvPr>
          <p:cNvSpPr>
            <a:spLocks noGrp="1" noChangeArrowheads="1"/>
          </p:cNvSpPr>
          <p:nvPr>
            <p:ph type="body" idx="1"/>
          </p:nvPr>
        </p:nvSpPr>
        <p:spPr/>
        <p:txBody>
          <a:bodyPr/>
          <a:lstStyle/>
          <a:p>
            <a:pPr eaLnBrk="1" hangingPunct="1">
              <a:buFontTx/>
              <a:buNone/>
            </a:pPr>
            <a:endParaRPr lang="cs-CZ" altLang="cs-CZ"/>
          </a:p>
        </p:txBody>
      </p:sp>
      <p:pic>
        <p:nvPicPr>
          <p:cNvPr id="24580" name="Picture 4" descr="5b">
            <a:extLst>
              <a:ext uri="{FF2B5EF4-FFF2-40B4-BE49-F238E27FC236}">
                <a16:creationId xmlns:a16="http://schemas.microsoft.com/office/drawing/2014/main" id="{32CFBEB8-7733-4BCB-87CE-0E94EA2EA9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67214" y="1989139"/>
            <a:ext cx="4105275" cy="352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822BAF9F-3999-4DDD-8375-5FEF04A6071B}"/>
              </a:ext>
            </a:extLst>
          </p:cNvPr>
          <p:cNvSpPr>
            <a:spLocks noGrp="1" noChangeArrowheads="1"/>
          </p:cNvSpPr>
          <p:nvPr>
            <p:ph type="title"/>
          </p:nvPr>
        </p:nvSpPr>
        <p:spPr/>
        <p:txBody>
          <a:bodyPr/>
          <a:lstStyle/>
          <a:p>
            <a:pPr eaLnBrk="1" hangingPunct="1"/>
            <a:r>
              <a:rPr lang="cs-CZ" altLang="cs-CZ" sz="2400"/>
              <a:t>Leh na zádech, připaženo. Propnuté dolní končetiny v kolenou dáváme za hlavu, doporučujeme dechovou výdrž na 3, 5, 7 vteřin a s výdechem zpět do lehu.</a:t>
            </a:r>
          </a:p>
        </p:txBody>
      </p:sp>
      <p:sp>
        <p:nvSpPr>
          <p:cNvPr id="25603" name="Rectangle 3">
            <a:extLst>
              <a:ext uri="{FF2B5EF4-FFF2-40B4-BE49-F238E27FC236}">
                <a16:creationId xmlns:a16="http://schemas.microsoft.com/office/drawing/2014/main" id="{03FBC5A6-EDE3-42F1-9799-BE97061243CB}"/>
              </a:ext>
            </a:extLst>
          </p:cNvPr>
          <p:cNvSpPr>
            <a:spLocks noGrp="1" noChangeArrowheads="1"/>
          </p:cNvSpPr>
          <p:nvPr>
            <p:ph type="body" idx="1"/>
          </p:nvPr>
        </p:nvSpPr>
        <p:spPr/>
        <p:txBody>
          <a:bodyPr/>
          <a:lstStyle/>
          <a:p>
            <a:pPr eaLnBrk="1" hangingPunct="1">
              <a:buFontTx/>
              <a:buNone/>
            </a:pPr>
            <a:endParaRPr lang="cs-CZ" altLang="cs-CZ"/>
          </a:p>
        </p:txBody>
      </p:sp>
      <p:pic>
        <p:nvPicPr>
          <p:cNvPr id="25604" name="Picture 4" descr="6">
            <a:extLst>
              <a:ext uri="{FF2B5EF4-FFF2-40B4-BE49-F238E27FC236}">
                <a16:creationId xmlns:a16="http://schemas.microsoft.com/office/drawing/2014/main" id="{85759916-9EDB-459F-92A6-FAC714A48B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56139" y="1916113"/>
            <a:ext cx="4103687"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2E9A9984-3902-42A5-BD16-747C9EB15DE0}"/>
              </a:ext>
            </a:extLst>
          </p:cNvPr>
          <p:cNvSpPr>
            <a:spLocks noGrp="1" noChangeArrowheads="1"/>
          </p:cNvSpPr>
          <p:nvPr>
            <p:ph type="title"/>
          </p:nvPr>
        </p:nvSpPr>
        <p:spPr/>
        <p:txBody>
          <a:bodyPr/>
          <a:lstStyle/>
          <a:p>
            <a:pPr eaLnBrk="1" hangingPunct="1"/>
            <a:r>
              <a:rPr lang="cs-CZ" altLang="cs-CZ" sz="2400"/>
              <a:t>Leh na zádech. Zvedáme dolní končetiny směrem vzhůru, provádíme leh na lopatkách, tzv. svíčku, dlaněmi podpíráme pánev - s výdechem jdeme zpět do lehu na zádech. Doporučujeme dechovou výdrž na 3 - 5 vteřin.</a:t>
            </a:r>
          </a:p>
        </p:txBody>
      </p:sp>
      <p:pic>
        <p:nvPicPr>
          <p:cNvPr id="26627" name="Picture 5" descr="7">
            <a:extLst>
              <a:ext uri="{FF2B5EF4-FFF2-40B4-BE49-F238E27FC236}">
                <a16:creationId xmlns:a16="http://schemas.microsoft.com/office/drawing/2014/main" id="{F6043A32-F119-4B2D-8811-59DA5C9BC4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43476" y="1844675"/>
            <a:ext cx="4608513"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AB4DBB44-B1D4-4A04-BCD0-D4A16FECC89D}"/>
              </a:ext>
            </a:extLst>
          </p:cNvPr>
          <p:cNvSpPr>
            <a:spLocks noGrp="1" noChangeArrowheads="1"/>
          </p:cNvSpPr>
          <p:nvPr>
            <p:ph type="title"/>
          </p:nvPr>
        </p:nvSpPr>
        <p:spPr/>
        <p:txBody>
          <a:bodyPr/>
          <a:lstStyle/>
          <a:p>
            <a:pPr eaLnBrk="1" hangingPunct="1"/>
            <a:r>
              <a:rPr lang="cs-CZ" altLang="cs-CZ" sz="2400"/>
              <a:t>Leh na lopatkách (tzv. svíčka). Zde nabízíme 2 varianty cviků:</a:t>
            </a:r>
            <a:br>
              <a:rPr lang="cs-CZ" altLang="cs-CZ" sz="2400"/>
            </a:br>
            <a:r>
              <a:rPr lang="cs-CZ" altLang="cs-CZ" sz="2400"/>
              <a:t>A. leh na lopatkách, dlaněmi podpíráme pánev, provádíme polohy dolních končetin jako bychom jeli na kole</a:t>
            </a:r>
          </a:p>
        </p:txBody>
      </p:sp>
      <p:sp>
        <p:nvSpPr>
          <p:cNvPr id="27651" name="Rectangle 3">
            <a:extLst>
              <a:ext uri="{FF2B5EF4-FFF2-40B4-BE49-F238E27FC236}">
                <a16:creationId xmlns:a16="http://schemas.microsoft.com/office/drawing/2014/main" id="{EF9DAB78-3FC3-4268-8399-52DB82216878}"/>
              </a:ext>
            </a:extLst>
          </p:cNvPr>
          <p:cNvSpPr>
            <a:spLocks noGrp="1" noChangeArrowheads="1"/>
          </p:cNvSpPr>
          <p:nvPr>
            <p:ph type="body" idx="1"/>
          </p:nvPr>
        </p:nvSpPr>
        <p:spPr/>
        <p:txBody>
          <a:bodyPr/>
          <a:lstStyle/>
          <a:p>
            <a:pPr eaLnBrk="1" hangingPunct="1">
              <a:buFontTx/>
              <a:buNone/>
            </a:pPr>
            <a:endParaRPr lang="cs-CZ" altLang="cs-CZ"/>
          </a:p>
        </p:txBody>
      </p:sp>
      <p:pic>
        <p:nvPicPr>
          <p:cNvPr id="27652" name="Picture 4" descr="Obrázek 25">
            <a:extLst>
              <a:ext uri="{FF2B5EF4-FFF2-40B4-BE49-F238E27FC236}">
                <a16:creationId xmlns:a16="http://schemas.microsoft.com/office/drawing/2014/main" id="{4D506FB8-8559-48E9-9AC6-1129CAA923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1844675"/>
            <a:ext cx="4319588" cy="3671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A17AC1DF-CA1C-4FE4-860B-89C74BF65799}"/>
              </a:ext>
            </a:extLst>
          </p:cNvPr>
          <p:cNvSpPr>
            <a:spLocks noGrp="1" noChangeArrowheads="1"/>
          </p:cNvSpPr>
          <p:nvPr>
            <p:ph type="title"/>
          </p:nvPr>
        </p:nvSpPr>
        <p:spPr/>
        <p:txBody>
          <a:bodyPr/>
          <a:lstStyle/>
          <a:p>
            <a:pPr eaLnBrk="1" hangingPunct="1"/>
            <a:r>
              <a:rPr lang="cs-CZ" altLang="cs-CZ" sz="2400"/>
              <a:t>B. leh na lopatkách, dlaněmi podpíráme pánev, střídavě překřižujeme nebo roznožujeme napnuté dolní končetiny.</a:t>
            </a:r>
            <a:br>
              <a:rPr lang="cs-CZ" altLang="cs-CZ" sz="2400"/>
            </a:br>
            <a:r>
              <a:rPr lang="cs-CZ" altLang="cs-CZ" sz="2400"/>
              <a:t>U obou variant doporučujeme hluboké dýchání.</a:t>
            </a:r>
          </a:p>
        </p:txBody>
      </p:sp>
      <p:sp>
        <p:nvSpPr>
          <p:cNvPr id="28675" name="Rectangle 3">
            <a:extLst>
              <a:ext uri="{FF2B5EF4-FFF2-40B4-BE49-F238E27FC236}">
                <a16:creationId xmlns:a16="http://schemas.microsoft.com/office/drawing/2014/main" id="{8AD4FBDF-904E-4228-A654-B6EE10CE04A4}"/>
              </a:ext>
            </a:extLst>
          </p:cNvPr>
          <p:cNvSpPr>
            <a:spLocks noGrp="1" noChangeArrowheads="1"/>
          </p:cNvSpPr>
          <p:nvPr>
            <p:ph type="body" idx="1"/>
          </p:nvPr>
        </p:nvSpPr>
        <p:spPr/>
        <p:txBody>
          <a:bodyPr/>
          <a:lstStyle/>
          <a:p>
            <a:pPr eaLnBrk="1" hangingPunct="1">
              <a:buFontTx/>
              <a:buNone/>
            </a:pPr>
            <a:endParaRPr lang="cs-CZ" altLang="cs-CZ"/>
          </a:p>
        </p:txBody>
      </p:sp>
      <p:pic>
        <p:nvPicPr>
          <p:cNvPr id="28676" name="Picture 4" descr="8b">
            <a:extLst>
              <a:ext uri="{FF2B5EF4-FFF2-40B4-BE49-F238E27FC236}">
                <a16:creationId xmlns:a16="http://schemas.microsoft.com/office/drawing/2014/main" id="{013849C1-0C35-4238-97A3-853E676D04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95776" y="2133601"/>
            <a:ext cx="4105275" cy="374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6EC19246-5E12-4CA6-9D33-B9AC14D2E5A4}"/>
              </a:ext>
            </a:extLst>
          </p:cNvPr>
          <p:cNvSpPr>
            <a:spLocks noGrp="1" noChangeArrowheads="1"/>
          </p:cNvSpPr>
          <p:nvPr>
            <p:ph type="title"/>
          </p:nvPr>
        </p:nvSpPr>
        <p:spPr/>
        <p:txBody>
          <a:bodyPr/>
          <a:lstStyle/>
          <a:p>
            <a:pPr eaLnBrk="1" hangingPunct="1"/>
            <a:r>
              <a:rPr lang="cs-CZ" altLang="cs-CZ"/>
              <a:t>Gynekologické záněty</a:t>
            </a:r>
          </a:p>
        </p:txBody>
      </p:sp>
      <p:sp>
        <p:nvSpPr>
          <p:cNvPr id="29699" name="Rectangle 3">
            <a:extLst>
              <a:ext uri="{FF2B5EF4-FFF2-40B4-BE49-F238E27FC236}">
                <a16:creationId xmlns:a16="http://schemas.microsoft.com/office/drawing/2014/main" id="{235AC105-E190-47E1-943A-78BA48A6B7E2}"/>
              </a:ext>
            </a:extLst>
          </p:cNvPr>
          <p:cNvSpPr>
            <a:spLocks noGrp="1" noChangeArrowheads="1"/>
          </p:cNvSpPr>
          <p:nvPr>
            <p:ph type="body" idx="1"/>
          </p:nvPr>
        </p:nvSpPr>
        <p:spPr/>
        <p:txBody>
          <a:bodyPr/>
          <a:lstStyle/>
          <a:p>
            <a:pPr eaLnBrk="1" hangingPunct="1">
              <a:lnSpc>
                <a:spcPct val="90000"/>
              </a:lnSpc>
            </a:pPr>
            <a:r>
              <a:rPr lang="cs-CZ" altLang="cs-CZ" sz="2400"/>
              <a:t>Gynekologické záněty postihují vaječníky, vejcovody, děložní vazy a povázky pánevní.</a:t>
            </a:r>
          </a:p>
          <a:p>
            <a:pPr eaLnBrk="1" hangingPunct="1">
              <a:lnSpc>
                <a:spcPct val="90000"/>
              </a:lnSpc>
            </a:pPr>
            <a:r>
              <a:rPr lang="cs-CZ" altLang="cs-CZ" sz="2400"/>
              <a:t> Infekce se nejčastěji šíří vzestupně z pochvy do děložní dutiny k vejcovodům a vaječníkům, dále až na povázku pánevní a děložní vazy. </a:t>
            </a:r>
          </a:p>
          <a:p>
            <a:pPr eaLnBrk="1" hangingPunct="1">
              <a:lnSpc>
                <a:spcPct val="90000"/>
              </a:lnSpc>
            </a:pPr>
            <a:r>
              <a:rPr lang="cs-CZ" altLang="cs-CZ" sz="2400"/>
              <a:t>Méně často se může infekce přenášet lymfatickými cestami či krví. Infekce snadněji postupuje po porodu, potratu, po instrumentálních zákrocích v děložní dutině, při invazivních diagnostických metodách – hysteroskopii a laparoskopii, dále při menstruaci či po zavedení nitroděložního antikoncepčního tělíska.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0EFC24FF-D0D9-4725-9DDB-0B0CEC5AB0C5}"/>
              </a:ext>
            </a:extLst>
          </p:cNvPr>
          <p:cNvSpPr>
            <a:spLocks noGrp="1" noChangeArrowheads="1"/>
          </p:cNvSpPr>
          <p:nvPr>
            <p:ph type="title"/>
          </p:nvPr>
        </p:nvSpPr>
        <p:spPr/>
        <p:txBody>
          <a:bodyPr/>
          <a:lstStyle/>
          <a:p>
            <a:pPr eaLnBrk="1" hangingPunct="1"/>
            <a:r>
              <a:rPr lang="cs-CZ" altLang="cs-CZ"/>
              <a:t>Příznaky </a:t>
            </a:r>
          </a:p>
        </p:txBody>
      </p:sp>
      <p:sp>
        <p:nvSpPr>
          <p:cNvPr id="30723" name="Rectangle 3">
            <a:extLst>
              <a:ext uri="{FF2B5EF4-FFF2-40B4-BE49-F238E27FC236}">
                <a16:creationId xmlns:a16="http://schemas.microsoft.com/office/drawing/2014/main" id="{15A1FC3D-DAC4-4E70-9EE3-48131E16AE1A}"/>
              </a:ext>
            </a:extLst>
          </p:cNvPr>
          <p:cNvSpPr>
            <a:spLocks noGrp="1" noChangeArrowheads="1"/>
          </p:cNvSpPr>
          <p:nvPr>
            <p:ph type="body" idx="1"/>
          </p:nvPr>
        </p:nvSpPr>
        <p:spPr/>
        <p:txBody>
          <a:bodyPr/>
          <a:lstStyle/>
          <a:p>
            <a:pPr eaLnBrk="1" hangingPunct="1">
              <a:lnSpc>
                <a:spcPct val="90000"/>
              </a:lnSpc>
            </a:pPr>
            <a:r>
              <a:rPr lang="cs-CZ" altLang="cs-CZ"/>
              <a:t>Může být přítomna bolest v podbřišku, může, ale nemusí být přítomen poševní výtok, zvýšená teplota či horečka, často slabost až poruchy vědomí, nevolnost a únava.</a:t>
            </a:r>
          </a:p>
          <a:p>
            <a:pPr eaLnBrk="1" hangingPunct="1">
              <a:lnSpc>
                <a:spcPct val="90000"/>
              </a:lnSpc>
            </a:pPr>
            <a:r>
              <a:rPr lang="cs-CZ" altLang="cs-CZ"/>
              <a:t> Podbřišek je na pohmat bolestivý, při postižení vazů a pobřišnice se mohou objevit i příznaky dráždění pobřišnice. </a:t>
            </a:r>
          </a:p>
          <a:p>
            <a:pPr eaLnBrk="1" hangingPunct="1">
              <a:lnSpc>
                <a:spcPct val="90000"/>
              </a:lnSpc>
            </a:pPr>
            <a:r>
              <a:rPr lang="cs-CZ" altLang="cs-CZ"/>
              <a:t>Ultrazvukové vyšetření může prokázat zvětšení vaječníků, hnisavou náplň vejcovodu či přítomnost malého množství volné tekutiny v malé pánvi. </a:t>
            </a:r>
          </a:p>
          <a:p>
            <a:pPr eaLnBrk="1" hangingPunct="1">
              <a:lnSpc>
                <a:spcPct val="90000"/>
              </a:lnSpc>
            </a:pPr>
            <a:endParaRPr lang="cs-CZ" altLang="cs-CZ"/>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CCBC7780-1593-487A-AA6D-EC6EE702ED78}"/>
              </a:ext>
            </a:extLst>
          </p:cNvPr>
          <p:cNvSpPr>
            <a:spLocks noGrp="1" noChangeArrowheads="1"/>
          </p:cNvSpPr>
          <p:nvPr>
            <p:ph type="title"/>
          </p:nvPr>
        </p:nvSpPr>
        <p:spPr/>
        <p:txBody>
          <a:bodyPr/>
          <a:lstStyle/>
          <a:p>
            <a:pPr eaLnBrk="1" hangingPunct="1"/>
            <a:endParaRPr lang="cs-CZ" altLang="cs-CZ"/>
          </a:p>
        </p:txBody>
      </p:sp>
      <p:sp>
        <p:nvSpPr>
          <p:cNvPr id="4099" name="Rectangle 3">
            <a:extLst>
              <a:ext uri="{FF2B5EF4-FFF2-40B4-BE49-F238E27FC236}">
                <a16:creationId xmlns:a16="http://schemas.microsoft.com/office/drawing/2014/main" id="{3ACB9A0A-4BF9-4100-9E02-131D5764F66F}"/>
              </a:ext>
            </a:extLst>
          </p:cNvPr>
          <p:cNvSpPr>
            <a:spLocks noGrp="1" noChangeArrowheads="1"/>
          </p:cNvSpPr>
          <p:nvPr>
            <p:ph type="body" idx="1"/>
          </p:nvPr>
        </p:nvSpPr>
        <p:spPr/>
        <p:txBody>
          <a:bodyPr/>
          <a:lstStyle/>
          <a:p>
            <a:pPr eaLnBrk="1" hangingPunct="1"/>
            <a:endParaRPr lang="cs-CZ" altLang="cs-CZ"/>
          </a:p>
        </p:txBody>
      </p:sp>
      <p:pic>
        <p:nvPicPr>
          <p:cNvPr id="4100" name="Picture 4" descr="db7b9dde34_6983530_o2">
            <a:extLst>
              <a:ext uri="{FF2B5EF4-FFF2-40B4-BE49-F238E27FC236}">
                <a16:creationId xmlns:a16="http://schemas.microsoft.com/office/drawing/2014/main" id="{0464F969-3ED5-41AD-A835-DC36F54F34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11675" y="1628776"/>
            <a:ext cx="4897438" cy="453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ECD14EAC-B5A4-4B15-9629-BEBF5C179A06}"/>
              </a:ext>
            </a:extLst>
          </p:cNvPr>
          <p:cNvSpPr>
            <a:spLocks noGrp="1" noChangeArrowheads="1"/>
          </p:cNvSpPr>
          <p:nvPr>
            <p:ph type="title"/>
          </p:nvPr>
        </p:nvSpPr>
        <p:spPr/>
        <p:txBody>
          <a:bodyPr/>
          <a:lstStyle/>
          <a:p>
            <a:pPr eaLnBrk="1" hangingPunct="1"/>
            <a:r>
              <a:rPr lang="cs-CZ" altLang="cs-CZ"/>
              <a:t>Laboratorní vyšetření a léčba</a:t>
            </a:r>
          </a:p>
        </p:txBody>
      </p:sp>
      <p:sp>
        <p:nvSpPr>
          <p:cNvPr id="31747" name="Rectangle 3">
            <a:extLst>
              <a:ext uri="{FF2B5EF4-FFF2-40B4-BE49-F238E27FC236}">
                <a16:creationId xmlns:a16="http://schemas.microsoft.com/office/drawing/2014/main" id="{6705DE57-F672-4E62-8A5B-0AD75A456101}"/>
              </a:ext>
            </a:extLst>
          </p:cNvPr>
          <p:cNvSpPr>
            <a:spLocks noGrp="1" noChangeArrowheads="1"/>
          </p:cNvSpPr>
          <p:nvPr>
            <p:ph type="body" idx="1"/>
          </p:nvPr>
        </p:nvSpPr>
        <p:spPr/>
        <p:txBody>
          <a:bodyPr/>
          <a:lstStyle/>
          <a:p>
            <a:pPr eaLnBrk="1" hangingPunct="1">
              <a:lnSpc>
                <a:spcPct val="90000"/>
              </a:lnSpc>
            </a:pPr>
            <a:r>
              <a:rPr lang="cs-CZ" altLang="cs-CZ" sz="2400"/>
              <a:t>Lékařskou diagnózu doplňuje vyšetření krevního obrazu a biochemického rozboru krve, především však množství leukocytů a CRP (takzvaný C reaktivní protein).</a:t>
            </a:r>
          </a:p>
          <a:p>
            <a:pPr eaLnBrk="1" hangingPunct="1">
              <a:lnSpc>
                <a:spcPct val="90000"/>
              </a:lnSpc>
            </a:pPr>
            <a:r>
              <a:rPr lang="cs-CZ" altLang="cs-CZ" sz="2400"/>
              <a:t> K léčbě se využívají širokospektrá antibiotika, nesteroidní antirevmatika, analgetika a klidový a pitný režim. </a:t>
            </a:r>
          </a:p>
          <a:p>
            <a:pPr eaLnBrk="1" hangingPunct="1">
              <a:lnSpc>
                <a:spcPct val="90000"/>
              </a:lnSpc>
            </a:pPr>
            <a:r>
              <a:rPr lang="cs-CZ" altLang="cs-CZ" sz="2400"/>
              <a:t>onemocnění poměrně snadno může přejít do formy chronické, nebo často recidivující. V těchto, dnes naštěstí už spíše výjimečných případech, mohou záněty pohlavních orgánů způsobovat trvalé zdravotní následky: bolestivou menstruaci i pohlavní styk, poruchy menstračního cyklu, srůsty v malé pánvi a sterilitu.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2ECF3E56-06DF-4EBB-8DF3-5F5D9DE3F309}"/>
              </a:ext>
            </a:extLst>
          </p:cNvPr>
          <p:cNvSpPr>
            <a:spLocks noGrp="1" noChangeArrowheads="1"/>
          </p:cNvSpPr>
          <p:nvPr>
            <p:ph type="title"/>
          </p:nvPr>
        </p:nvSpPr>
        <p:spPr/>
        <p:txBody>
          <a:bodyPr/>
          <a:lstStyle/>
          <a:p>
            <a:pPr eaLnBrk="1" hangingPunct="1"/>
            <a:r>
              <a:rPr lang="cs-CZ" altLang="cs-CZ" sz="4000"/>
              <a:t>Vulvovaginitidy – záněty pochvy a vulvy</a:t>
            </a:r>
          </a:p>
        </p:txBody>
      </p:sp>
      <p:sp>
        <p:nvSpPr>
          <p:cNvPr id="32771" name="Rectangle 3">
            <a:extLst>
              <a:ext uri="{FF2B5EF4-FFF2-40B4-BE49-F238E27FC236}">
                <a16:creationId xmlns:a16="http://schemas.microsoft.com/office/drawing/2014/main" id="{4AF04BBC-B093-4ED7-B7C9-E0CD4662B13D}"/>
              </a:ext>
            </a:extLst>
          </p:cNvPr>
          <p:cNvSpPr>
            <a:spLocks noGrp="1" noChangeArrowheads="1"/>
          </p:cNvSpPr>
          <p:nvPr>
            <p:ph type="body" idx="1"/>
          </p:nvPr>
        </p:nvSpPr>
        <p:spPr/>
        <p:txBody>
          <a:bodyPr/>
          <a:lstStyle/>
          <a:p>
            <a:pPr eaLnBrk="1" hangingPunct="1"/>
            <a:r>
              <a:rPr lang="cs-CZ" altLang="cs-CZ"/>
              <a:t>zarudnutí vulvy i poševní stěny a výtok. </a:t>
            </a:r>
          </a:p>
          <a:p>
            <a:pPr eaLnBrk="1" hangingPunct="1"/>
            <a:r>
              <a:rPr lang="cs-CZ" altLang="cs-CZ"/>
              <a:t>laboratornímu vyšetření MOP (mikrobní obraz poševní) a kultivaci z pochvy.  </a:t>
            </a:r>
          </a:p>
          <a:p>
            <a:pPr eaLnBrk="1" hangingPunct="1"/>
            <a:r>
              <a:rPr lang="cs-CZ" altLang="cs-CZ"/>
              <a:t>pH testační papírky. Normální mikrobiální prostředí pochvy je možné do pH 4,5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30088329-734D-4FD9-B22F-30D32395CEC4}"/>
              </a:ext>
            </a:extLst>
          </p:cNvPr>
          <p:cNvSpPr>
            <a:spLocks noGrp="1" noChangeArrowheads="1"/>
          </p:cNvSpPr>
          <p:nvPr>
            <p:ph type="title"/>
          </p:nvPr>
        </p:nvSpPr>
        <p:spPr/>
        <p:txBody>
          <a:bodyPr/>
          <a:lstStyle/>
          <a:p>
            <a:pPr eaLnBrk="1" hangingPunct="1"/>
            <a:r>
              <a:rPr lang="cs-CZ" altLang="cs-CZ"/>
              <a:t>Nejčastější vulvovaginitidy</a:t>
            </a:r>
          </a:p>
        </p:txBody>
      </p:sp>
      <p:sp>
        <p:nvSpPr>
          <p:cNvPr id="33795" name="Rectangle 3">
            <a:extLst>
              <a:ext uri="{FF2B5EF4-FFF2-40B4-BE49-F238E27FC236}">
                <a16:creationId xmlns:a16="http://schemas.microsoft.com/office/drawing/2014/main" id="{BAD577ED-6258-4BEC-80EF-8F0B0F386484}"/>
              </a:ext>
            </a:extLst>
          </p:cNvPr>
          <p:cNvSpPr>
            <a:spLocks noGrp="1" noChangeArrowheads="1"/>
          </p:cNvSpPr>
          <p:nvPr>
            <p:ph type="body" idx="1"/>
          </p:nvPr>
        </p:nvSpPr>
        <p:spPr/>
        <p:txBody>
          <a:bodyPr/>
          <a:lstStyle/>
          <a:p>
            <a:pPr eaLnBrk="1" hangingPunct="1">
              <a:lnSpc>
                <a:spcPct val="80000"/>
              </a:lnSpc>
            </a:pPr>
            <a:r>
              <a:rPr lang="cs-CZ" altLang="cs-CZ"/>
              <a:t>Trichomoniáza – původcem je prvok Trichomonas vaginalis, průkaz je možný mikroskopicky či kultivačním vyšetřením. Léčba je nutná metronidazolem perorálně (ústně), vždy léčíme současně i sexuálního partnera. </a:t>
            </a:r>
          </a:p>
          <a:p>
            <a:pPr eaLnBrk="1" hangingPunct="1">
              <a:lnSpc>
                <a:spcPct val="80000"/>
              </a:lnSpc>
            </a:pPr>
            <a:r>
              <a:rPr lang="cs-CZ" altLang="cs-CZ"/>
              <a:t>Mykotická vulvovaginitida – jedna z nejčastějších příčin výtoků a obtíží. Predisponujícím faktorem pro mykotickou infekci je zvýšená hladina estrogenů (těhotenství, antikoncepce s vysokou dávkou estrogenů), zvýšená konzumace cukru a bílého pečiva, léčba širokospektrými antibiotiky.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4491DCB9-26F8-4549-BFE6-467F8A909DD3}"/>
              </a:ext>
            </a:extLst>
          </p:cNvPr>
          <p:cNvSpPr>
            <a:spLocks noGrp="1" noChangeArrowheads="1"/>
          </p:cNvSpPr>
          <p:nvPr>
            <p:ph type="title"/>
          </p:nvPr>
        </p:nvSpPr>
        <p:spPr/>
        <p:txBody>
          <a:bodyPr/>
          <a:lstStyle/>
          <a:p>
            <a:pPr eaLnBrk="1" hangingPunct="1"/>
            <a:r>
              <a:rPr lang="cs-CZ" altLang="cs-CZ"/>
              <a:t>Chlamydiové infekce</a:t>
            </a:r>
          </a:p>
        </p:txBody>
      </p:sp>
      <p:sp>
        <p:nvSpPr>
          <p:cNvPr id="34819" name="Rectangle 3">
            <a:extLst>
              <a:ext uri="{FF2B5EF4-FFF2-40B4-BE49-F238E27FC236}">
                <a16:creationId xmlns:a16="http://schemas.microsoft.com/office/drawing/2014/main" id="{C9A3CD84-6781-476B-B719-CA70F8962160}"/>
              </a:ext>
            </a:extLst>
          </p:cNvPr>
          <p:cNvSpPr>
            <a:spLocks noGrp="1" noChangeArrowheads="1"/>
          </p:cNvSpPr>
          <p:nvPr>
            <p:ph type="body" idx="1"/>
          </p:nvPr>
        </p:nvSpPr>
        <p:spPr/>
        <p:txBody>
          <a:bodyPr/>
          <a:lstStyle/>
          <a:p>
            <a:pPr eaLnBrk="1" hangingPunct="1">
              <a:lnSpc>
                <a:spcPct val="80000"/>
              </a:lnSpc>
            </a:pPr>
            <a:r>
              <a:rPr lang="cs-CZ" altLang="cs-CZ" sz="2400"/>
              <a:t>chlamydie jsou paraziti. </a:t>
            </a:r>
          </a:p>
          <a:p>
            <a:pPr eaLnBrk="1" hangingPunct="1">
              <a:lnSpc>
                <a:spcPct val="80000"/>
              </a:lnSpc>
            </a:pPr>
            <a:r>
              <a:rPr lang="cs-CZ" altLang="cs-CZ" sz="2400"/>
              <a:t>Tyto infekce jsou sexuálně přenosné a mohou způsobit zánět jakékoli části zevního či vnitřního genitálu, včetně urologických zánětů. </a:t>
            </a:r>
          </a:p>
          <a:p>
            <a:pPr eaLnBrk="1" hangingPunct="1">
              <a:lnSpc>
                <a:spcPct val="80000"/>
              </a:lnSpc>
            </a:pPr>
            <a:r>
              <a:rPr lang="cs-CZ" altLang="cs-CZ" sz="2400"/>
              <a:t>Projevují se bolestivým močením, někdy i pálením, krvácením po pohlavním styku a hlenohnisavým poševním sekretem. </a:t>
            </a:r>
          </a:p>
          <a:p>
            <a:pPr eaLnBrk="1" hangingPunct="1">
              <a:lnSpc>
                <a:spcPct val="80000"/>
              </a:lnSpc>
            </a:pPr>
            <a:r>
              <a:rPr lang="cs-CZ" altLang="cs-CZ" sz="2400"/>
              <a:t>Neléčené chlamydiové infekce mohou způsobit i vleklé záněty dělohy (endometritida) a záněty vejcovodů (salpingitida), které se projevují nepravidelným krvácením a bolestmi v oblasti pánve a dolní poloviny břicha. Důsledkem může být i sterilita či mimoděložní těhotenství. </a:t>
            </a:r>
            <a:endParaRPr lang="cs-CZ" altLang="cs-CZ" sz="2400" b="1"/>
          </a:p>
          <a:p>
            <a:pPr eaLnBrk="1" hangingPunct="1">
              <a:lnSpc>
                <a:spcPct val="80000"/>
              </a:lnSpc>
              <a:buFontTx/>
              <a:buNone/>
            </a:pPr>
            <a:r>
              <a:rPr lang="cs-CZ" altLang="cs-CZ" sz="2400"/>
              <a:t>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14947465-F531-4065-B596-B2C19798A302}"/>
              </a:ext>
            </a:extLst>
          </p:cNvPr>
          <p:cNvSpPr>
            <a:spLocks noGrp="1" noChangeArrowheads="1"/>
          </p:cNvSpPr>
          <p:nvPr>
            <p:ph type="title"/>
          </p:nvPr>
        </p:nvSpPr>
        <p:spPr/>
        <p:txBody>
          <a:bodyPr/>
          <a:lstStyle/>
          <a:p>
            <a:pPr eaLnBrk="1" hangingPunct="1"/>
            <a:r>
              <a:rPr lang="cs-CZ" altLang="cs-CZ"/>
              <a:t>Virové infekce</a:t>
            </a:r>
          </a:p>
        </p:txBody>
      </p:sp>
      <p:sp>
        <p:nvSpPr>
          <p:cNvPr id="35843" name="Rectangle 3">
            <a:extLst>
              <a:ext uri="{FF2B5EF4-FFF2-40B4-BE49-F238E27FC236}">
                <a16:creationId xmlns:a16="http://schemas.microsoft.com/office/drawing/2014/main" id="{7D2EBC5A-E071-4401-B3FD-4AE250116F85}"/>
              </a:ext>
            </a:extLst>
          </p:cNvPr>
          <p:cNvSpPr>
            <a:spLocks noGrp="1" noChangeArrowheads="1"/>
          </p:cNvSpPr>
          <p:nvPr>
            <p:ph type="body" idx="1"/>
          </p:nvPr>
        </p:nvSpPr>
        <p:spPr/>
        <p:txBody>
          <a:bodyPr/>
          <a:lstStyle/>
          <a:p>
            <a:pPr eaLnBrk="1" hangingPunct="1">
              <a:lnSpc>
                <a:spcPct val="80000"/>
              </a:lnSpc>
            </a:pPr>
            <a:r>
              <a:rPr lang="cs-CZ" altLang="cs-CZ" sz="2000"/>
              <a:t>LR-HPV - </a:t>
            </a:r>
            <a:r>
              <a:rPr lang="cs-CZ" altLang="cs-CZ" sz="2000" b="1"/>
              <a:t>condylomata acuminata</a:t>
            </a:r>
            <a:r>
              <a:rPr lang="cs-CZ" altLang="cs-CZ" sz="2000"/>
              <a:t> - mnohočetné špičaté bradavičnaté výrustky (fíčky), množí se v dlaždivovém epitelu (= i v pochvě, cervixu), pokud není sekundární bakteriální infekce, nejsou známky lokálního zánětu, nebolestivé. Původně normální bradavice, které ve vlhkém prostředí mají tendenci být větší než jinde. Časté u promiskuitních partnerů, nutné ošetřit i partnera jinak časté recidivy. Snadná diagnostika po aplikaci 5% kyseliny octové. Terapie seškrábání ostrou lžičkou, ev. dusíkem (v celkové anestesii). </a:t>
            </a:r>
          </a:p>
          <a:p>
            <a:pPr eaLnBrk="1" hangingPunct="1">
              <a:lnSpc>
                <a:spcPct val="80000"/>
              </a:lnSpc>
            </a:pPr>
            <a:r>
              <a:rPr lang="cs-CZ" altLang="cs-CZ" sz="2000" b="1"/>
              <a:t>HSV</a:t>
            </a:r>
            <a:r>
              <a:rPr lang="cs-CZ" altLang="cs-CZ" sz="2000"/>
              <a:t> (1 a 2) - 3 až 6 dní po infekci drobné puchýřky na labia majora i v pochvě, někdy bývají srovnané do řady. Vezikuly často svědí a pálí, jsou bolestivé, někdy bakteriálně superinfikované, po prasknutí z nich vytéká vysoce infekční serózní tekutina (acyklovir co nejdříve) </a:t>
            </a:r>
          </a:p>
          <a:p>
            <a:pPr eaLnBrk="1" hangingPunct="1">
              <a:lnSpc>
                <a:spcPct val="80000"/>
              </a:lnSpc>
              <a:buFontTx/>
              <a:buNone/>
            </a:pPr>
            <a:br>
              <a:rPr lang="cs-CZ" altLang="cs-CZ" sz="2000"/>
            </a:br>
            <a:endParaRPr lang="cs-CZ" altLang="cs-CZ" sz="20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BC180679-2327-48DD-9BA3-E2BC126EAD81}"/>
              </a:ext>
            </a:extLst>
          </p:cNvPr>
          <p:cNvSpPr>
            <a:spLocks noGrp="1" noChangeArrowheads="1"/>
          </p:cNvSpPr>
          <p:nvPr>
            <p:ph type="title"/>
          </p:nvPr>
        </p:nvSpPr>
        <p:spPr/>
        <p:txBody>
          <a:bodyPr/>
          <a:lstStyle/>
          <a:p>
            <a:pPr eaLnBrk="1" hangingPunct="1"/>
            <a:r>
              <a:rPr lang="cs-CZ" altLang="cs-CZ" sz="3200" b="1"/>
              <a:t>Sakralgie,lumbalgie</a:t>
            </a:r>
            <a:br>
              <a:rPr lang="cs-CZ" altLang="cs-CZ" sz="3200" b="1"/>
            </a:br>
            <a:r>
              <a:rPr lang="cs-CZ" altLang="cs-CZ" sz="3200" b="1"/>
              <a:t>i při nebo po gynekologických zánětech</a:t>
            </a:r>
          </a:p>
        </p:txBody>
      </p:sp>
      <p:sp>
        <p:nvSpPr>
          <p:cNvPr id="36867" name="Rectangle 3">
            <a:extLst>
              <a:ext uri="{FF2B5EF4-FFF2-40B4-BE49-F238E27FC236}">
                <a16:creationId xmlns:a16="http://schemas.microsoft.com/office/drawing/2014/main" id="{FA6B9079-19F1-48D7-8F8E-F572DFBA1030}"/>
              </a:ext>
            </a:extLst>
          </p:cNvPr>
          <p:cNvSpPr>
            <a:spLocks noGrp="1" noChangeArrowheads="1"/>
          </p:cNvSpPr>
          <p:nvPr>
            <p:ph type="body" idx="1"/>
          </p:nvPr>
        </p:nvSpPr>
        <p:spPr/>
        <p:txBody>
          <a:bodyPr/>
          <a:lstStyle/>
          <a:p>
            <a:pPr eaLnBrk="1" hangingPunct="1"/>
            <a:r>
              <a:rPr lang="cs-CZ" altLang="cs-CZ" b="1"/>
              <a:t>Sakralgie</a:t>
            </a:r>
            <a:r>
              <a:rPr lang="cs-CZ" altLang="cs-CZ"/>
              <a:t> – bolest v kříži. Způsobena např. onemocněním sakroiliakálního kloubu, zejm. jeho blokádou. </a:t>
            </a:r>
          </a:p>
          <a:p>
            <a:pPr eaLnBrk="1" hangingPunct="1"/>
            <a:r>
              <a:rPr lang="cs-CZ" altLang="cs-CZ" b="1"/>
              <a:t>Lumbalgie</a:t>
            </a:r>
            <a:r>
              <a:rPr lang="cs-CZ" altLang="cs-CZ"/>
              <a:t>– je chronická bolest bederní oblasti, vyzařuje do páteře a dolních končetin, je přítomná bolest paravertebrálního svalstva. Nejčastěji je lumbalgie způsobená svalovou dysbalancí a špatným pohybovým stereotypem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599A8EEF-AB24-48CC-BCBB-5E2098B60BE6}"/>
              </a:ext>
            </a:extLst>
          </p:cNvPr>
          <p:cNvSpPr>
            <a:spLocks noGrp="1" noChangeArrowheads="1"/>
          </p:cNvSpPr>
          <p:nvPr>
            <p:ph type="title"/>
          </p:nvPr>
        </p:nvSpPr>
        <p:spPr/>
        <p:txBody>
          <a:bodyPr/>
          <a:lstStyle/>
          <a:p>
            <a:pPr eaLnBrk="1" hangingPunct="1"/>
            <a:r>
              <a:rPr lang="cs-CZ" altLang="cs-CZ"/>
              <a:t>lumbago</a:t>
            </a:r>
          </a:p>
        </p:txBody>
      </p:sp>
      <p:sp>
        <p:nvSpPr>
          <p:cNvPr id="37891" name="Rectangle 3">
            <a:extLst>
              <a:ext uri="{FF2B5EF4-FFF2-40B4-BE49-F238E27FC236}">
                <a16:creationId xmlns:a16="http://schemas.microsoft.com/office/drawing/2014/main" id="{19AEF721-B8FA-4D8D-BACB-4084FB28313F}"/>
              </a:ext>
            </a:extLst>
          </p:cNvPr>
          <p:cNvSpPr>
            <a:spLocks noGrp="1" noChangeArrowheads="1"/>
          </p:cNvSpPr>
          <p:nvPr>
            <p:ph type="body" idx="1"/>
          </p:nvPr>
        </p:nvSpPr>
        <p:spPr/>
        <p:txBody>
          <a:bodyPr/>
          <a:lstStyle/>
          <a:p>
            <a:pPr eaLnBrk="1" hangingPunct="1">
              <a:lnSpc>
                <a:spcPct val="90000"/>
              </a:lnSpc>
            </a:pPr>
            <a:r>
              <a:rPr lang="cs-CZ" altLang="cs-CZ"/>
              <a:t>nejčastěji vzniká po náhlém nebo špatně provedeném pohybu / předklon, záklon,otáčení se, přenášení břemene apod/.</a:t>
            </a:r>
          </a:p>
          <a:p>
            <a:pPr eaLnBrk="1" hangingPunct="1">
              <a:lnSpc>
                <a:spcPct val="90000"/>
              </a:lnSpc>
            </a:pPr>
            <a:r>
              <a:rPr lang="cs-CZ" altLang="cs-CZ"/>
              <a:t>V akutním stádiu dojde ke křeči svalů a omezení pohyblivosti / nemůžete se narovnat, předklonit, stát /, doprovází ji silná  vystřelující bolest.Bolest může vystřelovat až do dolních končetin. </a:t>
            </a:r>
          </a:p>
          <a:p>
            <a:pPr eaLnBrk="1" hangingPunct="1">
              <a:lnSpc>
                <a:spcPct val="90000"/>
              </a:lnSpc>
            </a:pPr>
            <a:r>
              <a:rPr lang="cs-CZ" altLang="cs-CZ"/>
              <a:t>V této fázi člověk není schopen rovně stát, ani chodit, vyhledává úlevové polohy.Doporučuje se v této době klid na lůžku a dostatek tepla na bolestivou oblast.</a:t>
            </a:r>
          </a:p>
          <a:p>
            <a:pPr eaLnBrk="1" hangingPunct="1">
              <a:lnSpc>
                <a:spcPct val="90000"/>
              </a:lnSpc>
            </a:pPr>
            <a:endParaRPr lang="cs-CZ" altLang="cs-CZ"/>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49ECB1D1-3FAC-496E-9D81-8DA237565454}"/>
              </a:ext>
            </a:extLst>
          </p:cNvPr>
          <p:cNvSpPr>
            <a:spLocks noGrp="1" noChangeArrowheads="1"/>
          </p:cNvSpPr>
          <p:nvPr>
            <p:ph type="title"/>
          </p:nvPr>
        </p:nvSpPr>
        <p:spPr/>
        <p:txBody>
          <a:bodyPr/>
          <a:lstStyle/>
          <a:p>
            <a:pPr eaLnBrk="1" hangingPunct="1"/>
            <a:r>
              <a:rPr lang="cs-CZ" altLang="cs-CZ"/>
              <a:t>Endometrióza</a:t>
            </a:r>
          </a:p>
        </p:txBody>
      </p:sp>
      <p:sp>
        <p:nvSpPr>
          <p:cNvPr id="38915" name="Rectangle 3">
            <a:extLst>
              <a:ext uri="{FF2B5EF4-FFF2-40B4-BE49-F238E27FC236}">
                <a16:creationId xmlns:a16="http://schemas.microsoft.com/office/drawing/2014/main" id="{A105DF95-5426-436E-A2FB-C85842EA6086}"/>
              </a:ext>
            </a:extLst>
          </p:cNvPr>
          <p:cNvSpPr>
            <a:spLocks noGrp="1" noChangeArrowheads="1"/>
          </p:cNvSpPr>
          <p:nvPr>
            <p:ph type="body" idx="1"/>
          </p:nvPr>
        </p:nvSpPr>
        <p:spPr/>
        <p:txBody>
          <a:bodyPr/>
          <a:lstStyle/>
          <a:p>
            <a:pPr eaLnBrk="1" hangingPunct="1"/>
            <a:r>
              <a:rPr lang="cs-CZ" altLang="cs-CZ"/>
              <a:t>Funkční děložní sliznice je lokalizována mimo dutinu  dělohy</a:t>
            </a:r>
          </a:p>
          <a:p>
            <a:pPr eaLnBrk="1" hangingPunct="1"/>
            <a:r>
              <a:rPr lang="cs-CZ" altLang="cs-CZ"/>
              <a:t>Tato ložiska reagují na cyklus hormonů vaječníků</a:t>
            </a:r>
          </a:p>
          <a:p>
            <a:pPr eaLnBrk="1" hangingPunct="1"/>
            <a:r>
              <a:rPr lang="cs-CZ" altLang="cs-CZ"/>
              <a:t>Nejčastější lokalizace je genitální v oblasti dělohy nebo v obl. vaječníků, vejcovodů</a:t>
            </a:r>
          </a:p>
          <a:p>
            <a:pPr eaLnBrk="1" hangingPunct="1"/>
            <a:r>
              <a:rPr lang="cs-CZ" altLang="cs-CZ"/>
              <a:t>Mohou být v obl. tenkého či tlustého střeva, játrech</a:t>
            </a:r>
          </a:p>
          <a:p>
            <a:pPr eaLnBrk="1" hangingPunct="1"/>
            <a:endParaRPr lang="cs-CZ" altLang="cs-CZ"/>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BC3D51CE-958D-4EE4-B8DE-53BC90CF0BDA}"/>
              </a:ext>
            </a:extLst>
          </p:cNvPr>
          <p:cNvSpPr>
            <a:spLocks noGrp="1" noChangeArrowheads="1"/>
          </p:cNvSpPr>
          <p:nvPr>
            <p:ph type="title"/>
          </p:nvPr>
        </p:nvSpPr>
        <p:spPr/>
        <p:txBody>
          <a:bodyPr/>
          <a:lstStyle/>
          <a:p>
            <a:pPr eaLnBrk="1" hangingPunct="1"/>
            <a:r>
              <a:rPr lang="cs-CZ" altLang="cs-CZ"/>
              <a:t>Projevy endometriózy</a:t>
            </a:r>
          </a:p>
        </p:txBody>
      </p:sp>
      <p:sp>
        <p:nvSpPr>
          <p:cNvPr id="39939" name="Rectangle 3">
            <a:extLst>
              <a:ext uri="{FF2B5EF4-FFF2-40B4-BE49-F238E27FC236}">
                <a16:creationId xmlns:a16="http://schemas.microsoft.com/office/drawing/2014/main" id="{D284986C-5B84-47F0-8B7A-58FF901FEF7A}"/>
              </a:ext>
            </a:extLst>
          </p:cNvPr>
          <p:cNvSpPr>
            <a:spLocks noGrp="1" noChangeArrowheads="1"/>
          </p:cNvSpPr>
          <p:nvPr>
            <p:ph type="body" idx="1"/>
          </p:nvPr>
        </p:nvSpPr>
        <p:spPr/>
        <p:txBody>
          <a:bodyPr/>
          <a:lstStyle/>
          <a:p>
            <a:pPr eaLnBrk="1" hangingPunct="1"/>
            <a:r>
              <a:rPr lang="cs-CZ" altLang="cs-CZ"/>
              <a:t>Genitální formy – pánevní bolesti, bolestivá menstruace, bolest při pohlavním styku</a:t>
            </a:r>
          </a:p>
          <a:p>
            <a:pPr eaLnBrk="1" hangingPunct="1"/>
            <a:r>
              <a:rPr lang="cs-CZ" altLang="cs-CZ"/>
              <a:t>Extragenitální formy podle místa lokalizace- např. střevní neprůchodnost, v obl. močového měchýře úporné nucení na močení</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D7A8AF03-CAFC-4A51-8ED9-8CD9B771CE7C}"/>
              </a:ext>
            </a:extLst>
          </p:cNvPr>
          <p:cNvSpPr>
            <a:spLocks noGrp="1" noChangeArrowheads="1"/>
          </p:cNvSpPr>
          <p:nvPr>
            <p:ph type="title"/>
          </p:nvPr>
        </p:nvSpPr>
        <p:spPr/>
        <p:txBody>
          <a:bodyPr/>
          <a:lstStyle/>
          <a:p>
            <a:pPr eaLnBrk="1" hangingPunct="1"/>
            <a:r>
              <a:rPr lang="cs-CZ" altLang="cs-CZ"/>
              <a:t>Léčba endometriózy</a:t>
            </a:r>
          </a:p>
        </p:txBody>
      </p:sp>
      <p:sp>
        <p:nvSpPr>
          <p:cNvPr id="40963" name="Rectangle 3">
            <a:extLst>
              <a:ext uri="{FF2B5EF4-FFF2-40B4-BE49-F238E27FC236}">
                <a16:creationId xmlns:a16="http://schemas.microsoft.com/office/drawing/2014/main" id="{9E90BEA9-7833-46F9-B14C-221B52E55020}"/>
              </a:ext>
            </a:extLst>
          </p:cNvPr>
          <p:cNvSpPr>
            <a:spLocks noGrp="1" noChangeArrowheads="1"/>
          </p:cNvSpPr>
          <p:nvPr>
            <p:ph type="body" idx="1"/>
          </p:nvPr>
        </p:nvSpPr>
        <p:spPr/>
        <p:txBody>
          <a:bodyPr/>
          <a:lstStyle/>
          <a:p>
            <a:pPr eaLnBrk="1" hangingPunct="1"/>
            <a:r>
              <a:rPr lang="cs-CZ" altLang="cs-CZ"/>
              <a:t>Závisí na lokalizaci  velikosti</a:t>
            </a:r>
          </a:p>
          <a:p>
            <a:pPr eaLnBrk="1" hangingPunct="1"/>
            <a:r>
              <a:rPr lang="cs-CZ" altLang="cs-CZ"/>
              <a:t>Konzervativní léčba – hormonální zastavení cyklu</a:t>
            </a:r>
          </a:p>
          <a:p>
            <a:pPr eaLnBrk="1" hangingPunct="1"/>
            <a:r>
              <a:rPr lang="cs-CZ" altLang="cs-CZ"/>
              <a:t>Chirurgické výkony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1490B011-AD96-4B9F-8550-2F805F13CB1E}"/>
              </a:ext>
            </a:extLst>
          </p:cNvPr>
          <p:cNvSpPr>
            <a:spLocks noGrp="1" noChangeArrowheads="1"/>
          </p:cNvSpPr>
          <p:nvPr>
            <p:ph type="title"/>
          </p:nvPr>
        </p:nvSpPr>
        <p:spPr/>
        <p:txBody>
          <a:bodyPr/>
          <a:lstStyle/>
          <a:p>
            <a:pPr eaLnBrk="1" hangingPunct="1"/>
            <a:r>
              <a:rPr lang="cs-CZ" altLang="cs-CZ"/>
              <a:t>Pánevní vazivo</a:t>
            </a:r>
          </a:p>
        </p:txBody>
      </p:sp>
      <p:sp>
        <p:nvSpPr>
          <p:cNvPr id="5123" name="Rectangle 3">
            <a:extLst>
              <a:ext uri="{FF2B5EF4-FFF2-40B4-BE49-F238E27FC236}">
                <a16:creationId xmlns:a16="http://schemas.microsoft.com/office/drawing/2014/main" id="{FC94A28E-9D6B-4F0A-BDC0-05481A9F7873}"/>
              </a:ext>
            </a:extLst>
          </p:cNvPr>
          <p:cNvSpPr>
            <a:spLocks noGrp="1" noChangeArrowheads="1"/>
          </p:cNvSpPr>
          <p:nvPr>
            <p:ph type="body" idx="1"/>
          </p:nvPr>
        </p:nvSpPr>
        <p:spPr/>
        <p:txBody>
          <a:bodyPr/>
          <a:lstStyle/>
          <a:p>
            <a:pPr eaLnBrk="1" hangingPunct="1"/>
            <a:r>
              <a:rPr lang="cs-CZ" altLang="cs-CZ"/>
              <a:t>Všechny pánevní orgány jsou obklopeny vazivem – zajišťuje pohyblivost</a:t>
            </a:r>
          </a:p>
          <a:p>
            <a:pPr eaLnBrk="1" hangingPunct="1"/>
            <a:r>
              <a:rPr lang="cs-CZ" altLang="cs-CZ"/>
              <a:t>Parametrium – vazivo kolem dělohy</a:t>
            </a:r>
          </a:p>
          <a:p>
            <a:pPr eaLnBrk="1" hangingPunct="1"/>
            <a:r>
              <a:rPr lang="cs-CZ" altLang="cs-CZ"/>
              <a:t>Parakolpium – kolem pochvy</a:t>
            </a:r>
          </a:p>
          <a:p>
            <a:pPr eaLnBrk="1" hangingPunct="1"/>
            <a:r>
              <a:rPr lang="cs-CZ" altLang="cs-CZ"/>
              <a:t>Závěsný děložní aparát – zabezpečuje pružné zavěšení a uložení dělohy v pánvi</a:t>
            </a:r>
          </a:p>
          <a:p>
            <a:pPr eaLnBrk="1" hangingPunct="1"/>
            <a:endParaRPr lang="cs-CZ" altLang="cs-CZ"/>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4FB8CE27-D649-4701-BE7B-1DDDEB0EA019}"/>
              </a:ext>
            </a:extLst>
          </p:cNvPr>
          <p:cNvSpPr>
            <a:spLocks noGrp="1" noChangeArrowheads="1"/>
          </p:cNvSpPr>
          <p:nvPr>
            <p:ph type="title"/>
          </p:nvPr>
        </p:nvSpPr>
        <p:spPr/>
        <p:txBody>
          <a:bodyPr/>
          <a:lstStyle/>
          <a:p>
            <a:pPr eaLnBrk="1" hangingPunct="1"/>
            <a:r>
              <a:rPr lang="cs-CZ" altLang="cs-CZ"/>
              <a:t>Příčiny bolestí páteře</a:t>
            </a:r>
          </a:p>
        </p:txBody>
      </p:sp>
      <p:sp>
        <p:nvSpPr>
          <p:cNvPr id="41987" name="Rectangle 3">
            <a:extLst>
              <a:ext uri="{FF2B5EF4-FFF2-40B4-BE49-F238E27FC236}">
                <a16:creationId xmlns:a16="http://schemas.microsoft.com/office/drawing/2014/main" id="{5BE2DD61-AF0C-4383-AAF9-82E6C864A4C9}"/>
              </a:ext>
            </a:extLst>
          </p:cNvPr>
          <p:cNvSpPr>
            <a:spLocks noGrp="1" noChangeArrowheads="1"/>
          </p:cNvSpPr>
          <p:nvPr>
            <p:ph type="body" idx="1"/>
          </p:nvPr>
        </p:nvSpPr>
        <p:spPr/>
        <p:txBody>
          <a:bodyPr/>
          <a:lstStyle/>
          <a:p>
            <a:pPr eaLnBrk="1" hangingPunct="1">
              <a:lnSpc>
                <a:spcPct val="90000"/>
              </a:lnSpc>
            </a:pPr>
            <a:r>
              <a:rPr lang="cs-CZ" altLang="cs-CZ" sz="2400"/>
              <a:t>Patří sem především:</a:t>
            </a:r>
            <a:br>
              <a:rPr lang="cs-CZ" altLang="cs-CZ" sz="2400"/>
            </a:br>
            <a:r>
              <a:rPr lang="cs-CZ" altLang="cs-CZ" sz="2400"/>
              <a:t>-</a:t>
            </a:r>
            <a:r>
              <a:rPr lang="cs-CZ" altLang="cs-CZ" sz="2400" i="1"/>
              <a:t> vadné držení těla</a:t>
            </a:r>
            <a:br>
              <a:rPr lang="cs-CZ" altLang="cs-CZ" sz="2400" i="1"/>
            </a:br>
            <a:r>
              <a:rPr lang="cs-CZ" altLang="cs-CZ" sz="2400" i="1"/>
              <a:t>- oslabené svalové skupiny</a:t>
            </a:r>
            <a:br>
              <a:rPr lang="cs-CZ" altLang="cs-CZ" sz="2400" i="1"/>
            </a:br>
            <a:r>
              <a:rPr lang="cs-CZ" altLang="cs-CZ" sz="2400" i="1"/>
              <a:t>- přetěžování svalového aparátu</a:t>
            </a:r>
            <a:br>
              <a:rPr lang="cs-CZ" altLang="cs-CZ" sz="2400" i="1"/>
            </a:br>
            <a:r>
              <a:rPr lang="cs-CZ" altLang="cs-CZ" sz="2400" i="1"/>
              <a:t>- vývojové vady na páteři, pánvi a dolních končetinách</a:t>
            </a:r>
            <a:br>
              <a:rPr lang="cs-CZ" altLang="cs-CZ" sz="2400" i="1"/>
            </a:br>
            <a:r>
              <a:rPr lang="cs-CZ" altLang="cs-CZ" sz="2400" i="1"/>
              <a:t>- výhřezy plotének</a:t>
            </a:r>
            <a:br>
              <a:rPr lang="cs-CZ" altLang="cs-CZ" sz="2400" i="1"/>
            </a:br>
            <a:r>
              <a:rPr lang="cs-CZ" altLang="cs-CZ" sz="2400" i="1"/>
              <a:t>- mikrotraumata a degenerativní změny na obratlích a meziobratlových ploténkách</a:t>
            </a:r>
            <a:br>
              <a:rPr lang="cs-CZ" altLang="cs-CZ" sz="2400" i="1"/>
            </a:br>
            <a:r>
              <a:rPr lang="cs-CZ" altLang="cs-CZ" sz="2400" i="1"/>
              <a:t>- chybné pohybové stereotypy</a:t>
            </a:r>
            <a:br>
              <a:rPr lang="cs-CZ" altLang="cs-CZ" sz="2400" i="1"/>
            </a:br>
            <a:r>
              <a:rPr lang="cs-CZ" altLang="cs-CZ" sz="2400" i="1"/>
              <a:t>- obezita</a:t>
            </a:r>
            <a:endParaRPr lang="cs-CZ" altLang="cs-CZ" sz="2400"/>
          </a:p>
          <a:p>
            <a:pPr eaLnBrk="1" hangingPunct="1">
              <a:lnSpc>
                <a:spcPct val="90000"/>
              </a:lnSpc>
            </a:pPr>
            <a:r>
              <a:rPr lang="cs-CZ" altLang="cs-CZ" sz="2400"/>
              <a:t>Vliv má prochlazení, alergie i psychický stav.</a:t>
            </a:r>
            <a:br>
              <a:rPr lang="cs-CZ" altLang="cs-CZ" sz="2400"/>
            </a:br>
            <a:r>
              <a:rPr lang="cs-CZ" altLang="cs-CZ" sz="2400"/>
              <a:t>Prudký nevyvážený pohyb vede pak ke vzniku blokád.</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6FF75F31-E860-4A6B-9926-7D79A7DB3EDE}"/>
              </a:ext>
            </a:extLst>
          </p:cNvPr>
          <p:cNvSpPr>
            <a:spLocks noGrp="1" noChangeArrowheads="1"/>
          </p:cNvSpPr>
          <p:nvPr>
            <p:ph type="title"/>
          </p:nvPr>
        </p:nvSpPr>
        <p:spPr/>
        <p:txBody>
          <a:bodyPr/>
          <a:lstStyle/>
          <a:p>
            <a:pPr eaLnBrk="1" hangingPunct="1"/>
            <a:r>
              <a:rPr lang="cs-CZ" altLang="cs-CZ"/>
              <a:t>Pohlavně přenosné choroby</a:t>
            </a:r>
          </a:p>
        </p:txBody>
      </p:sp>
      <p:sp>
        <p:nvSpPr>
          <p:cNvPr id="43011" name="Rectangle 3">
            <a:extLst>
              <a:ext uri="{FF2B5EF4-FFF2-40B4-BE49-F238E27FC236}">
                <a16:creationId xmlns:a16="http://schemas.microsoft.com/office/drawing/2014/main" id="{D5FC4D02-FF2D-456C-9C97-5B4B053AB0AC}"/>
              </a:ext>
            </a:extLst>
          </p:cNvPr>
          <p:cNvSpPr>
            <a:spLocks noGrp="1" noChangeArrowheads="1"/>
          </p:cNvSpPr>
          <p:nvPr>
            <p:ph type="body" idx="1"/>
          </p:nvPr>
        </p:nvSpPr>
        <p:spPr/>
        <p:txBody>
          <a:bodyPr/>
          <a:lstStyle/>
          <a:p>
            <a:pPr eaLnBrk="1" hangingPunct="1"/>
            <a:r>
              <a:rPr lang="cs-CZ" altLang="cs-CZ"/>
              <a:t>Syfilis</a:t>
            </a:r>
          </a:p>
          <a:p>
            <a:pPr eaLnBrk="1" hangingPunct="1"/>
            <a:r>
              <a:rPr lang="cs-CZ" altLang="cs-CZ"/>
              <a:t>Kapavka</a:t>
            </a:r>
          </a:p>
          <a:p>
            <a:pPr eaLnBrk="1" hangingPunct="1"/>
            <a:r>
              <a:rPr lang="cs-CZ" altLang="cs-CZ"/>
              <a:t>Aids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D28DF7F8-72CA-45A6-A440-155D09D38A51}"/>
              </a:ext>
            </a:extLst>
          </p:cNvPr>
          <p:cNvSpPr>
            <a:spLocks noGrp="1" noChangeArrowheads="1"/>
          </p:cNvSpPr>
          <p:nvPr>
            <p:ph type="title"/>
          </p:nvPr>
        </p:nvSpPr>
        <p:spPr/>
        <p:txBody>
          <a:bodyPr/>
          <a:lstStyle/>
          <a:p>
            <a:pPr eaLnBrk="1" hangingPunct="1"/>
            <a:r>
              <a:rPr lang="cs-CZ" altLang="cs-CZ"/>
              <a:t>Syfilis(lues)</a:t>
            </a:r>
          </a:p>
        </p:txBody>
      </p:sp>
      <p:sp>
        <p:nvSpPr>
          <p:cNvPr id="44035" name="Rectangle 3">
            <a:extLst>
              <a:ext uri="{FF2B5EF4-FFF2-40B4-BE49-F238E27FC236}">
                <a16:creationId xmlns:a16="http://schemas.microsoft.com/office/drawing/2014/main" id="{4C89E51B-1B7C-4E31-A1BF-6A785BA6D02E}"/>
              </a:ext>
            </a:extLst>
          </p:cNvPr>
          <p:cNvSpPr>
            <a:spLocks noGrp="1" noChangeArrowheads="1"/>
          </p:cNvSpPr>
          <p:nvPr>
            <p:ph type="body" idx="1"/>
          </p:nvPr>
        </p:nvSpPr>
        <p:spPr/>
        <p:txBody>
          <a:bodyPr/>
          <a:lstStyle/>
          <a:p>
            <a:pPr eaLnBrk="1" hangingPunct="1">
              <a:lnSpc>
                <a:spcPct val="90000"/>
              </a:lnSpc>
            </a:pPr>
            <a:r>
              <a:rPr lang="cs-CZ" altLang="cs-CZ"/>
              <a:t>I. stadium – tvrdý vřed na rodidlech za 3 týdny po infekci. Proti spodině pohyblivé, mokvající. Zahojí se bez léčby</a:t>
            </a:r>
          </a:p>
          <a:p>
            <a:pPr eaLnBrk="1" hangingPunct="1">
              <a:lnSpc>
                <a:spcPct val="90000"/>
              </a:lnSpc>
            </a:pPr>
            <a:r>
              <a:rPr lang="cs-CZ" altLang="cs-CZ"/>
              <a:t>II.stadium – cca za 9 týdnů vyrážka po celém těle , na vulvě ploché puchýřky. Pozitivní Borrdetova-Wassermanova reakce (BWR)</a:t>
            </a:r>
          </a:p>
          <a:p>
            <a:pPr eaLnBrk="1" hangingPunct="1">
              <a:lnSpc>
                <a:spcPct val="90000"/>
              </a:lnSpc>
            </a:pPr>
            <a:r>
              <a:rPr lang="cs-CZ" altLang="cs-CZ"/>
              <a:t>III. Stadium- syfilitické gumma</a:t>
            </a:r>
          </a:p>
          <a:p>
            <a:pPr eaLnBrk="1" hangingPunct="1">
              <a:lnSpc>
                <a:spcPct val="90000"/>
              </a:lnSpc>
            </a:pPr>
            <a:r>
              <a:rPr lang="cs-CZ" altLang="cs-CZ"/>
              <a:t>Léčba – vysoké dávky antibiotik</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9FEF35BC-A587-4C67-B333-1DFFA0F31CD2}"/>
              </a:ext>
            </a:extLst>
          </p:cNvPr>
          <p:cNvSpPr>
            <a:spLocks noGrp="1" noChangeArrowheads="1"/>
          </p:cNvSpPr>
          <p:nvPr>
            <p:ph type="title"/>
          </p:nvPr>
        </p:nvSpPr>
        <p:spPr/>
        <p:txBody>
          <a:bodyPr/>
          <a:lstStyle/>
          <a:p>
            <a:pPr eaLnBrk="1" hangingPunct="1"/>
            <a:r>
              <a:rPr lang="cs-CZ" altLang="cs-CZ"/>
              <a:t>Kapavka(gonorea)</a:t>
            </a:r>
          </a:p>
        </p:txBody>
      </p:sp>
      <p:sp>
        <p:nvSpPr>
          <p:cNvPr id="45059" name="Rectangle 3">
            <a:extLst>
              <a:ext uri="{FF2B5EF4-FFF2-40B4-BE49-F238E27FC236}">
                <a16:creationId xmlns:a16="http://schemas.microsoft.com/office/drawing/2014/main" id="{C7C2639D-A305-4D2D-8153-7C66CC413A1B}"/>
              </a:ext>
            </a:extLst>
          </p:cNvPr>
          <p:cNvSpPr>
            <a:spLocks noGrp="1" noChangeArrowheads="1"/>
          </p:cNvSpPr>
          <p:nvPr>
            <p:ph type="body" idx="1"/>
          </p:nvPr>
        </p:nvSpPr>
        <p:spPr/>
        <p:txBody>
          <a:bodyPr/>
          <a:lstStyle/>
          <a:p>
            <a:pPr eaLnBrk="1" hangingPunct="1"/>
            <a:r>
              <a:rPr lang="cs-CZ" altLang="cs-CZ"/>
              <a:t>Objeví se 7 dní po nákaze tzv. dolní kapavka ( zánět močové trubice, sliznice cervikálního kanálu, uretrálních žlázek )</a:t>
            </a:r>
          </a:p>
          <a:p>
            <a:pPr eaLnBrk="1" hangingPunct="1"/>
            <a:r>
              <a:rPr lang="cs-CZ" altLang="cs-CZ"/>
              <a:t>Horní kapavka – zavlečení infekce do dělohy, akutní endometritis, salpingitis, bouřlivý průběh</a:t>
            </a:r>
          </a:p>
          <a:p>
            <a:pPr eaLnBrk="1" hangingPunct="1"/>
            <a:r>
              <a:rPr lang="cs-CZ" altLang="cs-CZ"/>
              <a:t>Chronické stadium – nemá typické projevy</a:t>
            </a:r>
          </a:p>
          <a:p>
            <a:pPr eaLnBrk="1" hangingPunct="1"/>
            <a:r>
              <a:rPr lang="cs-CZ" altLang="cs-CZ"/>
              <a:t>Léčby vysokými dávkami antibiotik</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992C1C78-4BCC-4458-9176-9583DF737DF8}"/>
              </a:ext>
            </a:extLst>
          </p:cNvPr>
          <p:cNvSpPr>
            <a:spLocks noGrp="1" noChangeArrowheads="1"/>
          </p:cNvSpPr>
          <p:nvPr>
            <p:ph type="title"/>
          </p:nvPr>
        </p:nvSpPr>
        <p:spPr/>
        <p:txBody>
          <a:bodyPr/>
          <a:lstStyle/>
          <a:p>
            <a:pPr eaLnBrk="1" hangingPunct="1"/>
            <a:r>
              <a:rPr lang="cs-CZ" altLang="cs-CZ"/>
              <a:t>antropozoonózy</a:t>
            </a:r>
          </a:p>
        </p:txBody>
      </p:sp>
      <p:sp>
        <p:nvSpPr>
          <p:cNvPr id="46083" name="Rectangle 3">
            <a:extLst>
              <a:ext uri="{FF2B5EF4-FFF2-40B4-BE49-F238E27FC236}">
                <a16:creationId xmlns:a16="http://schemas.microsoft.com/office/drawing/2014/main" id="{27C572D8-B40D-4232-B4EB-5531C9589F59}"/>
              </a:ext>
            </a:extLst>
          </p:cNvPr>
          <p:cNvSpPr>
            <a:spLocks noGrp="1" noChangeArrowheads="1"/>
          </p:cNvSpPr>
          <p:nvPr>
            <p:ph type="body" idx="1"/>
          </p:nvPr>
        </p:nvSpPr>
        <p:spPr/>
        <p:txBody>
          <a:bodyPr/>
          <a:lstStyle/>
          <a:p>
            <a:pPr eaLnBrk="1" hangingPunct="1"/>
            <a:r>
              <a:rPr lang="cs-CZ" altLang="cs-CZ"/>
              <a:t>Toxoplazmóza – od domácích zvířat- způsobuje malformace plodu</a:t>
            </a:r>
          </a:p>
          <a:p>
            <a:pPr eaLnBrk="1" hangingPunct="1"/>
            <a:r>
              <a:rPr lang="cs-CZ" altLang="cs-CZ"/>
              <a:t>Listerióza – přenášena především z dobytka, jako chřipkové onemocnění- malformace a sepse plodu</a:t>
            </a:r>
          </a:p>
          <a:p>
            <a:pPr eaLnBrk="1" hangingPunct="1"/>
            <a:r>
              <a:rPr lang="cs-CZ" altLang="cs-CZ"/>
              <a:t>Brucelóza – přenáší se z hověžího dobytka, projevy chřipky, může vyvolat potrat u člověka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D984510B-497F-4497-B6B2-2994C28091A0}"/>
              </a:ext>
            </a:extLst>
          </p:cNvPr>
          <p:cNvSpPr>
            <a:spLocks noGrp="1" noChangeArrowheads="1"/>
          </p:cNvSpPr>
          <p:nvPr>
            <p:ph type="title"/>
          </p:nvPr>
        </p:nvSpPr>
        <p:spPr/>
        <p:txBody>
          <a:bodyPr/>
          <a:lstStyle/>
          <a:p>
            <a:pPr eaLnBrk="1" hangingPunct="1"/>
            <a:r>
              <a:rPr lang="cs-CZ" altLang="cs-CZ"/>
              <a:t>Uložení vnitřních rodidel</a:t>
            </a:r>
          </a:p>
        </p:txBody>
      </p:sp>
      <p:sp>
        <p:nvSpPr>
          <p:cNvPr id="6147" name="Rectangle 3">
            <a:extLst>
              <a:ext uri="{FF2B5EF4-FFF2-40B4-BE49-F238E27FC236}">
                <a16:creationId xmlns:a16="http://schemas.microsoft.com/office/drawing/2014/main" id="{84A55295-B4A0-436E-98EA-1BBC168814E7}"/>
              </a:ext>
            </a:extLst>
          </p:cNvPr>
          <p:cNvSpPr>
            <a:spLocks noGrp="1" noChangeArrowheads="1"/>
          </p:cNvSpPr>
          <p:nvPr>
            <p:ph type="body" idx="1"/>
          </p:nvPr>
        </p:nvSpPr>
        <p:spPr/>
        <p:txBody>
          <a:bodyPr/>
          <a:lstStyle/>
          <a:p>
            <a:pPr eaLnBrk="1" hangingPunct="1"/>
            <a:r>
              <a:rPr lang="cs-CZ" altLang="cs-CZ"/>
              <a:t>Před děložním hrdlem je močový měchýř ke kterému směřují močovody</a:t>
            </a:r>
          </a:p>
          <a:p>
            <a:pPr eaLnBrk="1" hangingPunct="1"/>
            <a:r>
              <a:rPr lang="cs-CZ" altLang="cs-CZ"/>
              <a:t>Děloha je vůči pochvě v anteverzi  (dopředu skloněná)</a:t>
            </a:r>
          </a:p>
          <a:p>
            <a:pPr eaLnBrk="1" hangingPunct="1"/>
            <a:r>
              <a:rPr lang="cs-CZ" altLang="cs-CZ"/>
              <a:t>Uložení se může měnit ( i naplněným močovým měchýřem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30A1E675-C676-4E9D-8A87-EA1C074AD27F}"/>
              </a:ext>
            </a:extLst>
          </p:cNvPr>
          <p:cNvSpPr>
            <a:spLocks noGrp="1" noChangeArrowheads="1"/>
          </p:cNvSpPr>
          <p:nvPr>
            <p:ph type="title"/>
          </p:nvPr>
        </p:nvSpPr>
        <p:spPr/>
        <p:txBody>
          <a:bodyPr/>
          <a:lstStyle/>
          <a:p>
            <a:pPr eaLnBrk="1" hangingPunct="1"/>
            <a:r>
              <a:rPr lang="cs-CZ" altLang="cs-CZ"/>
              <a:t>Deviace dělohy</a:t>
            </a:r>
          </a:p>
        </p:txBody>
      </p:sp>
      <p:sp>
        <p:nvSpPr>
          <p:cNvPr id="7171" name="Rectangle 3">
            <a:extLst>
              <a:ext uri="{FF2B5EF4-FFF2-40B4-BE49-F238E27FC236}">
                <a16:creationId xmlns:a16="http://schemas.microsoft.com/office/drawing/2014/main" id="{39E3837C-2B84-408B-BD6A-0A7D4C85FCE3}"/>
              </a:ext>
            </a:extLst>
          </p:cNvPr>
          <p:cNvSpPr>
            <a:spLocks noGrp="1" noChangeArrowheads="1"/>
          </p:cNvSpPr>
          <p:nvPr>
            <p:ph type="body" idx="1"/>
          </p:nvPr>
        </p:nvSpPr>
        <p:spPr/>
        <p:txBody>
          <a:bodyPr/>
          <a:lstStyle/>
          <a:p>
            <a:pPr eaLnBrk="1" hangingPunct="1">
              <a:lnSpc>
                <a:spcPct val="80000"/>
              </a:lnSpc>
            </a:pPr>
            <a:r>
              <a:rPr lang="cs-CZ" altLang="cs-CZ"/>
              <a:t>posunutí dělohy může být směrem vertikálním (elevace a descensus a prolapsus uteri) a horizontálním (antero-, retro-, lateropositio uteri)</a:t>
            </a:r>
          </a:p>
          <a:p>
            <a:pPr eaLnBrk="1" hangingPunct="1">
              <a:lnSpc>
                <a:spcPct val="80000"/>
              </a:lnSpc>
            </a:pPr>
            <a:r>
              <a:rPr lang="cs-CZ" altLang="cs-CZ"/>
              <a:t>děloha skloněná (versio) dopředu, dozadu a do strany. </a:t>
            </a:r>
          </a:p>
          <a:p>
            <a:pPr eaLnBrk="1" hangingPunct="1">
              <a:lnSpc>
                <a:spcPct val="80000"/>
              </a:lnSpc>
            </a:pPr>
            <a:r>
              <a:rPr lang="cs-CZ" altLang="cs-CZ"/>
              <a:t>ohnutí (flexi) může být dopředu, dozadu a do strany </a:t>
            </a:r>
          </a:p>
          <a:p>
            <a:pPr eaLnBrk="1" hangingPunct="1">
              <a:lnSpc>
                <a:spcPct val="80000"/>
              </a:lnSpc>
            </a:pPr>
            <a:r>
              <a:rPr lang="cs-CZ" altLang="cs-CZ"/>
              <a:t>může být otočená (torsio) nebo vyvrácená (inversi).</a:t>
            </a:r>
          </a:p>
          <a:p>
            <a:pPr eaLnBrk="1" hangingPunct="1">
              <a:lnSpc>
                <a:spcPct val="80000"/>
              </a:lnSpc>
            </a:pPr>
            <a:r>
              <a:rPr lang="cs-CZ" altLang="cs-CZ"/>
              <a:t>vertikální deviace je porucha, která nejčastěji vyžaduje chirurgickou korekci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1EB578E7-238C-460E-AE07-2A30F18B3A78}"/>
              </a:ext>
            </a:extLst>
          </p:cNvPr>
          <p:cNvSpPr>
            <a:spLocks noGrp="1" noChangeArrowheads="1"/>
          </p:cNvSpPr>
          <p:nvPr>
            <p:ph type="title"/>
          </p:nvPr>
        </p:nvSpPr>
        <p:spPr/>
        <p:txBody>
          <a:bodyPr/>
          <a:lstStyle/>
          <a:p>
            <a:pPr eaLnBrk="1" hangingPunct="1"/>
            <a:r>
              <a:rPr lang="cs-CZ" altLang="cs-CZ" sz="4000"/>
              <a:t>Jaká deviace polohy dělá ženám potíže?</a:t>
            </a:r>
          </a:p>
        </p:txBody>
      </p:sp>
      <p:sp>
        <p:nvSpPr>
          <p:cNvPr id="8195" name="Rectangle 3">
            <a:extLst>
              <a:ext uri="{FF2B5EF4-FFF2-40B4-BE49-F238E27FC236}">
                <a16:creationId xmlns:a16="http://schemas.microsoft.com/office/drawing/2014/main" id="{9D5569C4-993A-468A-BD9B-522EFFB73182}"/>
              </a:ext>
            </a:extLst>
          </p:cNvPr>
          <p:cNvSpPr>
            <a:spLocks noGrp="1" noChangeArrowheads="1"/>
          </p:cNvSpPr>
          <p:nvPr>
            <p:ph type="body" idx="1"/>
          </p:nvPr>
        </p:nvSpPr>
        <p:spPr/>
        <p:txBody>
          <a:bodyPr/>
          <a:lstStyle/>
          <a:p>
            <a:pPr eaLnBrk="1" hangingPunct="1"/>
            <a:r>
              <a:rPr lang="cs-CZ" altLang="cs-CZ"/>
              <a:t>Případů s dělohou abnormálně nakloněnou dopředu je většina a nečinívají ženám problémy. </a:t>
            </a:r>
          </a:p>
          <a:p>
            <a:pPr eaLnBrk="1" hangingPunct="1"/>
            <a:r>
              <a:rPr lang="cs-CZ" altLang="cs-CZ"/>
              <a:t>Obtíže ženám někdy působí naklonění dělohy dozadu, tj. retroverze, a především kombinace se zahnutím dělohy, tj. retroverzeflexe.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083FB521-3B7D-4655-8600-8607072E3C11}"/>
              </a:ext>
            </a:extLst>
          </p:cNvPr>
          <p:cNvSpPr>
            <a:spLocks noGrp="1" noChangeArrowheads="1"/>
          </p:cNvSpPr>
          <p:nvPr>
            <p:ph type="title"/>
          </p:nvPr>
        </p:nvSpPr>
        <p:spPr/>
        <p:txBody>
          <a:bodyPr/>
          <a:lstStyle/>
          <a:p>
            <a:pPr eaLnBrk="1" hangingPunct="1"/>
            <a:r>
              <a:rPr lang="cs-CZ" altLang="cs-CZ"/>
              <a:t>Sestup a výhřez dělohy</a:t>
            </a:r>
          </a:p>
        </p:txBody>
      </p:sp>
      <p:sp>
        <p:nvSpPr>
          <p:cNvPr id="9219" name="Rectangle 3">
            <a:extLst>
              <a:ext uri="{FF2B5EF4-FFF2-40B4-BE49-F238E27FC236}">
                <a16:creationId xmlns:a16="http://schemas.microsoft.com/office/drawing/2014/main" id="{8BB87DA8-1AAB-45C9-A06C-99FC4AAA02F2}"/>
              </a:ext>
            </a:extLst>
          </p:cNvPr>
          <p:cNvSpPr>
            <a:spLocks noGrp="1" noChangeArrowheads="1"/>
          </p:cNvSpPr>
          <p:nvPr>
            <p:ph type="body" idx="1"/>
          </p:nvPr>
        </p:nvSpPr>
        <p:spPr/>
        <p:txBody>
          <a:bodyPr/>
          <a:lstStyle/>
          <a:p>
            <a:pPr eaLnBrk="1" hangingPunct="1">
              <a:lnSpc>
                <a:spcPct val="90000"/>
              </a:lnSpc>
            </a:pPr>
            <a:r>
              <a:rPr lang="cs-CZ" altLang="cs-CZ" sz="2400"/>
              <a:t>snížení istmické části dělohy pod interspinální čáru, popř. až do poševního vchodu </a:t>
            </a:r>
          </a:p>
          <a:p>
            <a:pPr eaLnBrk="1" hangingPunct="1">
              <a:lnSpc>
                <a:spcPct val="90000"/>
              </a:lnSpc>
            </a:pPr>
            <a:r>
              <a:rPr lang="cs-CZ" altLang="cs-CZ" sz="2400"/>
              <a:t>při výhřezu se děloha nachází před rodidly </a:t>
            </a:r>
          </a:p>
          <a:p>
            <a:pPr eaLnBrk="1" hangingPunct="1">
              <a:lnSpc>
                <a:spcPct val="90000"/>
              </a:lnSpc>
            </a:pPr>
            <a:r>
              <a:rPr lang="cs-CZ" altLang="cs-CZ" sz="2400" b="1"/>
              <a:t>rozlišujeme tři stupně vertikální deviace dělohy</a:t>
            </a:r>
            <a:r>
              <a:rPr lang="cs-CZ" altLang="cs-CZ" sz="2400"/>
              <a:t>: </a:t>
            </a:r>
          </a:p>
          <a:p>
            <a:pPr eaLnBrk="1" hangingPunct="1">
              <a:lnSpc>
                <a:spcPct val="90000"/>
              </a:lnSpc>
            </a:pPr>
            <a:r>
              <a:rPr lang="cs-CZ" altLang="cs-CZ" sz="2400"/>
              <a:t>1. stupeň – cervix se nachází v pochvě, </a:t>
            </a:r>
          </a:p>
          <a:p>
            <a:pPr eaLnBrk="1" hangingPunct="1">
              <a:lnSpc>
                <a:spcPct val="90000"/>
              </a:lnSpc>
            </a:pPr>
            <a:r>
              <a:rPr lang="cs-CZ" altLang="cs-CZ" sz="2400"/>
              <a:t>2. stupeň – cervix je před zevními rodidly, </a:t>
            </a:r>
          </a:p>
          <a:p>
            <a:pPr eaLnBrk="1" hangingPunct="1">
              <a:lnSpc>
                <a:spcPct val="90000"/>
              </a:lnSpc>
            </a:pPr>
            <a:r>
              <a:rPr lang="cs-CZ" altLang="cs-CZ" sz="2400"/>
              <a:t>3. stupeň – děloha je před zevními rodidly. </a:t>
            </a:r>
          </a:p>
          <a:p>
            <a:pPr eaLnBrk="1" hangingPunct="1">
              <a:lnSpc>
                <a:spcPct val="90000"/>
              </a:lnSpc>
            </a:pPr>
            <a:r>
              <a:rPr lang="cs-CZ" altLang="cs-CZ" sz="2400"/>
              <a:t>pokud při sestupu poklesnou poševní stěny, mohou sebou stahovat i s ní související orgány a vzniká tak cystouretrokéla, rektokéla nebo enterokéla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4D8B1A59-3C71-4778-A36C-8AD24E043195}"/>
              </a:ext>
            </a:extLst>
          </p:cNvPr>
          <p:cNvSpPr>
            <a:spLocks noGrp="1" noChangeArrowheads="1"/>
          </p:cNvSpPr>
          <p:nvPr>
            <p:ph type="title"/>
          </p:nvPr>
        </p:nvSpPr>
        <p:spPr/>
        <p:txBody>
          <a:bodyPr/>
          <a:lstStyle/>
          <a:p>
            <a:pPr eaLnBrk="1" hangingPunct="1"/>
            <a:r>
              <a:rPr lang="cs-CZ" altLang="cs-CZ"/>
              <a:t>příčina, příznaky a léčba</a:t>
            </a:r>
          </a:p>
        </p:txBody>
      </p:sp>
      <p:sp>
        <p:nvSpPr>
          <p:cNvPr id="10243" name="Rectangle 3">
            <a:extLst>
              <a:ext uri="{FF2B5EF4-FFF2-40B4-BE49-F238E27FC236}">
                <a16:creationId xmlns:a16="http://schemas.microsoft.com/office/drawing/2014/main" id="{3F703577-C273-46C6-8797-93C65358AAD0}"/>
              </a:ext>
            </a:extLst>
          </p:cNvPr>
          <p:cNvSpPr>
            <a:spLocks noGrp="1" noChangeArrowheads="1"/>
          </p:cNvSpPr>
          <p:nvPr>
            <p:ph type="body" idx="1"/>
          </p:nvPr>
        </p:nvSpPr>
        <p:spPr/>
        <p:txBody>
          <a:bodyPr/>
          <a:lstStyle/>
          <a:p>
            <a:pPr eaLnBrk="1" hangingPunct="1"/>
            <a:r>
              <a:rPr lang="cs-CZ" altLang="cs-CZ"/>
              <a:t>příčinou poklesu je insuficience závěsného aparátu, svalů pánevního dna a celková ochablost pojivové tkáně</a:t>
            </a:r>
          </a:p>
          <a:p>
            <a:pPr eaLnBrk="1" hangingPunct="1"/>
            <a:r>
              <a:rPr lang="cs-CZ" altLang="cs-CZ"/>
              <a:t>klinické příznaky závisí na stupni postižení. Vzniká především porucha mikce a defekace. </a:t>
            </a:r>
          </a:p>
          <a:p>
            <a:pPr eaLnBrk="1" hangingPunct="1"/>
            <a:r>
              <a:rPr lang="cs-CZ" altLang="cs-CZ"/>
              <a:t>léčíme chirurgicky, plastikou pánevního dna, popř. hysterektomií u starších žen. </a:t>
            </a:r>
          </a:p>
          <a:p>
            <a:pPr eaLnBrk="1" hangingPunct="1"/>
            <a:endParaRPr lang="cs-CZ" altLang="cs-CZ"/>
          </a:p>
        </p:txBody>
      </p:sp>
    </p:spTree>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2300</Words>
  <Application>Microsoft Office PowerPoint</Application>
  <PresentationFormat>Širokoúhlá obrazovka</PresentationFormat>
  <Paragraphs>156</Paragraphs>
  <Slides>44</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44</vt:i4>
      </vt:variant>
    </vt:vector>
  </HeadingPairs>
  <TitlesOfParts>
    <vt:vector size="48" baseType="lpstr">
      <vt:lpstr>Arial</vt:lpstr>
      <vt:lpstr>Calibri</vt:lpstr>
      <vt:lpstr>Calibri Light</vt:lpstr>
      <vt:lpstr>Motiv Office</vt:lpstr>
      <vt:lpstr>Deviace dělohy,dysmenorhea, gynekologické záněty, pohlavně přenosná onemocnění, sakralgie,lumbalgie</vt:lpstr>
      <vt:lpstr>Děloha ( uterus)</vt:lpstr>
      <vt:lpstr>Prezentace aplikace PowerPoint</vt:lpstr>
      <vt:lpstr>Pánevní vazivo</vt:lpstr>
      <vt:lpstr>Uložení vnitřních rodidel</vt:lpstr>
      <vt:lpstr>Deviace dělohy</vt:lpstr>
      <vt:lpstr>Jaká deviace polohy dělá ženám potíže?</vt:lpstr>
      <vt:lpstr>Sestup a výhřez dělohy</vt:lpstr>
      <vt:lpstr>příčina, příznaky a léčba</vt:lpstr>
      <vt:lpstr>Příčiny deviace dělohy</vt:lpstr>
      <vt:lpstr>Příznaky a léčba deviace dělohy</vt:lpstr>
      <vt:lpstr>Prevence vadného uložení dělohy</vt:lpstr>
      <vt:lpstr>Následky deviace dělohy</vt:lpstr>
      <vt:lpstr>Doporučené zásady při LTV</vt:lpstr>
      <vt:lpstr>dysmenorhea</vt:lpstr>
      <vt:lpstr>Dysmenorhea</vt:lpstr>
      <vt:lpstr>Prezentace aplikace PowerPoint</vt:lpstr>
      <vt:lpstr>Stoj mírně rozkročný (chodidla jsou rovnoběžně), nádech. Hluboký uvolněný předklon s poohnutými koleny - výdech. Při pomalém kulatém vzpřimu páteře - vdech (nádech).</vt:lpstr>
      <vt:lpstr>Stoj schylmo v předklonu. Dlaně opřeme o zem a střídavě zanožujeme napnutou pravou a levou dolní končetinu.</vt:lpstr>
      <vt:lpstr>Stoj schylmo v předklonu. Dlaně opřeme o zem a střídavě zvedáme pravou a levou patu dolních končetin při nataženém koleni.</vt:lpstr>
      <vt:lpstr>Vzpor klečmo. Dlaně opřeme o zem, lokty napnuté, střídavě zanožíme a unožíme levou či pravou dolní končetinu, opět zanožíme a zpět opřeme o zem. </vt:lpstr>
      <vt:lpstr>Poloha vkleku s oporem o lokty. Klek, z oporu o lokty jdeme do předklonu, napneme kolena, nohy jdou do stoje a vracíme zpět. Doporučujeme dechovou výdrž na 3 - 5 vteřin.</vt:lpstr>
      <vt:lpstr>Vzpor klečmo. Klek, dlaně opřené o zem, lokty napnuté a střídavě přitahujeme pravé a levé koleno před obličej (k čelu).  </vt:lpstr>
      <vt:lpstr>Leh na zádech, připaženo. Propnuté dolní končetiny v kolenou dáváme za hlavu, doporučujeme dechovou výdrž na 3, 5, 7 vteřin a s výdechem zpět do lehu.</vt:lpstr>
      <vt:lpstr>Leh na zádech. Zvedáme dolní končetiny směrem vzhůru, provádíme leh na lopatkách, tzv. svíčku, dlaněmi podpíráme pánev - s výdechem jdeme zpět do lehu na zádech. Doporučujeme dechovou výdrž na 3 - 5 vteřin.</vt:lpstr>
      <vt:lpstr>Leh na lopatkách (tzv. svíčka). Zde nabízíme 2 varianty cviků: A. leh na lopatkách, dlaněmi podpíráme pánev, provádíme polohy dolních končetin jako bychom jeli na kole</vt:lpstr>
      <vt:lpstr>B. leh na lopatkách, dlaněmi podpíráme pánev, střídavě překřižujeme nebo roznožujeme napnuté dolní končetiny. U obou variant doporučujeme hluboké dýchání.</vt:lpstr>
      <vt:lpstr>Gynekologické záněty</vt:lpstr>
      <vt:lpstr>Příznaky </vt:lpstr>
      <vt:lpstr>Laboratorní vyšetření a léčba</vt:lpstr>
      <vt:lpstr>Vulvovaginitidy – záněty pochvy a vulvy</vt:lpstr>
      <vt:lpstr>Nejčastější vulvovaginitidy</vt:lpstr>
      <vt:lpstr>Chlamydiové infekce</vt:lpstr>
      <vt:lpstr>Virové infekce</vt:lpstr>
      <vt:lpstr>Sakralgie,lumbalgie i při nebo po gynekologických zánětech</vt:lpstr>
      <vt:lpstr>lumbago</vt:lpstr>
      <vt:lpstr>Endometrióza</vt:lpstr>
      <vt:lpstr>Projevy endometriózy</vt:lpstr>
      <vt:lpstr>Léčba endometriózy</vt:lpstr>
      <vt:lpstr>Příčiny bolestí páteře</vt:lpstr>
      <vt:lpstr>Pohlavně přenosné choroby</vt:lpstr>
      <vt:lpstr>Syfilis(lues)</vt:lpstr>
      <vt:lpstr>Kapavka(gonorea)</vt:lpstr>
      <vt:lpstr>antropozoonózy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Iva Tomášková</dc:creator>
  <cp:lastModifiedBy>Iva Tomášková</cp:lastModifiedBy>
  <cp:revision>2</cp:revision>
  <dcterms:created xsi:type="dcterms:W3CDTF">2020-10-25T17:01:12Z</dcterms:created>
  <dcterms:modified xsi:type="dcterms:W3CDTF">2020-10-26T12:41:32Z</dcterms:modified>
</cp:coreProperties>
</file>