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Tahoma"/>
      <p:regular r:id="rId13"/>
      <p:bold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Tahoma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regular.fntdata"/><Relationship Id="rId14" Type="http://schemas.openxmlformats.org/officeDocument/2006/relationships/font" Target="fonts/Tahoma-bold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5c31e15620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5c31e15620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5c31e15620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5c31e15620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5c31e15620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5c31e15620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5c31e15620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5c31e15620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5c31e15620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5c31e15620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5c31e15620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5c31e15620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5c31e15620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5c31e15620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- dva sloupce">
  <p:cSld name="Obrázky, text - dva sloupc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53999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4" type="body"/>
          </p:nvPr>
        </p:nvSpPr>
        <p:spPr>
          <a:xfrm>
            <a:off x="4688458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6" type="body"/>
          </p:nvPr>
        </p:nvSpPr>
        <p:spPr>
          <a:xfrm>
            <a:off x="468845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96" name="Google Shape;96;p13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- inverzní" showMasterSp="0">
  <p:cSld name="Úvodní snímek - inverzní">
    <p:bg>
      <p:bgPr>
        <a:solidFill>
          <a:srgbClr val="5AC8A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5AC8A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09" name="Google Shape;109;p1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5AC8A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540000" y="4530596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185"/>
            <a:ext cx="849358" cy="44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PORT slide">
  <p:cSld name="MUNI SPORT slide">
    <p:bg>
      <p:bgPr>
        <a:solidFill>
          <a:srgbClr val="5AC8A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59508" y="1510650"/>
            <a:ext cx="4024985" cy="212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8217" y="1724200"/>
            <a:ext cx="6543768" cy="16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9"/>
          <p:cNvSpPr txBox="1"/>
          <p:nvPr>
            <p:ph type="ctrTitle"/>
          </p:nvPr>
        </p:nvSpPr>
        <p:spPr>
          <a:xfrm>
            <a:off x="452628" y="577850"/>
            <a:ext cx="80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  <a:defRPr sz="66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" type="subTitle"/>
          </p:nvPr>
        </p:nvSpPr>
        <p:spPr>
          <a:xfrm>
            <a:off x="500634" y="3155157"/>
            <a:ext cx="6921300" cy="12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  <a:defRPr sz="24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100"/>
              <a:buNone/>
              <a:defRPr sz="2100"/>
            </a:lvl2pPr>
            <a:lvl3pPr lvl="2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/>
            </a:lvl3pPr>
            <a:lvl4pPr lvl="3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4pPr>
            <a:lvl5pPr lvl="4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5pPr>
            <a:lvl6pPr lvl="5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6pPr>
            <a:lvl7pPr lvl="6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7pPr>
            <a:lvl8pPr lvl="7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8pPr>
            <a:lvl9pPr lvl="8" rtl="0" algn="ctr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492918" y="374650"/>
            <a:ext cx="8079600" cy="12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507492" y="1508760"/>
            <a:ext cx="8065500" cy="28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1pPr>
            <a:lvl2pPr indent="-317500" lvl="1" marL="9144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2pPr>
            <a:lvl3pPr indent="-317500" lvl="2" marL="13716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3pPr>
            <a:lvl4pPr indent="-317500" lvl="3" marL="18288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4pPr>
            <a:lvl5pPr indent="-317500" lvl="4" marL="22860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5pPr>
            <a:lvl6pPr indent="-317500" lvl="5" marL="27432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6pPr>
            <a:lvl7pPr indent="-317500" lvl="6" marL="32004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7pPr>
            <a:lvl8pPr indent="-317500" lvl="7" marL="36576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8pPr>
            <a:lvl9pPr indent="-317500" lvl="8" marL="4114800" rtl="0" algn="l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Char char=" "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92918" y="374650"/>
            <a:ext cx="8079600" cy="12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36" name="Google Shape;136;p21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idx="10" type="dt"/>
          </p:nvPr>
        </p:nvSpPr>
        <p:spPr>
          <a:xfrm>
            <a:off x="514350" y="4809335"/>
            <a:ext cx="30861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40" name="Google Shape;140;p22"/>
          <p:cNvSpPr txBox="1"/>
          <p:nvPr>
            <p:ph idx="11" type="ftr"/>
          </p:nvPr>
        </p:nvSpPr>
        <p:spPr>
          <a:xfrm>
            <a:off x="514350" y="4916023"/>
            <a:ext cx="3771900" cy="1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1" name="Google Shape;141;p22"/>
          <p:cNvSpPr txBox="1"/>
          <p:nvPr>
            <p:ph idx="12" type="sldNum"/>
          </p:nvPr>
        </p:nvSpPr>
        <p:spPr>
          <a:xfrm>
            <a:off x="6572945" y="4407309"/>
            <a:ext cx="2194800" cy="1047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  <a:defRPr b="0" i="0" sz="77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88458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510801" y="1947634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b="0" sz="150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/>
          <p:nvPr>
            <p:ph idx="2" type="pic"/>
          </p:nvPr>
        </p:nvSpPr>
        <p:spPr>
          <a:xfrm>
            <a:off x="547132" y="1248966"/>
            <a:ext cx="4656000" cy="31050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61209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6" type="body"/>
          </p:nvPr>
        </p:nvSpPr>
        <p:spPr>
          <a:xfrm>
            <a:off x="3330356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8" type="body"/>
          </p:nvPr>
        </p:nvSpPr>
        <p:spPr>
          <a:xfrm>
            <a:off x="539999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2" name="Google Shape;7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6" name="Google Shape;76;p1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is.muni.cz/do/rect/el/estud/fsps/js18/atlas-svaly/web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/>
        </p:nvSpPr>
        <p:spPr>
          <a:xfrm>
            <a:off x="298876" y="2016899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3180">
                <a:solidFill>
                  <a:srgbClr val="0000DC"/>
                </a:solidFill>
              </a:rPr>
              <a:t>bp4850 Kineziologie, Algeziologie a odvozené techniky diagnostiky a terapie 5</a:t>
            </a:r>
            <a:endParaRPr b="1" sz="3180">
              <a:solidFill>
                <a:srgbClr val="0000D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rgbClr val="0000DC"/>
              </a:solidFill>
            </a:endParaRPr>
          </a:p>
        </p:txBody>
      </p:sp>
      <p:sp>
        <p:nvSpPr>
          <p:cNvPr id="147" name="Google Shape;147;p23"/>
          <p:cNvSpPr txBox="1"/>
          <p:nvPr/>
        </p:nvSpPr>
        <p:spPr>
          <a:xfrm>
            <a:off x="298876" y="302005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800"/>
              <a:t>Podzim</a:t>
            </a:r>
            <a:r>
              <a:rPr b="1" lang="sk" sz="1800">
                <a:solidFill>
                  <a:srgbClr val="000000"/>
                </a:solidFill>
              </a:rPr>
              <a:t> 2023</a:t>
            </a:r>
            <a:r>
              <a:rPr b="1" lang="sk" sz="1800"/>
              <a:t> -</a:t>
            </a:r>
            <a:r>
              <a:rPr lang="sk" sz="1800">
                <a:solidFill>
                  <a:srgbClr val="000000"/>
                </a:solidFill>
              </a:rPr>
              <a:t> Mgr. Kateřina Honová, Mgr. Zuzana Kršáková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" sz="1800">
                <a:solidFill>
                  <a:schemeClr val="dk1"/>
                </a:solidFill>
              </a:rPr>
              <a:t>Mgr. Sabina Bartošová, Mgr. Zuzana Žecová, Ph.D.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Termíny výuky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540000" y="1179425"/>
            <a:ext cx="4323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000"/>
              <a:t>Středa</a:t>
            </a:r>
            <a:r>
              <a:rPr b="1" lang="sk" sz="1000"/>
              <a:t> 16:00-19:20, učebna Vinařská 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k" sz="1000"/>
              <a:t>Honová/Kršáková 20.09.2023-13.12.2023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20.09. Organizace výuky, mobilizační techniky ruka (Honová)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27.09. Mobilizační techniky ruka a předloktí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04.10. Mobilizační techniky rameno + lopatka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11.10. Mobilizační techniky rameno + lopatka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18.10. Opakovací test + prezentace seminárních prací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25.10. Měkké techniky ruka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01.11. Měkké techniky předloktí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08.11. Měkké techniky předloktí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15.11. Opakovací test + prezentace seminárních prací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22.11. Měkké techniky rameno + lopatka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29.11. Měkké techniky rameno + lopatka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06.12. Opakovací test + prezentace seminárních prací, opakovací praktická lekce za celý semestr (dohnání zameškaného) (Honová)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000"/>
              <a:t>13.12. Opakovací praktická lekce za celý semestr plus zápočtový test (kdo nesplní požadavky) (Kršáková)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154" name="Google Shape;154;p24"/>
          <p:cNvSpPr txBox="1"/>
          <p:nvPr>
            <p:ph idx="2" type="body"/>
          </p:nvPr>
        </p:nvSpPr>
        <p:spPr>
          <a:xfrm>
            <a:off x="4863010" y="1179429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000"/>
              <a:t>Pátek</a:t>
            </a:r>
            <a:r>
              <a:rPr b="1" lang="sk" sz="1000"/>
              <a:t> 10:30-13:50, učebna Vinařská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000"/>
              <a:t>Bartošová/Žecová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22.09. Organizace výuky, mobilizační techniky ruka (Bartošová)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29.09. Mobilizační techniky ruka a předloktí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06.10. Mobilizační techniky rameno + lopatka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13.10. Mobilizační techniky rameno + lopatka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20.10. Opakovací test + prezentace seminárních prací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27.10. Měkké techniky ruka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03.11. Měkké techniky předloktí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10.11. Měkké techniky předloktí, opakovací test + prezentace seminárních prací(Žecová)</a:t>
            </a:r>
            <a:br>
              <a:rPr lang="sk" sz="1000"/>
            </a:br>
            <a:r>
              <a:rPr lang="sk" sz="1000">
                <a:highlight>
                  <a:srgbClr val="FFFF00"/>
                </a:highlight>
              </a:rPr>
              <a:t>17.11. </a:t>
            </a:r>
            <a:r>
              <a:rPr b="1" lang="sk" sz="1000">
                <a:highlight>
                  <a:srgbClr val="FFFF00"/>
                </a:highlight>
              </a:rPr>
              <a:t>SVÁTEK </a:t>
            </a:r>
            <a:endParaRPr b="1" sz="10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24.11. Měkké techniky rameno + lopatka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01.12. Měkké techniky rameno + lopatka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08.12. Opakovací test + prezentace seminárních prací, opakovací praktická lekce za celý semestr (dohnání zameškaného)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000"/>
              <a:t>15.12.  Opakovací praktická lekce za celý semestr plus zápočtový test (kdo nesplní požadavky) (Žecová)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Podmínky splnění předmětu</a:t>
            </a: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540000" y="111325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1400">
                <a:solidFill>
                  <a:srgbClr val="0A0A0A"/>
                </a:solidFill>
                <a:latin typeface="Open Sans"/>
                <a:ea typeface="Open Sans"/>
                <a:cs typeface="Open Sans"/>
                <a:sym typeface="Open Sans"/>
              </a:rPr>
              <a:t>2/4/0, ukončení zk.</a:t>
            </a:r>
            <a:endParaRPr b="1" sz="1300">
              <a:solidFill>
                <a:srgbClr val="0A0A0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Součet průběžných testů min. 70% nejlepšího = </a:t>
            </a:r>
            <a:r>
              <a:rPr b="1" lang="sk" sz="1400">
                <a:solidFill>
                  <a:srgbClr val="0A0A0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až poté je student připuštěn ke zkoušce</a:t>
            </a:r>
            <a:endParaRPr b="1" sz="1400">
              <a:solidFill>
                <a:srgbClr val="0A0A0A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Font typeface="Open Sans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V případě nesplnění průběžných testů (topografická anatomie - 1 řez/flek a 1 doplňující otázka k tématu), viz. bod nahoře, má student výhradně jen </a:t>
            </a:r>
            <a:r>
              <a:rPr b="1" lang="sk" sz="1400" u="sng">
                <a:solidFill>
                  <a:srgbClr val="0A0A0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1 pokus</a:t>
            </a:r>
            <a:r>
              <a:rPr b="1" lang="sk" sz="1400">
                <a:solidFill>
                  <a:srgbClr val="0A0A0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sk" sz="1400">
                <a:solidFill>
                  <a:srgbClr val="0A0A0A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pro splnění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závěrečného písemného testu (min. 70% úspěšnost maxima bodů testu) </a:t>
            </a:r>
            <a:endParaRPr b="1" sz="1400">
              <a:solidFill>
                <a:srgbClr val="0A0A0A"/>
              </a:solidFill>
              <a:highlight>
                <a:srgbClr val="FDFDFE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Font typeface="Open Sans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Prezentace daných témat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a kazuistik z Odborné praxe 3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- 1 student-1 téma (nasdílení do odevzdávárny předmětu),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bodové hodnocení za projev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(2) a náplň/odbornost (2) (4 body max.-0 bodů) - body se přičítají k celkovému hodnocení </a:t>
            </a:r>
            <a:endParaRPr sz="1400">
              <a:solidFill>
                <a:srgbClr val="0A0A0A"/>
              </a:solidFill>
              <a:highlight>
                <a:srgbClr val="FDFDFE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Font typeface="Open Sans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Praktická zkouška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před komisí (A-Fx) bude zahrnovat problematiku jak přednášek, tak seminářů (bodové hodnocení formát - Max. 10 bodů za všechny části, minimum procent na splnění praktické zkoušky 70% = 7 bodů)</a:t>
            </a:r>
            <a:endParaRPr sz="1400">
              <a:solidFill>
                <a:srgbClr val="0A0A0A"/>
              </a:solidFill>
              <a:highlight>
                <a:srgbClr val="FDFDFE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Font typeface="Open Sans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Bodové hodnocení na zkoušce: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10;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B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9,5 - 9;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8,5;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D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8;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E 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7,5 - 7; 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Fx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  <a:latin typeface="Open Sans"/>
                <a:ea typeface="Open Sans"/>
                <a:cs typeface="Open Sans"/>
                <a:sym typeface="Open Sans"/>
              </a:rPr>
              <a:t> &lt; 7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Podmínky splnění předmětu-docházka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</a:pPr>
            <a:r>
              <a:rPr b="1" lang="sk" sz="1600" u="sng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100% účast ve výuce </a:t>
            </a:r>
            <a:endParaRPr b="1" sz="1600" u="sng">
              <a:solidFill>
                <a:srgbClr val="00000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</a:pP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Nutnost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oficiální omluvenky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od lékaře při absenci - </a:t>
            </a: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ZADAT PŘES IS!</a:t>
            </a:r>
            <a:endParaRPr b="1" sz="1600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</a:pP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V případě </a:t>
            </a:r>
            <a:r>
              <a:rPr b="1" lang="sk" sz="1600" u="sng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jiného pádného důvodu absence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než nemoci (posoudí vyučující), nutno oznámit absenci </a:t>
            </a: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do 24 hod.,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jinak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neomluvená absence</a:t>
            </a:r>
            <a:endParaRPr b="1" sz="1600" u="sng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</a:pPr>
            <a:r>
              <a:rPr b="1" lang="sk" sz="1600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Včasná docházka -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při opakované nedochvilnosti studenta </a:t>
            </a: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(více než 1-krát) =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neomluvená absence</a:t>
            </a:r>
            <a:endParaRPr b="1" sz="1600" u="sng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</a:pPr>
            <a:r>
              <a:rPr b="1"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Seminární skupiny není možné přehazovat bez obeznámení skutečnosti vyučujících obou sem. sk. do 24 hod. - </a:t>
            </a:r>
            <a:r>
              <a:rPr lang="sk" sz="1600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jinak </a:t>
            </a:r>
            <a:r>
              <a:rPr b="1" lang="sk" sz="1600" u="sng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neomluvená absence</a:t>
            </a:r>
            <a:endParaRPr b="1" sz="1600" u="sng">
              <a:solidFill>
                <a:srgbClr val="000000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</a:pPr>
            <a:r>
              <a:rPr b="1" lang="sk" sz="1600" u="sng">
                <a:solidFill>
                  <a:srgbClr val="000000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V předmětu není povoleno natáčet vyučující při ukázkách technik!</a:t>
            </a:r>
            <a:endParaRPr b="1" sz="1600" u="sng">
              <a:solidFill>
                <a:srgbClr val="00000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539550" y="391025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Témata k rozebrání</a:t>
            </a:r>
            <a:endParaRPr/>
          </a:p>
        </p:txBody>
      </p:sp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539550" y="858850"/>
            <a:ext cx="42957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karpálního tunelu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kubitálního kanálu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supinátorového kanálu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Paréza plexus brachialis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Morbus de Quervain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Dupuytrenova kontraktura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Volkmannova kontraktura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Golfový loket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Tenisový loket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Bursitis olecrani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zmrzlého ramene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Kalcifikující tendinitida RM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Syndrom rotátorové manžety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Digitus saltans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Scapholunátní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Hypermobilita loketního kloubu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Entezopatie m. triceps brachii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Subakromiální burzitida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 txBox="1"/>
          <p:nvPr>
            <p:ph idx="2" type="body"/>
          </p:nvPr>
        </p:nvSpPr>
        <p:spPr>
          <a:xfrm>
            <a:off x="4059685" y="858854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Impingement syndrom ramene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Glenohumerální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Akromioklavikulární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Ruptura dlouhé šlachy bicepsu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Sternoklavikulární instabilita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Skalenový syndrom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Scapulae alatae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Zánět dlouhé šlachy bicepsu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Rhizartróza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Fractura os naviculare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Poškození triangulárního fibrokartilaginosního komplexu (TFCC)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Zlomeniny v oblasti humeru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Zlomeniny v oblasti předloktí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Zlomeniny v oblasti ruky a prstů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Traumatické poškození šlach flexorů ruky a prstů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/>
              <a:t>Traumatické poškození šlach extenzorů ruky a prstů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Osnova prezentace</a:t>
            </a:r>
            <a:endParaRPr/>
          </a:p>
        </p:txBody>
      </p:sp>
      <p:sp>
        <p:nvSpPr>
          <p:cNvPr id="179" name="Google Shape;179;p28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 sz="2000"/>
              <a:t>Co má prezentace obsahovat (max. 8-10 minut):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Odborný popis diagnózy, dělení, klasifikace…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Klinický obraz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Diagnostika z pohledu fyzioterapie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Diferenciální diagnostika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Obecný postup terapie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Terapie z pohledu fyzioterapie (fyzikální terapie, manuální terapie, pohybová terapie, krátkodobý + dlouhodobý RHB plán…)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sk" sz="2000"/>
              <a:t>Ukázka terapie - 1 cvičení a proč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Doporučená literatura</a:t>
            </a:r>
            <a:endParaRPr/>
          </a:p>
        </p:txBody>
      </p:sp>
      <p:sp>
        <p:nvSpPr>
          <p:cNvPr id="185" name="Google Shape;185;p29"/>
          <p:cNvSpPr txBox="1"/>
          <p:nvPr>
            <p:ph idx="1" type="body"/>
          </p:nvPr>
        </p:nvSpPr>
        <p:spPr>
          <a:xfrm>
            <a:off x="539550" y="11906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0A0A0A"/>
                </a:solidFill>
              </a:rPr>
              <a:t>Prezentace semináře</a:t>
            </a:r>
            <a:endParaRPr b="1"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0A0A0A"/>
                </a:solidFill>
              </a:rPr>
              <a:t>DOBEŠ, Miroslav, Marie MICHKOVÁ, Petr POSPÍŠIL, Jiří VLČEK a Marek ČENTÍK. </a:t>
            </a:r>
            <a:r>
              <a:rPr b="1" i="1" lang="sk" sz="1200">
                <a:solidFill>
                  <a:srgbClr val="0A0A0A"/>
                </a:solidFill>
              </a:rPr>
              <a:t>Diagnostika a terapie funkčních poruch pohybového systému (manuální terapie) pro fyzioterapeuty</a:t>
            </a:r>
            <a:r>
              <a:rPr b="1" lang="sk" sz="1200">
                <a:solidFill>
                  <a:srgbClr val="0A0A0A"/>
                </a:solidFill>
              </a:rPr>
              <a:t>. 1. vyd. Horní Bludovice: Domiga, s.r.o., 2011. 76 s. ISBN 978-80-902222-4-3.</a:t>
            </a:r>
            <a:endParaRPr b="1"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Kapandji, A.: The physiology of joints II., 2019. ISBN 9781912085606.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KOLÁŘ, Pavel. </a:t>
            </a:r>
            <a:r>
              <a:rPr i="1" lang="sk" sz="1200">
                <a:solidFill>
                  <a:srgbClr val="0A0A0A"/>
                </a:solidFill>
              </a:rPr>
              <a:t>Rehabilitace v klinické praxi</a:t>
            </a:r>
            <a:r>
              <a:rPr lang="sk" sz="1200">
                <a:solidFill>
                  <a:srgbClr val="0A0A0A"/>
                </a:solidFill>
              </a:rPr>
              <a:t>. 1. vyd. Praha: Galén, 2009. xxxi, 713. ISBN 9788072626571.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VÉLE, František. </a:t>
            </a:r>
            <a:r>
              <a:rPr i="1" lang="sk" sz="1200">
                <a:solidFill>
                  <a:srgbClr val="0A0A0A"/>
                </a:solidFill>
              </a:rPr>
              <a:t>Kineziologie pro klinickou praxi</a:t>
            </a:r>
            <a:r>
              <a:rPr lang="sk" sz="1200">
                <a:solidFill>
                  <a:srgbClr val="0A0A0A"/>
                </a:solidFill>
              </a:rPr>
              <a:t>. Vyd. 1. Praha: Grada, 1997. 271 s. ISBN 8071692565.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k" sz="1200">
                <a:solidFill>
                  <a:srgbClr val="0A0A0A"/>
                </a:solidFill>
              </a:rPr>
              <a:t>DYLEVSKÝ, Ivan. </a:t>
            </a:r>
            <a:r>
              <a:rPr i="1" lang="sk" sz="1200">
                <a:solidFill>
                  <a:srgbClr val="0A0A0A"/>
                </a:solidFill>
              </a:rPr>
              <a:t>Speciální kineziologie</a:t>
            </a:r>
            <a:r>
              <a:rPr lang="sk" sz="1200">
                <a:solidFill>
                  <a:srgbClr val="0A0A0A"/>
                </a:solidFill>
              </a:rPr>
              <a:t>. 1. vyd. Praha: Grada, 2009. 180 s. ISBN 9788024716480.</a:t>
            </a:r>
            <a:endParaRPr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0A0A0A"/>
                </a:solidFill>
              </a:rPr>
              <a:t>LEWIT, Karel. </a:t>
            </a:r>
            <a:r>
              <a:rPr b="1" i="1" lang="sk" sz="1200">
                <a:solidFill>
                  <a:srgbClr val="0A0A0A"/>
                </a:solidFill>
              </a:rPr>
              <a:t>Manipulační léčba v myoskeletální medicíně</a:t>
            </a:r>
            <a:r>
              <a:rPr b="1" lang="sk" sz="1200">
                <a:solidFill>
                  <a:srgbClr val="0A0A0A"/>
                </a:solidFill>
              </a:rPr>
              <a:t>. 4. přeprac. a rozš. vyd. Leipzig: J.A. Barth Verlag, 1996. xi, 347. ISBN 3335004019.</a:t>
            </a:r>
            <a:endParaRPr b="1" sz="1200">
              <a:solidFill>
                <a:srgbClr val="0A0A0A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sk" sz="1200">
                <a:solidFill>
                  <a:srgbClr val="222222"/>
                </a:solidFill>
                <a:highlight>
                  <a:srgbClr val="FFFFFF"/>
                </a:highlight>
              </a:rPr>
              <a:t>Poděbradská, R. (2018). Atlas ošetření svalů v manuální terapii: </a:t>
            </a:r>
            <a:r>
              <a:rPr b="1" lang="sk" sz="1200" u="sng">
                <a:solidFill>
                  <a:schemeClr val="hlink"/>
                </a:solidFill>
                <a:hlinkClick r:id="rId3"/>
              </a:rPr>
              <a:t>https://is.muni.cz/do/rect/el/estud/fsps/js18/atlas-svaly/web/index.html</a:t>
            </a:r>
            <a:r>
              <a:rPr b="1" lang="sk" sz="1200">
                <a:solidFill>
                  <a:srgbClr val="0A0A0A"/>
                </a:solidFill>
              </a:rPr>
              <a:t> </a:t>
            </a:r>
            <a:endParaRPr b="1" sz="1200">
              <a:solidFill>
                <a:srgbClr val="0A0A0A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