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300" r:id="rId2"/>
    <p:sldId id="316" r:id="rId3"/>
    <p:sldId id="314" r:id="rId4"/>
    <p:sldId id="308" r:id="rId5"/>
    <p:sldId id="312" r:id="rId6"/>
    <p:sldId id="317" r:id="rId7"/>
    <p:sldId id="313" r:id="rId8"/>
    <p:sldId id="315" r:id="rId9"/>
    <p:sldId id="320" r:id="rId10"/>
    <p:sldId id="311" r:id="rId11"/>
    <p:sldId id="306" r:id="rId12"/>
    <p:sldId id="310" r:id="rId13"/>
    <p:sldId id="309" r:id="rId14"/>
    <p:sldId id="321" r:id="rId15"/>
    <p:sldId id="322" r:id="rId16"/>
    <p:sldId id="324" r:id="rId17"/>
    <p:sldId id="325" r:id="rId18"/>
    <p:sldId id="323" r:id="rId19"/>
    <p:sldId id="318" r:id="rId20"/>
    <p:sldId id="305" r:id="rId21"/>
    <p:sldId id="326" r:id="rId22"/>
    <p:sldId id="327" r:id="rId23"/>
    <p:sldId id="328" r:id="rId24"/>
    <p:sldId id="329" r:id="rId25"/>
    <p:sldId id="331" r:id="rId26"/>
    <p:sldId id="330" r:id="rId27"/>
    <p:sldId id="332" r:id="rId28"/>
    <p:sldId id="333" r:id="rId29"/>
    <p:sldId id="334" r:id="rId30"/>
    <p:sldId id="319" r:id="rId31"/>
    <p:sldId id="303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0391" autoAdjust="0"/>
  </p:normalViewPr>
  <p:slideViewPr>
    <p:cSldViewPr snapToGrid="0">
      <p:cViewPr varScale="1">
        <p:scale>
          <a:sx n="75" d="100"/>
          <a:sy n="75" d="100"/>
        </p:scale>
        <p:origin x="1128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76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067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081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16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hysio-pedia.com/File:Modalities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AC98AB-0373-741C-90D5-EE82EA7FF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132C50-F9FD-AD92-D775-06976D13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Formy regenerace</a:t>
            </a:r>
          </a:p>
        </p:txBody>
      </p:sp>
      <p:pic>
        <p:nvPicPr>
          <p:cNvPr id="4098" name="Picture 2" descr="Recovery after exercise: what is the current state of play? - ScienceDirect">
            <a:extLst>
              <a:ext uri="{FF2B5EF4-FFF2-40B4-BE49-F238E27FC236}">
                <a16:creationId xmlns:a16="http://schemas.microsoft.com/office/drawing/2014/main" id="{1540744C-9777-94F3-0F0C-695BBC4B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25780"/>
            <a:ext cx="6096000" cy="58064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6320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55E8BF-04DF-9DAD-249B-DCD3385251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707442-194C-AA08-4C1F-B74DBA99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Fyziologický efekt saunování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1859BB-79B9-38A6-EB0C-6C64A07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sz="2400" dirty="0"/>
              <a:t>Kardiovaskulární systém bojuje s tepelným stresem rozšířením kožních cév a zvýšenou aktivitou průtoku krve, srdeční frekvence a pocení </a:t>
            </a:r>
          </a:p>
          <a:p>
            <a:r>
              <a:rPr lang="cs-CZ" sz="2400" dirty="0"/>
              <a:t>Srdeční frekvence se zrychluje až na dvojnásobek klidové frekvence i více </a:t>
            </a:r>
          </a:p>
          <a:p>
            <a:r>
              <a:rPr lang="cs-CZ" sz="2400" dirty="0"/>
              <a:t>Zátěž srdce a kardiovaskulárního systému záleží na teplotě, vlhkosti, délce pobytu v horku </a:t>
            </a:r>
          </a:p>
          <a:p>
            <a:r>
              <a:rPr lang="cs-CZ" sz="2400" dirty="0"/>
              <a:t>Pocení v sauně vede k úbytku hmotnosti přibližně 0,5-1 kg </a:t>
            </a:r>
          </a:p>
          <a:p>
            <a:r>
              <a:rPr lang="cs-CZ" sz="2400" dirty="0"/>
              <a:t>Sympatický nervový systém a hormonální osa hypotalamus-hypofýza-nadledviny jsou aktivovány za účelem udržení tepelné rovnováhy -&gt; celkový účinek hormonálních změn se projevuje sníženým vnímáním bolesti, zlepšení nálady a bdělosti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46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EADE42-BA4E-9F50-B283-251D8E228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2850AF7-99E3-F087-D21C-59BDC7BF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sk-SK" b="1" dirty="0" err="1"/>
              <a:t>Infrasauna</a:t>
            </a:r>
            <a:br>
              <a:rPr lang="sk-SK" b="1" dirty="0"/>
            </a:b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81B2E3-7566-CAB4-08A3-CC3CDC25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1089"/>
            <a:ext cx="10753200" cy="4500911"/>
          </a:xfrm>
        </p:spPr>
        <p:txBody>
          <a:bodyPr/>
          <a:lstStyle/>
          <a:p>
            <a:r>
              <a:rPr lang="cs-CZ" dirty="0"/>
              <a:t>Teplota 40-60 °C, komfortnější a více relaxační </a:t>
            </a:r>
          </a:p>
          <a:p>
            <a:r>
              <a:rPr lang="cs-CZ" dirty="0"/>
              <a:t>Infračervené teplo proniká hlouběji oproti suchému teplu </a:t>
            </a:r>
          </a:p>
          <a:p>
            <a:pPr lvl="1"/>
            <a:r>
              <a:rPr lang="cs-CZ" dirty="0"/>
              <a:t>IR-A (krátké vlny), které pronikají hluboko do těla, mají největší léčivé účinky</a:t>
            </a:r>
          </a:p>
          <a:p>
            <a:pPr lvl="1"/>
            <a:r>
              <a:rPr lang="cs-CZ" dirty="0"/>
              <a:t>IR-B (střední vlny), pronikají jen mělce do podkoží, ale stále mají léčivé účinky</a:t>
            </a:r>
          </a:p>
          <a:p>
            <a:pPr lvl="1"/>
            <a:r>
              <a:rPr lang="cs-CZ" dirty="0"/>
              <a:t>IC-C (dlouhé vlny), ohřívají jen povrch kůže, jde o obyčejné ohřívání</a:t>
            </a:r>
          </a:p>
          <a:p>
            <a:r>
              <a:rPr lang="cs-CZ" dirty="0"/>
              <a:t>Dobré pro zotavení neuromuskulárního systému po maximálním vytrvalostním výkonu </a:t>
            </a:r>
          </a:p>
          <a:p>
            <a:r>
              <a:rPr lang="cs-CZ" dirty="0"/>
              <a:t>Používá se ke zlepšení srdeční a cévní funkce </a:t>
            </a:r>
          </a:p>
          <a:p>
            <a:r>
              <a:rPr lang="cs-CZ" dirty="0"/>
              <a:t>Snižuje oxidační stres </a:t>
            </a:r>
          </a:p>
          <a:p>
            <a:r>
              <a:rPr lang="cs-CZ" dirty="0"/>
              <a:t>Možná aplikace: 20-30 min, 3x týdně </a:t>
            </a:r>
          </a:p>
        </p:txBody>
      </p:sp>
    </p:spTree>
    <p:extLst>
      <p:ext uri="{BB962C8B-B14F-4D97-AF65-F5344CB8AC3E}">
        <p14:creationId xmlns:p14="http://schemas.microsoft.com/office/powerpoint/2010/main" val="417525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CA767F-1FAB-2C82-FF38-E1D3D646B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70AD3E0-9091-6CF4-D447-F9BDE208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2800" dirty="0"/>
              <a:t>Finská sauna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6B4D9F-63BC-EF3A-AEE3-EB6D5214754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/>
              <a:t>Teplota od 75 do 110 °C </a:t>
            </a:r>
          </a:p>
          <a:p>
            <a:pPr>
              <a:spcAft>
                <a:spcPts val="600"/>
              </a:spcAft>
            </a:pPr>
            <a:r>
              <a:rPr lang="cs-CZ" sz="2600"/>
              <a:t>Vlhkost vzduchu 8-15 % </a:t>
            </a:r>
          </a:p>
          <a:p>
            <a:pPr>
              <a:spcAft>
                <a:spcPts val="600"/>
              </a:spcAft>
            </a:pPr>
            <a:r>
              <a:rPr lang="cs-CZ" sz="2600"/>
              <a:t>Neměli bychom být déle než 15 min, optimální poloha leh </a:t>
            </a:r>
          </a:p>
          <a:p>
            <a:pPr>
              <a:spcAft>
                <a:spcPts val="600"/>
              </a:spcAft>
            </a:pPr>
            <a:r>
              <a:rPr lang="cs-CZ" sz="2600"/>
              <a:t>Intenzivní pocení a ztráta tekutin </a:t>
            </a:r>
          </a:p>
          <a:p>
            <a:pPr>
              <a:spcAft>
                <a:spcPts val="600"/>
              </a:spcAft>
            </a:pPr>
            <a:r>
              <a:rPr lang="cs-CZ" sz="2600"/>
              <a:t>Povzbuzení látkové výměny </a:t>
            </a:r>
          </a:p>
          <a:p>
            <a:pPr>
              <a:spcAft>
                <a:spcPts val="600"/>
              </a:spcAft>
            </a:pPr>
            <a:r>
              <a:rPr lang="cs-CZ" sz="2600"/>
              <a:t>Střídání fáze ohřátí a ochlazení cca 3x </a:t>
            </a:r>
          </a:p>
        </p:txBody>
      </p:sp>
      <p:pic>
        <p:nvPicPr>
          <p:cNvPr id="7170" name="Picture 2" descr="Finnish Saunas: The Ultimate Guide to Relaxation and Health">
            <a:extLst>
              <a:ext uri="{FF2B5EF4-FFF2-40B4-BE49-F238E27FC236}">
                <a16:creationId xmlns:a16="http://schemas.microsoft.com/office/drawing/2014/main" id="{91662FBF-FB1A-22CF-9118-6FBE585C0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5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9670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104323-9082-1294-1617-5F23DD206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7C15784-1E89-DD83-6AE6-B4FCE1AA7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295" y="1692002"/>
            <a:ext cx="8590609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233568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8B8C9-3C2E-F580-4563-D903E7EC66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94C3A-8387-C928-2510-922A1F9A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vs </a:t>
            </a:r>
            <a:r>
              <a:rPr lang="cs-CZ" dirty="0" err="1"/>
              <a:t>Infra</a:t>
            </a:r>
            <a:r>
              <a:rPr lang="cs-CZ" dirty="0"/>
              <a:t> sauna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D2007B9-26AB-C99A-2CD6-8081296E5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073" y="1171576"/>
            <a:ext cx="7220674" cy="5448568"/>
          </a:xfrm>
        </p:spPr>
      </p:pic>
    </p:spTree>
    <p:extLst>
      <p:ext uri="{BB962C8B-B14F-4D97-AF65-F5344CB8AC3E}">
        <p14:creationId xmlns:p14="http://schemas.microsoft.com/office/powerpoint/2010/main" val="91932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90A921-D61C-6822-1EA0-442F70638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53A784C-DDC5-D520-7020-90A0877E0FD0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719400" y="590198"/>
            <a:ext cx="10753200" cy="3306610"/>
          </a:xfr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0DA7AA9-DE9A-7202-BF05-DE3AE6B324AF}"/>
              </a:ext>
            </a:extLst>
          </p:cNvPr>
          <p:cNvSpPr txBox="1"/>
          <p:nvPr/>
        </p:nvSpPr>
        <p:spPr>
          <a:xfrm>
            <a:off x="937549" y="4213184"/>
            <a:ext cx="10127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err="1">
                <a:latin typeface="+mn-lt"/>
              </a:rPr>
              <a:t>Infrasauna</a:t>
            </a:r>
            <a:r>
              <a:rPr lang="cs-CZ" sz="2800" dirty="0">
                <a:latin typeface="+mn-lt"/>
              </a:rPr>
              <a:t> se svým hlubším průnikem do tkání jsou příznivé pro zotavení po vytrvalostním výkonu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 err="1">
                <a:latin typeface="+mn-lt"/>
              </a:rPr>
              <a:t>Infrasauna</a:t>
            </a:r>
            <a:r>
              <a:rPr lang="cs-CZ" sz="2800" dirty="0">
                <a:latin typeface="+mn-lt"/>
              </a:rPr>
              <a:t> představuje pro organismus velmi lehkou zátěž ve srovnání s tradiční (finskou)</a:t>
            </a:r>
          </a:p>
        </p:txBody>
      </p:sp>
    </p:spTree>
    <p:extLst>
      <p:ext uri="{BB962C8B-B14F-4D97-AF65-F5344CB8AC3E}">
        <p14:creationId xmlns:p14="http://schemas.microsoft.com/office/powerpoint/2010/main" val="31484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BA81A-A240-978F-0EAF-FD3F25975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282760A-8201-D298-7E76-13DBEEC9C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4742" y="1692275"/>
            <a:ext cx="9824103" cy="4140200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494648-6FFF-79BC-136B-32E9C368A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797" y="215696"/>
            <a:ext cx="3586163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1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C159BE-262C-911B-37CA-FDC086052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813DFA-8087-F81A-BB26-05F1E3322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CF1883-2C13-AEA4-55BE-26A24B3A5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032" y="692150"/>
            <a:ext cx="6137135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29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A0E244-245E-02DB-7C15-5675D425C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B1C39C-5A98-313F-381B-F0103F52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Vlhkost v sauně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EE6F93-F234-6BC9-1940-6026C8B64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Sauna s vyšší vlhkostí způsobuje větší tepelnou zátěž pro organismus ve srovnání se suchou saunou </a:t>
            </a:r>
          </a:p>
          <a:p>
            <a:r>
              <a:rPr lang="cs-CZ" dirty="0"/>
              <a:t>Projevuje se to zvýšením rektální teploty, srdeční frekvencí, intenzivnějším subjektivním pocitem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22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CE068A-5DE3-5D0F-8E93-28007CBF16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A97924-3D5F-B83F-7BF6-3668F927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Masáže, kdy je můžeme využít a proč?</a:t>
            </a:r>
          </a:p>
        </p:txBody>
      </p:sp>
      <p:pic>
        <p:nvPicPr>
          <p:cNvPr id="6146" name="Picture 2" descr="Massage - Free people icons">
            <a:extLst>
              <a:ext uri="{FF2B5EF4-FFF2-40B4-BE49-F238E27FC236}">
                <a16:creationId xmlns:a16="http://schemas.microsoft.com/office/drawing/2014/main" id="{60919ED9-C070-9BFE-FFFA-0D654C98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0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BF5C5F-CE50-925F-9595-F2B5E96A0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150F6F-2771-3E94-1913-9AC9490A61D7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24" y="210861"/>
            <a:ext cx="7164729" cy="62691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7675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DE4813-3397-10DE-4637-F30E6FE6B1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69E50D-8862-ACBD-60D0-1E7EC3D2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Masáže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9358D6A-C708-FF23-2FEF-233962A8F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890" y="1692275"/>
            <a:ext cx="8727808" cy="4140200"/>
          </a:xfrm>
        </p:spPr>
      </p:pic>
    </p:spTree>
    <p:extLst>
      <p:ext uri="{BB962C8B-B14F-4D97-AF65-F5344CB8AC3E}">
        <p14:creationId xmlns:p14="http://schemas.microsoft.com/office/powerpoint/2010/main" val="62376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3710C4-9867-29EE-EC28-D57AA6DD22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689996-BDC2-1833-11B9-2684280B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masáž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A806CA-8EC1-6C18-C80A-2D1D48070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Cíl sportovní masáže:</a:t>
            </a:r>
          </a:p>
          <a:p>
            <a:pPr lvl="1"/>
            <a:r>
              <a:rPr lang="cs-CZ" sz="2800" dirty="0"/>
              <a:t>příprava na sportovní výkon</a:t>
            </a:r>
          </a:p>
          <a:p>
            <a:pPr lvl="1"/>
            <a:r>
              <a:rPr lang="cs-CZ" sz="2800" dirty="0"/>
              <a:t>pomoc při rozcvičování</a:t>
            </a:r>
          </a:p>
          <a:p>
            <a:pPr lvl="1"/>
            <a:r>
              <a:rPr lang="cs-CZ" sz="2800" dirty="0"/>
              <a:t>specifická pomoc při strečinku</a:t>
            </a:r>
          </a:p>
          <a:p>
            <a:pPr lvl="1"/>
            <a:r>
              <a:rPr lang="cs-CZ" sz="2800" dirty="0"/>
              <a:t>podpora zotavovacích procesů po zátěži</a:t>
            </a:r>
          </a:p>
          <a:p>
            <a:pPr lvl="1"/>
            <a:r>
              <a:rPr lang="cs-CZ" sz="2800" dirty="0"/>
              <a:t>navození pocitu pohody a relaxace</a:t>
            </a:r>
          </a:p>
          <a:p>
            <a:pPr lvl="1"/>
            <a:r>
              <a:rPr lang="cs-CZ" sz="2800" dirty="0"/>
              <a:t>specifická pomoc při doléčování zranění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12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19BFBB-27BB-39A4-2482-E8644DD0F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7294AF-9BF1-E016-B5C3-A1EA9D80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sportovní masáže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AE63EC-AF5E-64F9-4D1D-86041BDD6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Přípravná (kondiční)</a:t>
            </a:r>
          </a:p>
          <a:p>
            <a:r>
              <a:rPr lang="cs-CZ" dirty="0"/>
              <a:t>Pohotovostní</a:t>
            </a:r>
          </a:p>
          <a:p>
            <a:r>
              <a:rPr lang="cs-CZ" dirty="0"/>
              <a:t>V přestávkách mezi výkony</a:t>
            </a:r>
          </a:p>
          <a:p>
            <a:r>
              <a:rPr lang="cs-CZ" dirty="0"/>
              <a:t>Odstraňující únavu</a:t>
            </a:r>
          </a:p>
          <a:p>
            <a:r>
              <a:rPr lang="cs-CZ" dirty="0"/>
              <a:t>Sportovně léčebná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94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01490D-2103-D5D9-B2EB-8DB97565B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23</a:t>
            </a:fld>
            <a:endParaRPr lang="cs-CZ" alt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439467C-3AA6-CE59-6A5A-9FD3D320CC5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052" y="692150"/>
            <a:ext cx="7729096" cy="513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87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AC54A-9233-3C12-610D-450C6FCE3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5D4521-E805-1E3B-3378-69E62793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Přípravné období (přípravná masáž)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A13301-305B-3732-AF0E-1B73EB3C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Posílení organismu, lepší snášení tréninkových dávek </a:t>
            </a:r>
          </a:p>
          <a:p>
            <a:r>
              <a:rPr lang="cs-CZ" dirty="0"/>
              <a:t>Prevence proti přetěžování organismu </a:t>
            </a:r>
          </a:p>
          <a:p>
            <a:r>
              <a:rPr lang="cs-CZ" dirty="0"/>
              <a:t>1-2x týdne (volnější dny) </a:t>
            </a:r>
          </a:p>
          <a:p>
            <a:r>
              <a:rPr lang="cs-CZ" dirty="0"/>
              <a:t>Cíl: </a:t>
            </a:r>
          </a:p>
          <a:p>
            <a:pPr lvl="1"/>
            <a:r>
              <a:rPr lang="cs-CZ" dirty="0"/>
              <a:t>Podpořit rychlejší zotavení po tréninku </a:t>
            </a:r>
          </a:p>
          <a:p>
            <a:pPr lvl="1"/>
            <a:r>
              <a:rPr lang="cs-CZ" dirty="0"/>
              <a:t>Zrychlit krevní a mízní oběh </a:t>
            </a:r>
          </a:p>
          <a:p>
            <a:pPr lvl="1"/>
            <a:r>
              <a:rPr lang="cs-CZ" dirty="0"/>
              <a:t>Podpořit odplavení katabolitů </a:t>
            </a:r>
          </a:p>
          <a:p>
            <a:pPr lvl="1"/>
            <a:r>
              <a:rPr lang="cs-CZ" dirty="0"/>
              <a:t>Zabránit opožděné svalové bolesti </a:t>
            </a:r>
          </a:p>
          <a:p>
            <a:pPr lvl="1"/>
            <a:r>
              <a:rPr lang="cs-CZ" dirty="0"/>
              <a:t>Psychické uvolnění </a:t>
            </a:r>
          </a:p>
        </p:txBody>
      </p:sp>
    </p:spTree>
    <p:extLst>
      <p:ext uri="{BB962C8B-B14F-4D97-AF65-F5344CB8AC3E}">
        <p14:creationId xmlns:p14="http://schemas.microsoft.com/office/powerpoint/2010/main" val="424185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6CA7FC-7527-8131-1FE9-6BB517DE7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CDF291-F93B-8E23-59A4-D6A8862C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Závodní období (pohotovostní masáž)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EF5969-F7CD-1C5A-6F11-6FFEE239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Součást přípravy na výkon </a:t>
            </a:r>
          </a:p>
          <a:p>
            <a:r>
              <a:rPr lang="cs-CZ" sz="3200" dirty="0"/>
              <a:t>Před namáhavým tréninkem (závodem) </a:t>
            </a:r>
          </a:p>
          <a:p>
            <a:r>
              <a:rPr lang="cs-CZ" sz="3200" dirty="0"/>
              <a:t>2 typy: </a:t>
            </a:r>
          </a:p>
          <a:p>
            <a:pPr lvl="1"/>
            <a:r>
              <a:rPr lang="cs-CZ" sz="2400" dirty="0"/>
              <a:t>Dráždivá (u sportovců, u kterých je útlum)</a:t>
            </a:r>
          </a:p>
          <a:p>
            <a:pPr lvl="1"/>
            <a:r>
              <a:rPr lang="cs-CZ" sz="2400" dirty="0"/>
              <a:t>Uklidňující (u sportovců s převahou podráždění) </a:t>
            </a:r>
          </a:p>
          <a:p>
            <a:r>
              <a:rPr lang="cs-CZ" sz="3200" dirty="0"/>
              <a:t>CÍLE MASÁŽE</a:t>
            </a:r>
          </a:p>
          <a:p>
            <a:pPr lvl="1"/>
            <a:r>
              <a:rPr lang="cs-CZ" sz="2400" dirty="0"/>
              <a:t>Připravit svaly na aktivitu a námahu (zvýšit cirkulaci ve všech částech těla)</a:t>
            </a:r>
          </a:p>
          <a:p>
            <a:pPr lvl="1"/>
            <a:r>
              <a:rPr lang="cs-CZ" sz="2400" dirty="0"/>
              <a:t>Posílit účinek rozcvičení</a:t>
            </a:r>
          </a:p>
          <a:p>
            <a:pPr lvl="1"/>
            <a:r>
              <a:rPr lang="cs-CZ" sz="2400" dirty="0"/>
              <a:t>Podpořit možnost plného protažení</a:t>
            </a:r>
          </a:p>
          <a:p>
            <a:pPr lvl="1"/>
            <a:r>
              <a:rPr lang="cs-CZ" sz="2400" dirty="0"/>
              <a:t>Psychologický efekt: vyladit psychiku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42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6BE046-47A9-A16A-0172-500DBF5DF8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057BDD-FD4D-C192-6084-E6434DC3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Závodní období (masáž mezi výkony)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FC7517-A7EF-35E5-8528-2AE4C8C7F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Odstranění únavy + pohotovostní dráždivá </a:t>
            </a:r>
          </a:p>
          <a:p>
            <a:r>
              <a:rPr lang="cs-CZ" dirty="0"/>
              <a:t>Pozor na poměr </a:t>
            </a:r>
          </a:p>
          <a:p>
            <a:r>
              <a:rPr lang="cs-CZ" dirty="0"/>
              <a:t>Cíle masáže </a:t>
            </a:r>
          </a:p>
          <a:p>
            <a:pPr lvl="1"/>
            <a:r>
              <a:rPr lang="cs-CZ" dirty="0"/>
              <a:t>Podpořit zotavení po výkonu</a:t>
            </a:r>
          </a:p>
          <a:p>
            <a:pPr lvl="1"/>
            <a:r>
              <a:rPr lang="cs-CZ" dirty="0"/>
              <a:t>Zlepšit cirkulaci a odstranění katabolitů</a:t>
            </a:r>
          </a:p>
          <a:p>
            <a:pPr lvl="1"/>
            <a:r>
              <a:rPr lang="cs-CZ" dirty="0"/>
              <a:t>Umožnit návrat svalových struktur do stavu před výkonem</a:t>
            </a:r>
          </a:p>
          <a:p>
            <a:pPr lvl="1"/>
            <a:r>
              <a:rPr lang="cs-CZ" dirty="0"/>
              <a:t>Osvěžit sportovce</a:t>
            </a:r>
          </a:p>
          <a:p>
            <a:pPr lvl="1"/>
            <a:r>
              <a:rPr lang="cs-CZ" dirty="0"/>
              <a:t>Odhalit zranění nebo poškození</a:t>
            </a:r>
          </a:p>
          <a:p>
            <a:pPr lvl="1"/>
            <a:r>
              <a:rPr lang="cs-CZ" dirty="0"/>
              <a:t>Předejít svalovým křečím a opožděné svalové bolesti</a:t>
            </a:r>
          </a:p>
          <a:p>
            <a:pPr lvl="1"/>
            <a:r>
              <a:rPr lang="cs-CZ" dirty="0"/>
              <a:t>Psychologický účinek: udržet motivaci pro další část soutěže, odstranit napětí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919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D864A1-2274-5C32-D1A2-C53473BCB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883327-26D4-DEA0-FD08-CE9128D9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Závodní období (masáž odstraňující únavu)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1D2412-0B44-71A3-0A3B-0078568F3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0091"/>
            <a:ext cx="10753200" cy="4896464"/>
          </a:xfrm>
        </p:spPr>
        <p:txBody>
          <a:bodyPr/>
          <a:lstStyle/>
          <a:p>
            <a:r>
              <a:rPr lang="cs-CZ" sz="2400" dirty="0"/>
              <a:t>Po skončení tréninku (závodu) k urychlení regenerace</a:t>
            </a:r>
          </a:p>
          <a:p>
            <a:r>
              <a:rPr lang="cs-CZ" sz="2400" dirty="0"/>
              <a:t>Odstup od zátěže (min.60 min)</a:t>
            </a:r>
          </a:p>
          <a:p>
            <a:r>
              <a:rPr lang="cs-CZ" sz="2400" dirty="0"/>
              <a:t>Často kombinovaná s hydroterapií, saunou</a:t>
            </a:r>
          </a:p>
          <a:p>
            <a:r>
              <a:rPr lang="cs-CZ" sz="2400" dirty="0"/>
              <a:t>1 – 2x týdně</a:t>
            </a:r>
          </a:p>
          <a:p>
            <a:r>
              <a:rPr lang="cs-CZ" sz="2400" dirty="0"/>
              <a:t>Využití všech hmatů</a:t>
            </a:r>
          </a:p>
          <a:p>
            <a:r>
              <a:rPr lang="cs-CZ" sz="2400" dirty="0"/>
              <a:t>Cíle: </a:t>
            </a:r>
          </a:p>
          <a:p>
            <a:pPr lvl="1"/>
            <a:r>
              <a:rPr lang="cs-CZ" sz="1800" dirty="0"/>
              <a:t>Podpořit odplavení katabolitů</a:t>
            </a:r>
          </a:p>
          <a:p>
            <a:pPr lvl="1"/>
            <a:r>
              <a:rPr lang="cs-CZ" sz="1800" dirty="0"/>
              <a:t>Podpořit zotavení</a:t>
            </a:r>
          </a:p>
          <a:p>
            <a:pPr lvl="1"/>
            <a:r>
              <a:rPr lang="cs-CZ" sz="1800" dirty="0"/>
              <a:t>Návrat srdečně cévního systému do stavu před výkonem</a:t>
            </a:r>
          </a:p>
          <a:p>
            <a:pPr lvl="1"/>
            <a:r>
              <a:rPr lang="cs-CZ" sz="1800" dirty="0"/>
              <a:t>Předcházet opožděným svalovým bolestem</a:t>
            </a:r>
          </a:p>
          <a:p>
            <a:pPr lvl="1"/>
            <a:r>
              <a:rPr lang="cs-CZ" sz="1800" dirty="0"/>
              <a:t>Odstranit nebo zmírnit nepříznivé stavy sportovce</a:t>
            </a:r>
          </a:p>
          <a:p>
            <a:pPr lvl="1"/>
            <a:r>
              <a:rPr lang="cs-CZ" sz="1800" dirty="0"/>
              <a:t>Metabolismus přeladit na anabolickou fázi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563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0A409E-3B4E-D144-5D82-67AC573F9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853CAF-D40F-6DBA-0EB5-500C3FAE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Přechodné období (kondiční masáž)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A84744-A398-CE51-0979-1918BFC8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Pomáhá udržet kondici</a:t>
            </a:r>
          </a:p>
          <a:p>
            <a:r>
              <a:rPr lang="cs-CZ" dirty="0"/>
              <a:t>Celková vydatný, tvrdší</a:t>
            </a:r>
          </a:p>
          <a:p>
            <a:r>
              <a:rPr lang="cs-CZ" dirty="0"/>
              <a:t>1x týdně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757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465857-C85B-3602-E3E6-BC5EE7A14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81BE84-2210-DD91-D868-E7DE123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Sportovně léčebná masáž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55CD80-F71D-CF89-DE24-34FF7E33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12320" cy="4139998"/>
          </a:xfrm>
        </p:spPr>
        <p:txBody>
          <a:bodyPr/>
          <a:lstStyle/>
          <a:p>
            <a:r>
              <a:rPr lang="cs-CZ" dirty="0"/>
              <a:t>Doléčovat zranění</a:t>
            </a:r>
          </a:p>
          <a:p>
            <a:r>
              <a:rPr lang="cs-CZ" dirty="0"/>
              <a:t>Zkrácení doby rekonvalescence</a:t>
            </a:r>
          </a:p>
          <a:p>
            <a:r>
              <a:rPr lang="cs-CZ" dirty="0"/>
              <a:t>Určuje lékař</a:t>
            </a:r>
          </a:p>
          <a:p>
            <a:r>
              <a:rPr lang="cs-CZ" dirty="0"/>
              <a:t>Pomáhá k odstranění svalových křečí</a:t>
            </a:r>
          </a:p>
          <a:p>
            <a:r>
              <a:rPr lang="cs-CZ" dirty="0"/>
              <a:t>Zranění doprovázená otokem:</a:t>
            </a:r>
          </a:p>
          <a:p>
            <a:pPr lvl="1"/>
            <a:r>
              <a:rPr lang="cs-CZ" dirty="0"/>
              <a:t>serózní za dva dny </a:t>
            </a:r>
          </a:p>
          <a:p>
            <a:pPr lvl="1"/>
            <a:r>
              <a:rPr lang="cs-CZ" dirty="0"/>
              <a:t>krevní výron až za 3-4 dny 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31822E-7A13-C5CF-35FC-CCEDB63CD795}"/>
              </a:ext>
            </a:extLst>
          </p:cNvPr>
          <p:cNvSpPr txBox="1"/>
          <p:nvPr/>
        </p:nvSpPr>
        <p:spPr>
          <a:xfrm>
            <a:off x="7631520" y="1353466"/>
            <a:ext cx="4438560" cy="447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cíle: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Podpořit žilní a lymfatický oběh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Odstranit nadměrné množství tkáňových tekutin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Podpořit zotavení po zranění, lepší krevní zásobení – rychlejší regenerace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Rozvolnit zjizvené tkáně a vazivové srůsty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Podpořit celkovou pružnost, podpořit rozsah pohybu v poraněné oblasti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Psychologický účinek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28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9D1466-6187-09A9-B317-7B49D2962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CD9158-DFD8-2C1B-6153-1701A44D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Rozdíl působení tepla a chladu </a:t>
            </a:r>
          </a:p>
        </p:txBody>
      </p:sp>
      <p:pic>
        <p:nvPicPr>
          <p:cNvPr id="6" name="Picture 4" descr="Modalities.jpg">
            <a:hlinkClick r:id="rId2"/>
            <a:extLst>
              <a:ext uri="{FF2B5EF4-FFF2-40B4-BE49-F238E27FC236}">
                <a16:creationId xmlns:a16="http://schemas.microsoft.com/office/drawing/2014/main" id="{00D8BE5E-7BF3-D901-DA30-F94DB4D9CE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799542"/>
            <a:ext cx="10753200" cy="392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0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811FD9-7131-E9B2-6E35-CDCCAAE674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B3600B-8390-CE7C-E2FA-219C8409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Kryoterapie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579F8E-F569-77B1-F5FA-74FF35E06D2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/>
              <a:t>3 fáze: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/>
              <a:t>1. fáze – klient vstupuje v suchém lehkém oděvu, obuvi a rukavicích s rouškou přes ústa do předkomory naplněné studeným vzduchem o teplotě -20°C až -50°C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/>
              <a:t>2. fáze - pokračuje do hlavní komory s teplotou -110°C až -180°C, kde se pomalým tempem pohybuje, max 3-4 minuty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/>
              <a:t>3. fáze – pohybové aktivity až do obnovení původní teploty tělesných periferii (běhátko, bicyklový trenažér, veslování...)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000"/>
          </a:p>
        </p:txBody>
      </p:sp>
      <p:pic>
        <p:nvPicPr>
          <p:cNvPr id="6" name="Picture 3" descr="Obsah obrázku osoba, oblečení, zeď, boty&#10;&#10;Popis byl vytvořen automaticky">
            <a:extLst>
              <a:ext uri="{FF2B5EF4-FFF2-40B4-BE49-F238E27FC236}">
                <a16:creationId xmlns:a16="http://schemas.microsoft.com/office/drawing/2014/main" id="{5A1FFF3D-B959-35E4-7955-5F46B9BD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39" b="3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926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8214F9-E92B-BFD8-309D-B8C07C171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E40585-D5B8-7F88-4D79-8E847EB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Kryoterapie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147388-F19D-59B7-ECE9-FDC7103B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Teoretické použití je zmírnění zánětu, snížení svalového napětí, svalová relaxace, zpomalení rychlosti nervového vedení, aby se omezila bolest (analgetický efekt), protektivní efekt na psychiku </a:t>
            </a:r>
          </a:p>
          <a:p>
            <a:r>
              <a:rPr lang="cs-CZ" dirty="0"/>
              <a:t>Snížení DOMS po cvičení </a:t>
            </a:r>
          </a:p>
          <a:p>
            <a:r>
              <a:rPr lang="cs-CZ" dirty="0"/>
              <a:t>Účinek kryoterapie na krevní markery svalového poškození a zánětu jsou variabilnější </a:t>
            </a:r>
          </a:p>
          <a:p>
            <a:r>
              <a:rPr lang="cs-CZ" dirty="0"/>
              <a:t>Není jasné, zda kryoterapie poskytuje větší přínos pro zotavení ve srovnání s jinými strategiemi, jako je například ponoření do chladu </a:t>
            </a:r>
          </a:p>
        </p:txBody>
      </p:sp>
    </p:spTree>
    <p:extLst>
      <p:ext uri="{BB962C8B-B14F-4D97-AF65-F5344CB8AC3E}">
        <p14:creationId xmlns:p14="http://schemas.microsoft.com/office/powerpoint/2010/main" val="387176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7AB981-5EF5-E60D-DD03-486A0D89F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2C1C91-976D-E256-07F2-09DE8820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Suché vs Vlhké teplo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47EB7C-8DA8-BCC3-276D-8E0F412825A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400" dirty="0"/>
              <a:t>Suché teplo (například elektrické vyhřívací polštářky, sauny) </a:t>
            </a:r>
          </a:p>
          <a:p>
            <a:r>
              <a:rPr lang="cs-CZ" sz="2400" dirty="0"/>
              <a:t>Odvádí vlhkost z těla a může zanechat kůži dehydratovanou </a:t>
            </a:r>
          </a:p>
          <a:p>
            <a:pPr marL="72000" indent="0">
              <a:buNone/>
            </a:pPr>
            <a:r>
              <a:rPr lang="cs-CZ" dirty="0"/>
              <a:t>	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7E81A1-03FC-7AF2-CD39-7A7450B2A50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400" dirty="0"/>
              <a:t>Vlhké teplo (horké koupele, zábaly)</a:t>
            </a:r>
          </a:p>
          <a:p>
            <a:r>
              <a:rPr lang="cs-CZ" sz="2400" dirty="0"/>
              <a:t>je účinnější než suché teplo při prohřívání hlubších tkání </a:t>
            </a:r>
          </a:p>
          <a:p>
            <a:r>
              <a:rPr lang="cs-CZ" sz="2400" dirty="0"/>
              <a:t>proniká při stejné teplotě více než suché </a:t>
            </a:r>
          </a:p>
          <a:p>
            <a:r>
              <a:rPr lang="cs-CZ" sz="2400" dirty="0"/>
              <a:t>má dodatečnou schopnost rychle měnit teplotu tkáně</a:t>
            </a:r>
          </a:p>
          <a:p>
            <a:r>
              <a:rPr lang="cs-CZ" sz="2400" dirty="0"/>
              <a:t>Pomáhá při bolesti, ztuhlosti, sekundárních svalových křečí </a:t>
            </a:r>
          </a:p>
        </p:txBody>
      </p:sp>
      <p:pic>
        <p:nvPicPr>
          <p:cNvPr id="1026" name="Picture 2" descr="Suché teplo - Liečba suchým teplom">
            <a:extLst>
              <a:ext uri="{FF2B5EF4-FFF2-40B4-BE49-F238E27FC236}">
                <a16:creationId xmlns:a16="http://schemas.microsoft.com/office/drawing/2014/main" id="{1C3F70A0-85E6-BEA7-9524-093C5379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80" y="3772002"/>
            <a:ext cx="2544687" cy="24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people in a hot tub.">
            <a:extLst>
              <a:ext uri="{FF2B5EF4-FFF2-40B4-BE49-F238E27FC236}">
                <a16:creationId xmlns:a16="http://schemas.microsoft.com/office/drawing/2014/main" id="{D519EAFD-1777-BFF9-BF5A-587CCFB2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9077" y1="70794" x2="79077" y2="70794"/>
                        <a14:foregroundMark x1="81692" y1="69860" x2="81692" y2="69860"/>
                        <a14:foregroundMark x1="80154" y1="60748" x2="80154" y2="60748"/>
                        <a14:foregroundMark x1="79538" y1="42290" x2="79538" y2="42290"/>
                        <a14:foregroundMark x1="75538" y1="32477" x2="75538" y2="32477"/>
                        <a14:foregroundMark x1="80923" y1="31542" x2="80923" y2="31542"/>
                        <a14:foregroundMark x1="83231" y1="25234" x2="83231" y2="25234"/>
                        <a14:foregroundMark x1="83385" y1="34346" x2="83385" y2="34346"/>
                        <a14:foregroundMark x1="83077" y1="41355" x2="83077" y2="41355"/>
                        <a14:foregroundMark x1="80615" y1="36449" x2="80615" y2="36449"/>
                        <a14:foregroundMark x1="78154" y1="37850" x2="78154" y2="37850"/>
                        <a14:foregroundMark x1="76923" y1="39252" x2="76923" y2="39252"/>
                        <a14:foregroundMark x1="77231" y1="44159" x2="77231" y2="44159"/>
                        <a14:foregroundMark x1="81077" y1="61682" x2="81077" y2="61682"/>
                        <a14:foregroundMark x1="82615" y1="60981" x2="82615" y2="60981"/>
                        <a14:foregroundMark x1="59077" y1="24533" x2="59077" y2="24533"/>
                        <a14:foregroundMark x1="59077" y1="22897" x2="59077" y2="22897"/>
                        <a14:foregroundMark x1="57692" y1="22897" x2="59846" y2="24533"/>
                        <a14:foregroundMark x1="58769" y1="21262" x2="60923" y2="26869"/>
                        <a14:foregroundMark x1="57538" y1="23131" x2="56769" y2="25467"/>
                        <a14:foregroundMark x1="61077" y1="27103" x2="61077" y2="28972"/>
                        <a14:foregroundMark x1="86000" y1="24299" x2="85231" y2="24299"/>
                        <a14:foregroundMark x1="83231" y1="25935" x2="83077" y2="26869"/>
                        <a14:foregroundMark x1="83231" y1="29439" x2="83538" y2="29673"/>
                        <a14:foregroundMark x1="79385" y1="46028" x2="79385" y2="46028"/>
                        <a14:backgroundMark x1="79231" y1="47664" x2="79231" y2="47664"/>
                        <a14:backgroundMark x1="79692" y1="45561" x2="79692" y2="45561"/>
                        <a14:backgroundMark x1="78154" y1="40187" x2="78154" y2="40187"/>
                        <a14:backgroundMark x1="82154" y1="65187" x2="82154" y2="65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268" y="-124510"/>
            <a:ext cx="3250905" cy="21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3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D71D17-7003-F0D5-AA87-6CFA2068A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898A9E-B83E-DC4B-642E-555932F6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ve sportu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50A4C8-EE85-8EA5-1691-401343D0A382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753200" cy="4139998"/>
          </a:xfrm>
        </p:spPr>
        <p:txBody>
          <a:bodyPr/>
          <a:lstStyle/>
          <a:p>
            <a:r>
              <a:rPr lang="cs-CZ" dirty="0"/>
              <a:t>Vlhké teplo 1 den po cvičení může omezit strukturální poškození svalů </a:t>
            </a:r>
          </a:p>
          <a:p>
            <a:r>
              <a:rPr lang="cs-CZ" dirty="0"/>
              <a:t>Hojí tkáně poškozené DOMS </a:t>
            </a:r>
          </a:p>
          <a:p>
            <a:r>
              <a:rPr lang="cs-CZ" dirty="0"/>
              <a:t>Vlhké teplo mělo větší účinek na obnovu síly bezprostředně po cvičení než suché teplo</a:t>
            </a:r>
          </a:p>
        </p:txBody>
      </p:sp>
    </p:spTree>
    <p:extLst>
      <p:ext uri="{BB962C8B-B14F-4D97-AF65-F5344CB8AC3E}">
        <p14:creationId xmlns:p14="http://schemas.microsoft.com/office/powerpoint/2010/main" val="55394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F78632-DE7F-58A0-1FBE-4B5700D83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2559E9-8441-4A45-DA52-F834D6A3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Hydroterapie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DCB66-FF0E-BBA4-1812-97B9E775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Ponor v </a:t>
            </a:r>
            <a:r>
              <a:rPr lang="cs-CZ" dirty="0" err="1"/>
              <a:t>termoneutrální</a:t>
            </a:r>
            <a:r>
              <a:rPr lang="cs-CZ" dirty="0"/>
              <a:t> vodě (&gt;20 °C až &lt;36 °C) </a:t>
            </a:r>
          </a:p>
          <a:p>
            <a:r>
              <a:rPr lang="cs-CZ" dirty="0"/>
              <a:t>Ponor v horké vodě (36 °C) </a:t>
            </a:r>
          </a:p>
          <a:p>
            <a:r>
              <a:rPr lang="cs-CZ" dirty="0"/>
              <a:t>Ponor ve studené vodě (15 °C) </a:t>
            </a:r>
          </a:p>
          <a:p>
            <a:r>
              <a:rPr lang="cs-CZ" dirty="0"/>
              <a:t>Kontrastní ponor </a:t>
            </a:r>
          </a:p>
        </p:txBody>
      </p:sp>
    </p:spTree>
    <p:extLst>
      <p:ext uri="{BB962C8B-B14F-4D97-AF65-F5344CB8AC3E}">
        <p14:creationId xmlns:p14="http://schemas.microsoft.com/office/powerpoint/2010/main" val="41677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13DD23-5340-4B4E-07D7-6F3ADD793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00C670-5FEF-05E9-4B82-017DA671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Horká koupel ≥36°C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A02F03-69AD-0C56-5DD8-8E49F0A89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Doba ponoření se pohybuje od 10-24 min </a:t>
            </a:r>
          </a:p>
          <a:p>
            <a:pPr>
              <a:lnSpc>
                <a:spcPct val="100000"/>
              </a:lnSpc>
            </a:pPr>
            <a:r>
              <a:rPr lang="cs-CZ" dirty="0"/>
              <a:t>20 min horké vířivé koupele (37 °C)  prováděné denně po dobu 3 dnů elitními atlety vedla ke zlepšení výkonu ve skoku </a:t>
            </a:r>
          </a:p>
          <a:p>
            <a:pPr>
              <a:lnSpc>
                <a:spcPct val="100000"/>
              </a:lnSpc>
            </a:pPr>
            <a:r>
              <a:rPr lang="cs-CZ" dirty="0"/>
              <a:t>Naopak imerze po cvičení (38 °C) po dobu 14 min neměla významný efekt na schopnost sprintu na kole </a:t>
            </a:r>
          </a:p>
          <a:p>
            <a:pPr>
              <a:lnSpc>
                <a:spcPct val="100000"/>
              </a:lnSpc>
            </a:pPr>
            <a:r>
              <a:rPr lang="cs-CZ" dirty="0"/>
              <a:t>Povrchová aplikace tepla způsobuje zánětlivou reakci a otok, což může prodloužit délku zotavení </a:t>
            </a:r>
          </a:p>
          <a:p>
            <a:pPr>
              <a:lnSpc>
                <a:spcPct val="100000"/>
              </a:lnSpc>
            </a:pPr>
            <a:r>
              <a:rPr lang="cs-CZ" dirty="0"/>
              <a:t>Ponoření velké části těla do horké vody může způsobit potenciálně nebezpečnou zátěž pro kardiovaskulární systém hypotenzi, nadměrnou tachykardii a dokonce i smrt.</a:t>
            </a:r>
          </a:p>
        </p:txBody>
      </p:sp>
      <p:pic>
        <p:nvPicPr>
          <p:cNvPr id="2050" name="Picture 2" descr="Hot tub png images | PNGWing">
            <a:extLst>
              <a:ext uri="{FF2B5EF4-FFF2-40B4-BE49-F238E27FC236}">
                <a16:creationId xmlns:a16="http://schemas.microsoft.com/office/drawing/2014/main" id="{6EAD3981-A177-B507-C98B-1F774774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22" r="98056">
                        <a14:foregroundMark x1="91111" y1="34722" x2="91111" y2="34722"/>
                        <a14:foregroundMark x1="93333" y1="74444" x2="93333" y2="74444"/>
                        <a14:foregroundMark x1="98056" y1="68333" x2="98056" y2="68333"/>
                        <a14:foregroundMark x1="8056" y1="75833" x2="8056" y2="75833"/>
                        <a14:foregroundMark x1="2222" y1="65556" x2="2222" y2="65556"/>
                        <a14:foregroundMark x1="16111" y1="31389" x2="16111" y2="31389"/>
                        <a14:foregroundMark x1="36667" y1="30833" x2="36667" y2="30833"/>
                        <a14:foregroundMark x1="52778" y1="30833" x2="52778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93" y="0"/>
            <a:ext cx="2470712" cy="24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9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612DD-2130-B363-DDF7-BB21446B0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823CF7-3273-25F4-4407-242E0CA8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Saunování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AEFCD8-2FBB-DF77-43D6-ACFB43D9B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Jaké druhy saun znáte? </a:t>
            </a:r>
          </a:p>
        </p:txBody>
      </p:sp>
      <p:pic>
        <p:nvPicPr>
          <p:cNvPr id="3074" name="Picture 2" descr="Hodina v saunovém světě s 10 saunami a vířivkami | Slevomat.cz">
            <a:extLst>
              <a:ext uri="{FF2B5EF4-FFF2-40B4-BE49-F238E27FC236}">
                <a16:creationId xmlns:a16="http://schemas.microsoft.com/office/drawing/2014/main" id="{0695855F-2C3F-670F-4885-C5A1ED4C2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48894"/>
          <a:stretch/>
        </p:blipFill>
        <p:spPr bwMode="auto">
          <a:xfrm>
            <a:off x="6096000" y="10"/>
            <a:ext cx="6096000" cy="685798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8317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CA34CE-0901-E8DD-B488-65D983CDF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B1CF4C-269E-8B48-4AA2-00FB55B9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saun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AC2CDE-9788-6C09-2010-B55836B2B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Finská sauna</a:t>
            </a:r>
          </a:p>
          <a:p>
            <a:r>
              <a:rPr lang="cs-CZ" dirty="0"/>
              <a:t>Sauna s parním rázem (vlhkost 20-30 %, pravidelně se lije voda na rozpálené kameny)</a:t>
            </a:r>
          </a:p>
          <a:p>
            <a:r>
              <a:rPr lang="cs-CZ" dirty="0"/>
              <a:t>Parní sauna (30-60 °C, relativní vlhkost 30-100 %)</a:t>
            </a:r>
          </a:p>
          <a:p>
            <a:r>
              <a:rPr lang="cs-CZ" dirty="0"/>
              <a:t>Aroma sauna (Do 75 °C, využití vonných esencí)</a:t>
            </a:r>
          </a:p>
          <a:p>
            <a:r>
              <a:rPr lang="cs-CZ" dirty="0"/>
              <a:t>Solná sauna (40-70 °C, vlhkost 30-60 %, využívá solné kvádry) </a:t>
            </a:r>
          </a:p>
          <a:p>
            <a:r>
              <a:rPr lang="cs-CZ" dirty="0" err="1"/>
              <a:t>Infrasauna</a:t>
            </a:r>
            <a:endParaRPr lang="cs-CZ" dirty="0"/>
          </a:p>
          <a:p>
            <a:r>
              <a:rPr lang="cs-CZ" dirty="0"/>
              <a:t>Bio sauna (40-60 °C, vlhkost 30-60 %)</a:t>
            </a:r>
          </a:p>
          <a:p>
            <a:r>
              <a:rPr lang="cs-CZ" dirty="0"/>
              <a:t>Kombinovaná sauna a jiné…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27800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0</TotalTime>
  <Words>1166</Words>
  <Application>Microsoft Office PowerPoint</Application>
  <PresentationFormat>Širokoúhlá obrazovka</PresentationFormat>
  <Paragraphs>192</Paragraphs>
  <Slides>31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Prezentace_MU_CZ</vt:lpstr>
      <vt:lpstr>Formy regenerace</vt:lpstr>
      <vt:lpstr>Prezentace aplikace PowerPoint</vt:lpstr>
      <vt:lpstr>Rozdíl působení tepla a chladu </vt:lpstr>
      <vt:lpstr>Suché vs Vlhké teplo </vt:lpstr>
      <vt:lpstr>Využití ve sportu </vt:lpstr>
      <vt:lpstr>Hydroterapie </vt:lpstr>
      <vt:lpstr>Horká koupel ≥36°C</vt:lpstr>
      <vt:lpstr>Saunování </vt:lpstr>
      <vt:lpstr>Druhy saun </vt:lpstr>
      <vt:lpstr>Fyziologický efekt saunování </vt:lpstr>
      <vt:lpstr> Infrasauna </vt:lpstr>
      <vt:lpstr>Finská sauna </vt:lpstr>
      <vt:lpstr>Prezentace aplikace PowerPoint</vt:lpstr>
      <vt:lpstr>Tradiční vs Infra sauna</vt:lpstr>
      <vt:lpstr>Prezentace aplikace PowerPoint</vt:lpstr>
      <vt:lpstr>Prezentace aplikace PowerPoint</vt:lpstr>
      <vt:lpstr>Prezentace aplikace PowerPoint</vt:lpstr>
      <vt:lpstr>Vlhkost v sauně </vt:lpstr>
      <vt:lpstr>Masáže, kdy je můžeme využít a proč?</vt:lpstr>
      <vt:lpstr>Masáže </vt:lpstr>
      <vt:lpstr>Sportovní masáž </vt:lpstr>
      <vt:lpstr>Druhy sportovní masáže </vt:lpstr>
      <vt:lpstr>Prezentace aplikace PowerPoint</vt:lpstr>
      <vt:lpstr>Přípravné období (přípravná masáž)</vt:lpstr>
      <vt:lpstr>Závodní období (pohotovostní masáž) </vt:lpstr>
      <vt:lpstr>Závodní období (masáž mezi výkony) </vt:lpstr>
      <vt:lpstr>Závodní období (masáž odstraňující únavu)</vt:lpstr>
      <vt:lpstr>Přechodné období (kondiční masáž) </vt:lpstr>
      <vt:lpstr>Sportovně léčebná masáž </vt:lpstr>
      <vt:lpstr>Kryoterapie </vt:lpstr>
      <vt:lpstr>Kryoterapie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2023-09-20T13:45:11Z</dcterms:created>
  <dcterms:modified xsi:type="dcterms:W3CDTF">2023-10-03T14:04:13Z</dcterms:modified>
</cp:coreProperties>
</file>