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4" r:id="rId8"/>
    <p:sldId id="261" r:id="rId9"/>
    <p:sldId id="265" r:id="rId10"/>
    <p:sldId id="266" r:id="rId11"/>
    <p:sldId id="274" r:id="rId12"/>
    <p:sldId id="267" r:id="rId13"/>
    <p:sldId id="268" r:id="rId14"/>
    <p:sldId id="275" r:id="rId15"/>
    <p:sldId id="269" r:id="rId16"/>
    <p:sldId id="270" r:id="rId17"/>
    <p:sldId id="271" r:id="rId18"/>
    <p:sldId id="272" r:id="rId19"/>
    <p:sldId id="273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46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AD248-E517-4B42-822D-1F3D7CEB4398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00FF7-9016-4821-B1E1-88A27A84188A}" type="slidenum">
              <a:rPr lang="cs-CZ" smtClean="0"/>
              <a:t>‹#›</a:t>
            </a:fld>
            <a:endParaRPr lang="cs-CZ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AD248-E517-4B42-822D-1F3D7CEB4398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00FF7-9016-4821-B1E1-88A27A84188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AD248-E517-4B42-822D-1F3D7CEB4398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00FF7-9016-4821-B1E1-88A27A84188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AD248-E517-4B42-822D-1F3D7CEB4398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00FF7-9016-4821-B1E1-88A27A84188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AD248-E517-4B42-822D-1F3D7CEB4398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00FF7-9016-4821-B1E1-88A27A84188A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AD248-E517-4B42-822D-1F3D7CEB4398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00FF7-9016-4821-B1E1-88A27A84188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AD248-E517-4B42-822D-1F3D7CEB4398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00FF7-9016-4821-B1E1-88A27A84188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AD248-E517-4B42-822D-1F3D7CEB4398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00FF7-9016-4821-B1E1-88A27A84188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AD248-E517-4B42-822D-1F3D7CEB4398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00FF7-9016-4821-B1E1-88A27A84188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AD248-E517-4B42-822D-1F3D7CEB4398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00FF7-9016-4821-B1E1-88A27A84188A}" type="slidenum">
              <a:rPr lang="cs-CZ" smtClean="0"/>
              <a:t>‹#›</a:t>
            </a:fld>
            <a:endParaRPr lang="cs-CZ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AD248-E517-4B42-822D-1F3D7CEB4398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00FF7-9016-4821-B1E1-88A27A84188A}" type="slidenum">
              <a:rPr lang="cs-CZ" smtClean="0"/>
              <a:t>‹#›</a:t>
            </a:fld>
            <a:endParaRPr lang="cs-CZ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99AD248-E517-4B42-822D-1F3D7CEB4398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4600FF7-9016-4821-B1E1-88A27A84188A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1988840"/>
            <a:ext cx="5544616" cy="2088232"/>
          </a:xfrm>
        </p:spPr>
        <p:txBody>
          <a:bodyPr/>
          <a:lstStyle/>
          <a:p>
            <a:r>
              <a:rPr lang="cs-CZ" dirty="0" smtClean="0"/>
              <a:t>PLAVECKÁ </a:t>
            </a:r>
            <a:br>
              <a:rPr lang="cs-CZ" dirty="0" smtClean="0"/>
            </a:br>
            <a:r>
              <a:rPr lang="cs-CZ" dirty="0" smtClean="0"/>
              <a:t>KONDIČNÍ </a:t>
            </a:r>
            <a:br>
              <a:rPr lang="cs-CZ" dirty="0" smtClean="0"/>
            </a:br>
            <a:r>
              <a:rPr lang="cs-CZ" dirty="0" smtClean="0"/>
              <a:t>PŘÍPRAVA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4077072"/>
            <a:ext cx="5256584" cy="1066800"/>
          </a:xfrm>
        </p:spPr>
        <p:txBody>
          <a:bodyPr>
            <a:normAutofit/>
          </a:bodyPr>
          <a:lstStyle/>
          <a:p>
            <a:r>
              <a:rPr lang="cs-CZ" sz="2000" dirty="0" smtClean="0"/>
              <a:t>intenzita, výpočty, zatížení, zásady, metody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9436011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METODY ROZVOJE KONDIČNÍCH SCHOPNOSTÍ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Nepřerušované metody – souvislé plavání</a:t>
            </a:r>
          </a:p>
          <a:p>
            <a:pPr lvl="1"/>
            <a:r>
              <a:rPr lang="cs-CZ" dirty="0"/>
              <a:t>rovnoměrná AE</a:t>
            </a:r>
          </a:p>
          <a:p>
            <a:pPr lvl="1"/>
            <a:r>
              <a:rPr lang="cs-CZ" dirty="0"/>
              <a:t>střídavá (</a:t>
            </a:r>
            <a:r>
              <a:rPr lang="cs-CZ" dirty="0" err="1"/>
              <a:t>fartlek</a:t>
            </a:r>
            <a:r>
              <a:rPr lang="cs-CZ" dirty="0"/>
              <a:t>) AE i AN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Přerušované metody – doba odpočinku</a:t>
            </a:r>
          </a:p>
          <a:p>
            <a:pPr lvl="1"/>
            <a:r>
              <a:rPr lang="cs-CZ" dirty="0" smtClean="0"/>
              <a:t>intervalové AE i AN</a:t>
            </a:r>
          </a:p>
          <a:p>
            <a:pPr lvl="1"/>
            <a:r>
              <a:rPr lang="cs-CZ" dirty="0" smtClean="0"/>
              <a:t>opakované AN</a:t>
            </a:r>
          </a:p>
        </p:txBody>
      </p:sp>
    </p:spTree>
    <p:extLst>
      <p:ext uri="{BB962C8B-B14F-4D97-AF65-F5344CB8AC3E}">
        <p14:creationId xmlns:p14="http://schemas.microsoft.com/office/powerpoint/2010/main" val="35037140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Souvislé metody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3383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Souvislé metody - parametry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typicky dlouhá souvislá trať, plavaná jednou technikou, stálou rychlostí, relativně nízkou rychlostí</a:t>
            </a:r>
          </a:p>
          <a:p>
            <a:r>
              <a:rPr lang="cs-CZ" dirty="0" smtClean="0"/>
              <a:t>Jak dlouho? Doba zátěže, délka </a:t>
            </a:r>
            <a:r>
              <a:rPr lang="cs-CZ" dirty="0" smtClean="0"/>
              <a:t>souvislého úseku</a:t>
            </a:r>
            <a:r>
              <a:rPr lang="cs-CZ" dirty="0" smtClean="0"/>
              <a:t>.</a:t>
            </a:r>
          </a:p>
          <a:p>
            <a:r>
              <a:rPr lang="cs-CZ" dirty="0" smtClean="0"/>
              <a:t>Jak rychle? Intenzita zátěže = rychlost plavání. </a:t>
            </a:r>
          </a:p>
          <a:p>
            <a:r>
              <a:rPr lang="cs-CZ" dirty="0" smtClean="0"/>
              <a:t>Co? Typ zátěže. </a:t>
            </a:r>
          </a:p>
          <a:p>
            <a:endParaRPr lang="cs-CZ" dirty="0"/>
          </a:p>
          <a:p>
            <a:r>
              <a:rPr lang="cs-CZ" dirty="0" smtClean="0"/>
              <a:t>Důležitá je psychika a připravenost!</a:t>
            </a:r>
          </a:p>
          <a:p>
            <a:endParaRPr lang="cs-CZ" dirty="0"/>
          </a:p>
          <a:p>
            <a:r>
              <a:rPr lang="cs-CZ" dirty="0" smtClean="0"/>
              <a:t>rozvoj aerobních schopností</a:t>
            </a:r>
          </a:p>
          <a:p>
            <a:r>
              <a:rPr lang="cs-CZ" dirty="0" smtClean="0"/>
              <a:t>plavání delších úseků rovnoměrnou intenzitou bez LA</a:t>
            </a:r>
          </a:p>
          <a:p>
            <a:r>
              <a:rPr lang="cs-CZ" dirty="0" smtClean="0"/>
              <a:t>dlouhodobé účinky, psychická náročnost</a:t>
            </a:r>
          </a:p>
          <a:p>
            <a:r>
              <a:rPr lang="cs-CZ" dirty="0" smtClean="0"/>
              <a:t>zatížení více než 15´ – 20´</a:t>
            </a:r>
          </a:p>
          <a:p>
            <a:r>
              <a:rPr lang="cs-CZ" dirty="0" smtClean="0"/>
              <a:t>SF 140 – 160 (50 – 85 % </a:t>
            </a:r>
            <a:r>
              <a:rPr lang="cs-CZ" dirty="0" err="1" smtClean="0"/>
              <a:t>SFmax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32034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Souvislé metody - 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20´ K, intenzita 80 % </a:t>
            </a:r>
            <a:r>
              <a:rPr lang="cs-CZ" dirty="0" err="1" smtClean="0"/>
              <a:t>SFmax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2000 m K, rychlost 65 % OR na 1500 m </a:t>
            </a:r>
            <a:r>
              <a:rPr lang="cs-CZ" dirty="0" smtClean="0"/>
              <a:t>VZ </a:t>
            </a:r>
          </a:p>
          <a:p>
            <a:r>
              <a:rPr lang="cs-CZ" dirty="0" smtClean="0"/>
              <a:t>trénink </a:t>
            </a:r>
            <a:r>
              <a:rPr lang="cs-CZ" dirty="0" err="1" smtClean="0"/>
              <a:t>nadtratí</a:t>
            </a:r>
            <a:r>
              <a:rPr lang="cs-CZ" dirty="0" smtClean="0"/>
              <a:t> – plavec trénuje delší trať než je jeho závodní a plave pomaleji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Doporučení: preferujeme délku souvislé vzdálenosti, zkraje můžeme dovolit v pomalém plavání střídat techniky, posilujeme kraulovou techniku, neplaveme prvky nebo cvičení</a:t>
            </a:r>
          </a:p>
          <a:p>
            <a:r>
              <a:rPr lang="cs-CZ" dirty="0" smtClean="0"/>
              <a:t>ALE! Vždy individuální přístup.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64689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Střídavé metody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3733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Střídavé metody - parametry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Dlouhá souvislá trať, plavaná různými technikami a střídavou rychlostí – </a:t>
            </a:r>
            <a:r>
              <a:rPr lang="cs-CZ" dirty="0" err="1" smtClean="0"/>
              <a:t>fartlek</a:t>
            </a:r>
            <a:r>
              <a:rPr lang="cs-CZ" dirty="0" smtClean="0"/>
              <a:t> ve vodě</a:t>
            </a:r>
          </a:p>
          <a:p>
            <a:endParaRPr lang="cs-CZ" dirty="0"/>
          </a:p>
          <a:p>
            <a:r>
              <a:rPr lang="cs-CZ" dirty="0" smtClean="0"/>
              <a:t>Jak dlouho? Doba zátěže, délka souvislého úseku. </a:t>
            </a:r>
          </a:p>
          <a:p>
            <a:r>
              <a:rPr lang="cs-CZ" dirty="0" smtClean="0"/>
              <a:t>Jak rychle? Intenzita jednotlivých úseků = rychlost plavání, střídání intenzity. </a:t>
            </a:r>
          </a:p>
          <a:p>
            <a:r>
              <a:rPr lang="cs-CZ" dirty="0" smtClean="0"/>
              <a:t>Co? Typ částí zátěže. </a:t>
            </a:r>
          </a:p>
          <a:p>
            <a:endParaRPr lang="cs-CZ" dirty="0"/>
          </a:p>
          <a:p>
            <a:r>
              <a:rPr lang="cs-CZ" dirty="0" smtClean="0"/>
              <a:t>Připomínám AE i AN = v úsecích plavaných vyšší intenzitou tvorba LA!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6942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Střídavé metody - parametry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dlouhé, nepřerušované úseky</a:t>
            </a:r>
          </a:p>
          <a:p>
            <a:r>
              <a:rPr lang="cs-CZ" dirty="0" smtClean="0"/>
              <a:t>zatížení více než 15´-20´</a:t>
            </a:r>
          </a:p>
          <a:p>
            <a:r>
              <a:rPr lang="cs-CZ" dirty="0" smtClean="0"/>
              <a:t>rozvoj aerobních schopností, popř. rychlostní vytrvalosti</a:t>
            </a:r>
          </a:p>
          <a:p>
            <a:r>
              <a:rPr lang="cs-CZ" dirty="0" smtClean="0"/>
              <a:t>pravidelné nebo nepravidelné střídání intenzit zatížení a to úseků buď stejně dlouhých nebo nestejně dlouhých (i proměnlivě)</a:t>
            </a:r>
          </a:p>
          <a:p>
            <a:r>
              <a:rPr lang="cs-CZ" dirty="0" smtClean="0"/>
              <a:t>krátkodobé zvýšení intenzity nad ANP</a:t>
            </a:r>
          </a:p>
          <a:p>
            <a:endParaRPr lang="cs-CZ" dirty="0"/>
          </a:p>
          <a:p>
            <a:r>
              <a:rPr lang="cs-CZ" dirty="0" smtClean="0"/>
              <a:t>Mnoho využití!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70046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Střídavé metody - 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 využitím změn plaveckých technik</a:t>
            </a:r>
          </a:p>
          <a:p>
            <a:r>
              <a:rPr lang="cs-CZ" dirty="0" smtClean="0"/>
              <a:t>1000 m (100 K rychle, 50 Z)</a:t>
            </a:r>
          </a:p>
          <a:p>
            <a:r>
              <a:rPr lang="cs-CZ" dirty="0" smtClean="0"/>
              <a:t>800 m (50 K středně, 25 P)</a:t>
            </a:r>
          </a:p>
          <a:p>
            <a:r>
              <a:rPr lang="cs-CZ" dirty="0" smtClean="0"/>
              <a:t>1500 m (100 K rychle, 100 Z středně, 100 P volně)</a:t>
            </a:r>
          </a:p>
          <a:p>
            <a:r>
              <a:rPr lang="cs-CZ" dirty="0" smtClean="0"/>
              <a:t>20´ (100 K + 25 M, 100 K + 25 Z rychle)</a:t>
            </a:r>
          </a:p>
          <a:p>
            <a:r>
              <a:rPr lang="cs-CZ" dirty="0" smtClean="0"/>
              <a:t>S využitím prvkového plavání</a:t>
            </a:r>
          </a:p>
          <a:p>
            <a:r>
              <a:rPr lang="cs-CZ" dirty="0" smtClean="0"/>
              <a:t>1500 m (100 K + 25 </a:t>
            </a:r>
            <a:r>
              <a:rPr lang="cs-CZ" dirty="0" err="1" smtClean="0"/>
              <a:t>Kno</a:t>
            </a:r>
            <a:r>
              <a:rPr lang="cs-CZ" dirty="0" smtClean="0"/>
              <a:t>  = + 25 </a:t>
            </a:r>
            <a:r>
              <a:rPr lang="cs-CZ" dirty="0" err="1" smtClean="0"/>
              <a:t>Kpa</a:t>
            </a:r>
            <a:r>
              <a:rPr lang="cs-CZ" dirty="0" smtClean="0"/>
              <a:t>)</a:t>
            </a:r>
          </a:p>
          <a:p>
            <a:r>
              <a:rPr lang="cs-CZ" dirty="0" smtClean="0"/>
              <a:t>1000 m (50 P + 25 </a:t>
            </a:r>
            <a:r>
              <a:rPr lang="cs-CZ" dirty="0" err="1" smtClean="0"/>
              <a:t>Pno</a:t>
            </a:r>
            <a:r>
              <a:rPr lang="cs-CZ" dirty="0" smtClean="0"/>
              <a:t> = + 50 P + 25 </a:t>
            </a:r>
            <a:r>
              <a:rPr lang="cs-CZ" dirty="0" err="1" smtClean="0"/>
              <a:t>Mpa</a:t>
            </a:r>
            <a:r>
              <a:rPr lang="cs-CZ" dirty="0" smtClean="0"/>
              <a:t> =)</a:t>
            </a:r>
          </a:p>
          <a:p>
            <a:r>
              <a:rPr lang="cs-CZ" dirty="0" smtClean="0"/>
              <a:t>30´ (150 K + 50 </a:t>
            </a:r>
            <a:r>
              <a:rPr lang="cs-CZ" dirty="0" err="1" smtClean="0"/>
              <a:t>Kno</a:t>
            </a:r>
            <a:r>
              <a:rPr lang="cs-CZ" dirty="0" smtClean="0"/>
              <a:t>=)</a:t>
            </a:r>
          </a:p>
          <a:p>
            <a:r>
              <a:rPr lang="cs-CZ" dirty="0" smtClean="0"/>
              <a:t>využívají se plavecké pomůcky: desky, packy, piškoty...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79102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Střídavé metody - příklady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 využitím technických (koordinačních) cvičení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2000m (100 - </a:t>
            </a:r>
            <a:r>
              <a:rPr lang="cs-CZ" altLang="cs-CZ" dirty="0" smtClean="0"/>
              <a:t> K </a:t>
            </a:r>
            <a:r>
              <a:rPr lang="cs-CZ" altLang="cs-CZ" dirty="0" err="1" smtClean="0"/>
              <a:t>Tcv</a:t>
            </a:r>
            <a:r>
              <a:rPr lang="cs-CZ" altLang="cs-CZ" dirty="0" smtClean="0"/>
              <a:t> </a:t>
            </a:r>
            <a:r>
              <a:rPr lang="cs-CZ" altLang="cs-CZ" dirty="0"/>
              <a:t>pro </a:t>
            </a:r>
            <a:r>
              <a:rPr lang="cs-CZ" altLang="cs-CZ" dirty="0" smtClean="0"/>
              <a:t>záběr, střídat po </a:t>
            </a:r>
            <a:r>
              <a:rPr lang="cs-CZ" altLang="cs-CZ" dirty="0"/>
              <a:t>25 m, 100 K)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1000m (50 P, 50 nohy, 25 </a:t>
            </a:r>
            <a:r>
              <a:rPr lang="cs-CZ" altLang="cs-CZ" dirty="0" err="1" smtClean="0"/>
              <a:t>Tcv</a:t>
            </a:r>
            <a:r>
              <a:rPr lang="cs-CZ" altLang="cs-CZ" dirty="0"/>
              <a:t>.)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800m (12 až 20 m 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M</a:t>
            </a:r>
            <a:r>
              <a:rPr lang="cs-CZ" altLang="cs-CZ" dirty="0" smtClean="0"/>
              <a:t> O2, </a:t>
            </a:r>
            <a:r>
              <a:rPr lang="cs-CZ" altLang="cs-CZ" dirty="0"/>
              <a:t>dojezd P volně + 75 K)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2000m (25 K </a:t>
            </a:r>
            <a:r>
              <a:rPr lang="cs-CZ" altLang="cs-CZ" dirty="0" smtClean="0"/>
              <a:t>O2 </a:t>
            </a:r>
            <a:r>
              <a:rPr lang="cs-CZ" altLang="cs-CZ" dirty="0"/>
              <a:t>5, 75 K středně)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1600m (300K + 100 K </a:t>
            </a:r>
            <a:r>
              <a:rPr lang="cs-CZ" altLang="cs-CZ" dirty="0" err="1" smtClean="0"/>
              <a:t>Tcv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pa</a:t>
            </a:r>
            <a:r>
              <a:rPr lang="cs-CZ" altLang="cs-CZ" dirty="0" smtClean="0"/>
              <a:t>; 300 K </a:t>
            </a:r>
            <a:r>
              <a:rPr lang="cs-CZ" altLang="cs-CZ" dirty="0"/>
              <a:t>+ 100 </a:t>
            </a:r>
            <a:r>
              <a:rPr lang="cs-CZ" altLang="cs-CZ" dirty="0" err="1" smtClean="0"/>
              <a:t>Tcv</a:t>
            </a:r>
            <a:r>
              <a:rPr lang="cs-CZ" altLang="cs-CZ" dirty="0" smtClean="0"/>
              <a:t> rotace)</a:t>
            </a:r>
          </a:p>
          <a:p>
            <a:pPr>
              <a:lnSpc>
                <a:spcPct val="90000"/>
              </a:lnSpc>
            </a:pP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dirty="0" smtClean="0"/>
              <a:t>Moje poznámka: Kombinuji prvky (paže/nohy s deskou i bez, packy, ploutve nebo bez), různé intenzity o lehčí úseky, různě dlouhé úseky. Osobně v praxi nezařazuji technická cvičení – jen zcela výjimečně, obvykle na úkor intenzity a celkově je plavaný úsek kratší. Na </a:t>
            </a:r>
            <a:r>
              <a:rPr lang="cs-CZ" altLang="cs-CZ" dirty="0" err="1" smtClean="0"/>
              <a:t>Tcv</a:t>
            </a:r>
            <a:r>
              <a:rPr lang="cs-CZ" altLang="cs-CZ" dirty="0" smtClean="0"/>
              <a:t>. mám raději „klid“ a soustředění, zařazovat </a:t>
            </a:r>
            <a:r>
              <a:rPr lang="cs-CZ" altLang="cs-CZ" dirty="0" err="1" smtClean="0"/>
              <a:t>Tcv</a:t>
            </a:r>
            <a:r>
              <a:rPr lang="cs-CZ" altLang="cs-CZ" dirty="0" smtClean="0"/>
              <a:t>. do </a:t>
            </a:r>
            <a:r>
              <a:rPr lang="cs-CZ" altLang="cs-CZ" dirty="0" err="1" smtClean="0"/>
              <a:t>spojovaček</a:t>
            </a:r>
            <a:r>
              <a:rPr lang="cs-CZ" altLang="cs-CZ" dirty="0" smtClean="0"/>
              <a:t> = </a:t>
            </a:r>
            <a:r>
              <a:rPr lang="cs-CZ" altLang="cs-CZ" dirty="0" smtClean="0"/>
              <a:t>svádí </a:t>
            </a:r>
            <a:r>
              <a:rPr lang="cs-CZ" altLang="cs-CZ" dirty="0" smtClean="0"/>
              <a:t>to k odfláknutí. </a:t>
            </a: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04609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Střídavé metody - </a:t>
            </a:r>
            <a:r>
              <a:rPr lang="cs-CZ" dirty="0" err="1" smtClean="0"/>
              <a:t>fartlek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střídat úseky vyšší intenzitou dle subjektivních pocitů</a:t>
            </a:r>
          </a:p>
          <a:p>
            <a:r>
              <a:rPr lang="cs-CZ" dirty="0" smtClean="0"/>
              <a:t>v souvislém plavání plní plavec zadané objemy činnosti v libovolném pořadí po libovolných úsecích: např. intenzita 80 % </a:t>
            </a:r>
            <a:r>
              <a:rPr lang="cs-CZ" dirty="0" err="1" smtClean="0"/>
              <a:t>SFmax</a:t>
            </a:r>
            <a:r>
              <a:rPr lang="cs-CZ" dirty="0" smtClean="0"/>
              <a:t>, paže, nohy, max. úsilí, cvičení plavecké techniky)</a:t>
            </a:r>
          </a:p>
          <a:p>
            <a:r>
              <a:rPr lang="cs-CZ" dirty="0" smtClean="0"/>
              <a:t>úseky plavané hypoxicky, úseky řízené trenérem...</a:t>
            </a:r>
          </a:p>
          <a:p>
            <a:endParaRPr lang="cs-CZ" dirty="0"/>
          </a:p>
          <a:p>
            <a:r>
              <a:rPr lang="cs-CZ" dirty="0" smtClean="0"/>
              <a:t>fantazii se meze nekladou, záleží co máte za lubem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r>
              <a:rPr lang="cs-CZ" dirty="0" smtClean="0">
                <a:sym typeface="Wingdings" panose="05000000000000000000" pitchFamily="2" charset="2"/>
              </a:rPr>
              <a:t>Moje poznámka: používám k dynamickým odrazům, obrátkám a výjezdům, popř. mini sprintu v kombinaci s volným plaváním. </a:t>
            </a:r>
            <a:r>
              <a:rPr lang="cs-CZ" dirty="0" err="1" smtClean="0">
                <a:sym typeface="Wingdings" panose="05000000000000000000" pitchFamily="2" charset="2"/>
              </a:rPr>
              <a:t>Tcv</a:t>
            </a:r>
            <a:r>
              <a:rPr lang="cs-CZ" dirty="0" smtClean="0">
                <a:sym typeface="Wingdings" panose="05000000000000000000" pitchFamily="2" charset="2"/>
              </a:rPr>
              <a:t>. obvykle nezařazuji.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7003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INTENZITA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46578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Intervalové metody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33613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Intervalové metody - parametry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přerušovaná zátěž, úseky plavané jednou nebo více technikami, rovnoměrnou nebo střídavou rychlostí s určeným intervalem odpočinku. </a:t>
            </a:r>
          </a:p>
          <a:p>
            <a:endParaRPr lang="cs-CZ" dirty="0"/>
          </a:p>
          <a:p>
            <a:r>
              <a:rPr lang="cs-CZ" dirty="0" smtClean="0"/>
              <a:t>Délka úseků = celková doba zátěže</a:t>
            </a:r>
          </a:p>
          <a:p>
            <a:r>
              <a:rPr lang="cs-CZ" dirty="0" smtClean="0"/>
              <a:t>Počet úseků = celková doba zátěže</a:t>
            </a:r>
          </a:p>
          <a:p>
            <a:r>
              <a:rPr lang="cs-CZ" dirty="0" smtClean="0"/>
              <a:t>Intenzita zátěže = rychlost plavání</a:t>
            </a:r>
          </a:p>
          <a:p>
            <a:r>
              <a:rPr lang="cs-CZ" dirty="0" smtClean="0"/>
              <a:t>Typ zátěže = technika plavání úseků</a:t>
            </a:r>
          </a:p>
          <a:p>
            <a:r>
              <a:rPr lang="cs-CZ" dirty="0" smtClean="0"/>
              <a:t>Interval odpočinku = délka, obsah odpočinku</a:t>
            </a:r>
          </a:p>
          <a:p>
            <a:endParaRPr lang="cs-CZ" dirty="0"/>
          </a:p>
          <a:p>
            <a:r>
              <a:rPr lang="cs-CZ" dirty="0" smtClean="0"/>
              <a:t>Sériový intervalový trénink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31192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Intervalové metody - parametry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rozvoj AE i AN předpokladů = silové vytrvalosti, rychlostně-silové vytrvalosti, rychlosti</a:t>
            </a:r>
          </a:p>
          <a:p>
            <a:r>
              <a:rPr lang="cs-CZ" dirty="0" smtClean="0"/>
              <a:t>aplikované zatížení je přerušované intervaly odpočinu </a:t>
            </a:r>
          </a:p>
          <a:p>
            <a:endParaRPr lang="cs-CZ" dirty="0"/>
          </a:p>
          <a:p>
            <a:r>
              <a:rPr lang="cs-CZ" dirty="0" smtClean="0"/>
              <a:t>PIT (Pomalý Intervalový Trénink)</a:t>
            </a:r>
          </a:p>
          <a:p>
            <a:r>
              <a:rPr lang="cs-CZ" dirty="0" smtClean="0"/>
              <a:t>doba zatížení min. 15´ – 20´</a:t>
            </a:r>
          </a:p>
          <a:p>
            <a:r>
              <a:rPr lang="cs-CZ" dirty="0" smtClean="0"/>
              <a:t>60 – 70 % </a:t>
            </a:r>
            <a:r>
              <a:rPr lang="cs-CZ" dirty="0" err="1" smtClean="0"/>
              <a:t>SFmax</a:t>
            </a:r>
            <a:endParaRPr lang="cs-CZ" dirty="0" smtClean="0"/>
          </a:p>
          <a:p>
            <a:r>
              <a:rPr lang="cs-CZ" dirty="0" smtClean="0"/>
              <a:t>na konci plavaného úseku SF pod ANP </a:t>
            </a:r>
          </a:p>
          <a:p>
            <a:r>
              <a:rPr lang="cs-CZ" dirty="0" smtClean="0"/>
              <a:t>na konci odpočinku SF o 20 – 30 tepů nižší než po doplavání</a:t>
            </a:r>
          </a:p>
          <a:p>
            <a:r>
              <a:rPr lang="cs-CZ" dirty="0" smtClean="0"/>
              <a:t>poměr zatížení / odpočinek např. 3:1 dle úseků a výkonnosti plavců)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88968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Intervalové metody - parametry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RIT (Rychlý Intervalový Trénink)</a:t>
            </a:r>
          </a:p>
          <a:p>
            <a:r>
              <a:rPr lang="cs-CZ" dirty="0" smtClean="0"/>
              <a:t>úroveň zatížení 85 – 95 % SF max.</a:t>
            </a:r>
          </a:p>
          <a:p>
            <a:r>
              <a:rPr lang="cs-CZ" dirty="0" smtClean="0"/>
              <a:t>na konci plavaného úseku SF nad ANP</a:t>
            </a:r>
          </a:p>
          <a:p>
            <a:r>
              <a:rPr lang="cs-CZ" dirty="0" smtClean="0"/>
              <a:t>na konci odpočinku SF +- úroveň AP</a:t>
            </a:r>
          </a:p>
          <a:p>
            <a:r>
              <a:rPr lang="cs-CZ" dirty="0" smtClean="0"/>
              <a:t> </a:t>
            </a:r>
            <a:r>
              <a:rPr lang="cs-CZ" dirty="0"/>
              <a:t>poměr zatížení / odpočinek např. </a:t>
            </a:r>
            <a:r>
              <a:rPr lang="cs-CZ" dirty="0" smtClean="0"/>
              <a:t>1:1 – dostatečný odpočinek umožňuje udržet požadovanou intenzitu v sérii</a:t>
            </a:r>
          </a:p>
          <a:p>
            <a:endParaRPr lang="cs-CZ" dirty="0"/>
          </a:p>
          <a:p>
            <a:r>
              <a:rPr lang="cs-CZ" dirty="0" smtClean="0"/>
              <a:t>Zatížení lze zvýšit objemem, vyšší intenzitou, zkracování intervalu odpočinku, (zařazováním doplňkových cvičení v odpočinku).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03905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Intervalové metody - 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PIT</a:t>
            </a:r>
          </a:p>
          <a:p>
            <a:r>
              <a:rPr lang="cs-CZ" dirty="0" smtClean="0"/>
              <a:t>30 x 50 </a:t>
            </a:r>
            <a:r>
              <a:rPr lang="cs-CZ" dirty="0" err="1" smtClean="0"/>
              <a:t>io</a:t>
            </a:r>
            <a:r>
              <a:rPr lang="cs-CZ" dirty="0" smtClean="0"/>
              <a:t>. 10 ´´ - 15´´		Pozn.</a:t>
            </a:r>
            <a:br>
              <a:rPr lang="cs-CZ" dirty="0" smtClean="0"/>
            </a:br>
            <a:r>
              <a:rPr lang="cs-CZ" dirty="0" smtClean="0"/>
              <a:t>15x100 </a:t>
            </a:r>
            <a:r>
              <a:rPr lang="cs-CZ" dirty="0" err="1" smtClean="0"/>
              <a:t>io</a:t>
            </a:r>
            <a:r>
              <a:rPr lang="cs-CZ" dirty="0" smtClean="0"/>
              <a:t>. 15´´			</a:t>
            </a:r>
            <a:r>
              <a:rPr lang="cs-CZ" dirty="0" err="1" smtClean="0"/>
              <a:t>io</a:t>
            </a:r>
            <a:r>
              <a:rPr lang="cs-CZ" dirty="0" smtClean="0"/>
              <a:t>.- interval odpočinku</a:t>
            </a:r>
          </a:p>
          <a:p>
            <a:r>
              <a:rPr lang="cs-CZ" dirty="0" smtClean="0"/>
              <a:t>10x200 </a:t>
            </a:r>
            <a:r>
              <a:rPr lang="cs-CZ" dirty="0" err="1" smtClean="0"/>
              <a:t>io</a:t>
            </a:r>
            <a:r>
              <a:rPr lang="cs-CZ" dirty="0" smtClean="0"/>
              <a:t>. 20´´-30´´		i. – start každou 1´</a:t>
            </a:r>
          </a:p>
          <a:p>
            <a:r>
              <a:rPr lang="cs-CZ" dirty="0" smtClean="0"/>
              <a:t>30x50 </a:t>
            </a:r>
            <a:r>
              <a:rPr lang="cs-CZ" dirty="0" err="1" smtClean="0"/>
              <a:t>PZe</a:t>
            </a:r>
            <a:r>
              <a:rPr lang="cs-CZ" dirty="0" smtClean="0"/>
              <a:t> i. 1´</a:t>
            </a:r>
          </a:p>
          <a:p>
            <a:endParaRPr lang="cs-CZ" dirty="0"/>
          </a:p>
          <a:p>
            <a:r>
              <a:rPr lang="cs-CZ" dirty="0" smtClean="0"/>
              <a:t>RIT</a:t>
            </a:r>
          </a:p>
          <a:p>
            <a:r>
              <a:rPr lang="cs-CZ" dirty="0" smtClean="0"/>
              <a:t>16 x 50 </a:t>
            </a:r>
            <a:r>
              <a:rPr lang="cs-CZ" dirty="0" err="1" smtClean="0"/>
              <a:t>io</a:t>
            </a:r>
            <a:r>
              <a:rPr lang="cs-CZ" dirty="0" smtClean="0"/>
              <a:t>. 30´´ - 60´´</a:t>
            </a:r>
          </a:p>
          <a:p>
            <a:r>
              <a:rPr lang="cs-CZ" dirty="0" smtClean="0"/>
              <a:t>12 x 100 </a:t>
            </a:r>
            <a:r>
              <a:rPr lang="cs-CZ" dirty="0" err="1" smtClean="0"/>
              <a:t>io</a:t>
            </a:r>
            <a:r>
              <a:rPr lang="cs-CZ" dirty="0" smtClean="0"/>
              <a:t>. 45´´ - 90´´</a:t>
            </a:r>
          </a:p>
          <a:p>
            <a:r>
              <a:rPr lang="cs-CZ" dirty="0" smtClean="0"/>
              <a:t>30 x 25 i. 45´´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57943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Intervalové metody - 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série</a:t>
            </a:r>
          </a:p>
          <a:p>
            <a:r>
              <a:rPr lang="cs-CZ" dirty="0" smtClean="0"/>
              <a:t>2x (4x 200) </a:t>
            </a:r>
            <a:r>
              <a:rPr lang="cs-CZ" dirty="0" err="1" smtClean="0"/>
              <a:t>io</a:t>
            </a:r>
            <a:r>
              <a:rPr lang="cs-CZ" dirty="0" smtClean="0"/>
              <a:t>. 20´´ / 100~</a:t>
            </a:r>
          </a:p>
          <a:p>
            <a:endParaRPr lang="cs-CZ" dirty="0" smtClean="0"/>
          </a:p>
          <a:p>
            <a:r>
              <a:rPr lang="cs-CZ" dirty="0" smtClean="0"/>
              <a:t>3x (8x 50) i. 1´15´´ / 200~</a:t>
            </a:r>
          </a:p>
          <a:p>
            <a:endParaRPr lang="cs-CZ" dirty="0" smtClean="0"/>
          </a:p>
          <a:p>
            <a:r>
              <a:rPr lang="cs-CZ" dirty="0" smtClean="0"/>
              <a:t>(2x 100 </a:t>
            </a:r>
            <a:r>
              <a:rPr lang="cs-CZ" dirty="0" err="1" smtClean="0"/>
              <a:t>io</a:t>
            </a:r>
            <a:r>
              <a:rPr lang="cs-CZ" dirty="0" smtClean="0"/>
              <a:t>. 15´´) + 50 no + (3x 200 </a:t>
            </a:r>
            <a:r>
              <a:rPr lang="cs-CZ" dirty="0" err="1" smtClean="0"/>
              <a:t>io</a:t>
            </a:r>
            <a:r>
              <a:rPr lang="cs-CZ" dirty="0" smtClean="0"/>
              <a:t>. 20´´) + 100 no +    (4x 300 </a:t>
            </a:r>
            <a:r>
              <a:rPr lang="cs-CZ" dirty="0" err="1" smtClean="0"/>
              <a:t>io</a:t>
            </a:r>
            <a:r>
              <a:rPr lang="cs-CZ" dirty="0" smtClean="0"/>
              <a:t>. 30´´)</a:t>
            </a:r>
          </a:p>
        </p:txBody>
      </p:sp>
    </p:spTree>
    <p:extLst>
      <p:ext uri="{BB962C8B-B14F-4D97-AF65-F5344CB8AC3E}">
        <p14:creationId xmlns:p14="http://schemas.microsoft.com/office/powerpoint/2010/main" val="9835509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Intervalové metody - 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trénink rychlosti</a:t>
            </a:r>
          </a:p>
          <a:p>
            <a:r>
              <a:rPr lang="cs-CZ" dirty="0" smtClean="0"/>
              <a:t>!!! udržení maximální intenzity</a:t>
            </a:r>
          </a:p>
          <a:p>
            <a:r>
              <a:rPr lang="cs-CZ" dirty="0" smtClean="0"/>
              <a:t>doba trvání 15´´ – 20´´</a:t>
            </a:r>
          </a:p>
          <a:p>
            <a:r>
              <a:rPr lang="cs-CZ" dirty="0" smtClean="0"/>
              <a:t>délka tratě do 25 m</a:t>
            </a:r>
          </a:p>
          <a:p>
            <a:r>
              <a:rPr lang="cs-CZ" dirty="0" err="1" smtClean="0"/>
              <a:t>io</a:t>
            </a:r>
            <a:r>
              <a:rPr lang="cs-CZ" dirty="0" smtClean="0"/>
              <a:t>. 1:3, 1:5, ...</a:t>
            </a:r>
          </a:p>
          <a:p>
            <a:r>
              <a:rPr lang="cs-CZ" dirty="0" smtClean="0"/>
              <a:t>počet opakování: málo. </a:t>
            </a:r>
          </a:p>
          <a:p>
            <a:endParaRPr lang="cs-CZ" dirty="0"/>
          </a:p>
          <a:p>
            <a:r>
              <a:rPr lang="cs-CZ" dirty="0" smtClean="0"/>
              <a:t>Kolik je málo? Kdy ukončíte rychlostní trénink?</a:t>
            </a:r>
          </a:p>
          <a:p>
            <a:endParaRPr lang="cs-CZ" dirty="0" smtClean="0"/>
          </a:p>
          <a:p>
            <a:r>
              <a:rPr lang="cs-CZ" dirty="0" smtClean="0"/>
              <a:t>Příklady</a:t>
            </a:r>
          </a:p>
          <a:p>
            <a:r>
              <a:rPr lang="cs-CZ" dirty="0" smtClean="0"/>
              <a:t>4 – 8x 12,5 m</a:t>
            </a:r>
          </a:p>
          <a:p>
            <a:r>
              <a:rPr lang="cs-CZ" dirty="0" smtClean="0"/>
              <a:t>2 – 4x 25 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95243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Opakovací metoda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38108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Opakovací metoda - parametry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Opakovací trénink = intervalový trénink, využívaný pro anaerobní rozvoj. </a:t>
            </a:r>
            <a:endParaRPr lang="cs-CZ" dirty="0"/>
          </a:p>
          <a:p>
            <a:r>
              <a:rPr lang="cs-CZ" dirty="0" err="1" smtClean="0"/>
              <a:t>io</a:t>
            </a:r>
            <a:r>
              <a:rPr lang="cs-CZ" dirty="0" smtClean="0"/>
              <a:t>. je relativně dlouhý, určuje ho subjektivní pocit úplného zotavení</a:t>
            </a:r>
          </a:p>
          <a:p>
            <a:endParaRPr lang="cs-CZ" dirty="0"/>
          </a:p>
          <a:p>
            <a:r>
              <a:rPr lang="cs-CZ" dirty="0" smtClean="0"/>
              <a:t>Parametry:</a:t>
            </a:r>
          </a:p>
          <a:p>
            <a:r>
              <a:rPr lang="cs-CZ" dirty="0" smtClean="0"/>
              <a:t>kratší úseky, spíš méně úseků, vysoká intenzita (max.), preferujeme jednu techniku v souhře, </a:t>
            </a:r>
            <a:r>
              <a:rPr lang="cs-CZ" dirty="0" err="1" smtClean="0"/>
              <a:t>io</a:t>
            </a:r>
            <a:r>
              <a:rPr lang="cs-CZ" dirty="0" smtClean="0"/>
              <a:t>. dlouhý (i pasivně, relaxačně). Navození závodní situace při zapojování energetických systémů..</a:t>
            </a:r>
          </a:p>
          <a:p>
            <a:r>
              <a:rPr lang="cs-CZ" dirty="0" smtClean="0"/>
              <a:t>3x 100 / do zotavení po každém úseku		</a:t>
            </a:r>
          </a:p>
          <a:p>
            <a:r>
              <a:rPr lang="cs-CZ" dirty="0" smtClean="0"/>
              <a:t>4x 50 / do zotavení po každém úseku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98722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Nesouvislé metody – další formy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2606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40960" cy="914400"/>
          </a:xfrm>
        </p:spPr>
        <p:txBody>
          <a:bodyPr/>
          <a:lstStyle/>
          <a:p>
            <a:r>
              <a:rPr lang="cs-CZ" sz="3600" dirty="0" smtClean="0"/>
              <a:t>Stanovení intenzity pohybového zatížení</a:t>
            </a:r>
            <a:endParaRPr lang="cs-CZ" sz="36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83568" y="1340768"/>
            <a:ext cx="7704856" cy="4968552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Pro </a:t>
            </a:r>
            <a:r>
              <a:rPr lang="cs-CZ" dirty="0" err="1" smtClean="0"/>
              <a:t>nespecialisty</a:t>
            </a:r>
            <a:r>
              <a:rPr lang="cs-CZ" dirty="0" smtClean="0"/>
              <a:t> plavce platí lineární vztah mezi intenzitou zatížení a hodnotami SF, které se pohybují v rozmezí 20 – 90 %  maximální intenzity zatížení</a:t>
            </a:r>
          </a:p>
          <a:p>
            <a:r>
              <a:rPr lang="cs-CZ" dirty="0" smtClean="0"/>
              <a:t>S </a:t>
            </a:r>
            <a:r>
              <a:rPr lang="cs-CZ" dirty="0" smtClean="0"/>
              <a:t>intenzitou </a:t>
            </a:r>
            <a:r>
              <a:rPr lang="cs-CZ" dirty="0" smtClean="0"/>
              <a:t>kolem 90 % a výše se vzestup SF zpomalí (saturační efekt), zvyšuje se podíl anaerobních procesů = změna energetického krytí pohybové činnosti umožňuje stanovit ANAEROBNÍ PRÁH (ANP)</a:t>
            </a:r>
          </a:p>
          <a:p>
            <a:r>
              <a:rPr lang="cs-CZ" dirty="0" smtClean="0"/>
              <a:t>Pro stanovení tréninkové intenzity zátěže  je výhodné využít individuální maximální SF (</a:t>
            </a:r>
            <a:r>
              <a:rPr lang="cs-CZ" dirty="0" err="1" smtClean="0"/>
              <a:t>SFmax</a:t>
            </a:r>
            <a:r>
              <a:rPr lang="cs-CZ" dirty="0" smtClean="0"/>
              <a:t>)</a:t>
            </a:r>
          </a:p>
          <a:p>
            <a:r>
              <a:rPr lang="cs-CZ" dirty="0" smtClean="0"/>
              <a:t>Hodnota </a:t>
            </a:r>
            <a:r>
              <a:rPr lang="cs-CZ" dirty="0" err="1" smtClean="0"/>
              <a:t>SFmax</a:t>
            </a:r>
            <a:r>
              <a:rPr lang="cs-CZ" dirty="0" smtClean="0"/>
              <a:t> je vázána na konkrétní pohybovou aktivitu (běh, plavání) – důvodem je odlišná adaptace – zvládnutí techniky daného pohybu</a:t>
            </a:r>
          </a:p>
          <a:p>
            <a:r>
              <a:rPr lang="cs-CZ" dirty="0" smtClean="0"/>
              <a:t>Čím vyšší je adaptace na pohybovou činnost, tím vyšší je hodnota </a:t>
            </a:r>
            <a:r>
              <a:rPr lang="cs-CZ" dirty="0" err="1" smtClean="0"/>
              <a:t>SFmax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07952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Nesouvislé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PYRAMIDA – nestejně dlouhé úseky i </a:t>
            </a:r>
            <a:r>
              <a:rPr lang="cs-CZ" dirty="0" err="1" smtClean="0"/>
              <a:t>io</a:t>
            </a:r>
            <a:r>
              <a:rPr lang="cs-CZ" dirty="0" smtClean="0"/>
              <a:t>., intenzita stálá/různá</a:t>
            </a:r>
          </a:p>
          <a:p>
            <a:endParaRPr lang="cs-CZ" dirty="0"/>
          </a:p>
          <a:p>
            <a:r>
              <a:rPr lang="cs-CZ" dirty="0" smtClean="0"/>
              <a:t>100 – 200 – 300 – 400 – 500 -600  K </a:t>
            </a:r>
            <a:r>
              <a:rPr lang="cs-CZ" dirty="0" err="1" smtClean="0"/>
              <a:t>io</a:t>
            </a:r>
            <a:r>
              <a:rPr lang="cs-CZ" dirty="0"/>
              <a:t>.</a:t>
            </a:r>
            <a:r>
              <a:rPr lang="cs-CZ" dirty="0" smtClean="0"/>
              <a:t> 20´´ - 30´´</a:t>
            </a:r>
          </a:p>
          <a:p>
            <a:endParaRPr lang="cs-CZ" dirty="0"/>
          </a:p>
          <a:p>
            <a:r>
              <a:rPr lang="cs-CZ" dirty="0" smtClean="0"/>
              <a:t>50Z-100K-200Z-400K-200Z-100Z-50K </a:t>
            </a:r>
            <a:r>
              <a:rPr lang="cs-CZ" dirty="0" err="1" smtClean="0"/>
              <a:t>io</a:t>
            </a:r>
            <a:r>
              <a:rPr lang="cs-CZ" dirty="0"/>
              <a:t>.</a:t>
            </a:r>
            <a:r>
              <a:rPr lang="cs-CZ" dirty="0" smtClean="0"/>
              <a:t> 10, 20, 30, 40, 40, 20´´</a:t>
            </a:r>
          </a:p>
          <a:p>
            <a:endParaRPr lang="cs-CZ" dirty="0"/>
          </a:p>
          <a:p>
            <a:r>
              <a:rPr lang="cs-CZ" dirty="0" smtClean="0"/>
              <a:t>400 – 2x200 – 2x100 – 2x50 – 2x100 – 2x200 – 400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49156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Nesouvislé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SIMULÁTOR – rozložená závodní trať, při opakování úplný interval odpočinku</a:t>
            </a:r>
          </a:p>
          <a:p>
            <a:r>
              <a:rPr lang="cs-CZ" dirty="0" smtClean="0"/>
              <a:t>3x100 rozloženo 50+25+25 io.5´´ / po každé 100 do zotavení</a:t>
            </a:r>
          </a:p>
          <a:p>
            <a:r>
              <a:rPr lang="cs-CZ" dirty="0" smtClean="0"/>
              <a:t>2x200 rozloženo 100+50+25+25 </a:t>
            </a:r>
            <a:r>
              <a:rPr lang="cs-CZ" dirty="0" err="1" smtClean="0"/>
              <a:t>io</a:t>
            </a:r>
            <a:r>
              <a:rPr lang="cs-CZ" dirty="0" smtClean="0"/>
              <a:t>. 10´´-5´´</a:t>
            </a:r>
          </a:p>
          <a:p>
            <a:r>
              <a:rPr lang="cs-CZ" dirty="0" smtClean="0"/>
              <a:t>400m rozloženo 200+100+50+25+25 </a:t>
            </a:r>
            <a:r>
              <a:rPr lang="cs-CZ" dirty="0" err="1" smtClean="0"/>
              <a:t>io</a:t>
            </a:r>
            <a:r>
              <a:rPr lang="cs-CZ" dirty="0" smtClean="0"/>
              <a:t>. 10´´-5´´</a:t>
            </a:r>
          </a:p>
          <a:p>
            <a:endParaRPr lang="cs-CZ" dirty="0"/>
          </a:p>
          <a:p>
            <a:r>
              <a:rPr lang="cs-CZ" dirty="0" smtClean="0"/>
              <a:t>PERMUTACE – rozdělení úseků na nestejně dlouhé úseky, možno s různou intenzitou, nácvik schopnosti měnit intenzitu plavání v zadaném úseku. </a:t>
            </a:r>
          </a:p>
          <a:p>
            <a:r>
              <a:rPr lang="cs-CZ" dirty="0" smtClean="0"/>
              <a:t>TRÉNINK NEGATIVNÍCH RYCHLOSTÍ- první polovina tratě o 2 – 3´´ pomaleji než druhá polovina</a:t>
            </a:r>
          </a:p>
          <a:p>
            <a:r>
              <a:rPr lang="cs-CZ" dirty="0" smtClean="0"/>
              <a:t>ZÁVODNÍ METODA – plavání závodní trati s </a:t>
            </a:r>
            <a:r>
              <a:rPr lang="cs-CZ" smtClean="0"/>
              <a:t>úplným zotavením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1656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Sprinterský trénink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plavání úseků naplno = nejvyšší sprinterskou rychlostí, dlouhá doba na odpočinek – SF se blíží výchozí úrovni, pak je možné plavat další úsek</a:t>
            </a:r>
          </a:p>
          <a:p>
            <a:r>
              <a:rPr lang="cs-CZ" dirty="0" smtClean="0"/>
              <a:t>krátké úseky (nikdy ne více než 100m, obvykle 25 – 50m)</a:t>
            </a:r>
          </a:p>
          <a:p>
            <a:r>
              <a:rPr lang="cs-CZ" dirty="0" smtClean="0"/>
              <a:t>plavci plavou většinu trati na kyslíkový dluh</a:t>
            </a:r>
          </a:p>
          <a:p>
            <a:r>
              <a:rPr lang="cs-CZ" dirty="0" smtClean="0"/>
              <a:t>výborné pro posilování svalstva (v kombinaci se suchou přípravou)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848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40960" cy="914400"/>
          </a:xfrm>
        </p:spPr>
        <p:txBody>
          <a:bodyPr/>
          <a:lstStyle/>
          <a:p>
            <a:r>
              <a:rPr lang="cs-CZ" sz="3600" dirty="0" smtClean="0"/>
              <a:t>Závislost SF na věku</a:t>
            </a:r>
            <a:endParaRPr lang="cs-CZ" sz="36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83568" y="1340768"/>
            <a:ext cx="7704856" cy="4968552"/>
          </a:xfrm>
        </p:spPr>
        <p:txBody>
          <a:bodyPr/>
          <a:lstStyle/>
          <a:p>
            <a:r>
              <a:rPr lang="cs-CZ" dirty="0" err="1" smtClean="0"/>
              <a:t>SFmax</a:t>
            </a:r>
            <a:r>
              <a:rPr lang="cs-CZ" dirty="0" smtClean="0"/>
              <a:t> je závislá na věku – s rostoucím věkem </a:t>
            </a:r>
            <a:r>
              <a:rPr lang="cs-CZ" dirty="0" err="1" smtClean="0"/>
              <a:t>SFmax</a:t>
            </a:r>
            <a:r>
              <a:rPr lang="cs-CZ" dirty="0" smtClean="0"/>
              <a:t> klesá, trénovanosti a genetických dispozicích </a:t>
            </a:r>
          </a:p>
          <a:p>
            <a:r>
              <a:rPr lang="cs-CZ" dirty="0" smtClean="0"/>
              <a:t>Přesné hodnoty </a:t>
            </a:r>
            <a:r>
              <a:rPr lang="cs-CZ" dirty="0" err="1" smtClean="0"/>
              <a:t>SFmax</a:t>
            </a:r>
            <a:r>
              <a:rPr lang="cs-CZ" dirty="0" smtClean="0"/>
              <a:t> lze zjistit pouze laboratorním testem s využitím ergometru (kolo, pás), případně terénními speciálními testy</a:t>
            </a:r>
          </a:p>
          <a:p>
            <a:r>
              <a:rPr lang="cs-CZ" dirty="0" smtClean="0"/>
              <a:t>Hodnocení dynamiky </a:t>
            </a:r>
            <a:r>
              <a:rPr lang="cs-CZ" dirty="0" err="1" smtClean="0"/>
              <a:t>SFmax</a:t>
            </a:r>
            <a:r>
              <a:rPr lang="cs-CZ" dirty="0" smtClean="0"/>
              <a:t> umožňuje:</a:t>
            </a:r>
          </a:p>
          <a:p>
            <a:pPr lvl="1"/>
            <a:r>
              <a:rPr lang="cs-CZ" dirty="0" smtClean="0"/>
              <a:t>řídit intenzitu aplikovaného zatížení</a:t>
            </a:r>
          </a:p>
          <a:p>
            <a:pPr lvl="1"/>
            <a:r>
              <a:rPr lang="cs-CZ" dirty="0" smtClean="0"/>
              <a:t>posoudit trénovanost jedince</a:t>
            </a:r>
          </a:p>
          <a:p>
            <a:pPr lvl="1"/>
            <a:r>
              <a:rPr lang="cs-CZ" dirty="0" smtClean="0"/>
              <a:t>posoudit trénovanost na konkrétní pohybovou činnost</a:t>
            </a:r>
          </a:p>
          <a:p>
            <a:pPr lvl="1"/>
            <a:r>
              <a:rPr lang="cs-CZ" dirty="0" smtClean="0"/>
              <a:t>posoudit stupeň únavy v důsledku aplikované zátěže</a:t>
            </a:r>
          </a:p>
          <a:p>
            <a:pPr lvl="1"/>
            <a:r>
              <a:rPr lang="cs-CZ" dirty="0" smtClean="0"/>
              <a:t>nácvik potřebné intenzity pohybové činnosti</a:t>
            </a:r>
          </a:p>
          <a:p>
            <a:pPr lvl="1"/>
            <a:r>
              <a:rPr lang="cs-CZ" dirty="0" smtClean="0"/>
              <a:t>posouzení adaptace na dlouhodobější pohybové zatížení</a:t>
            </a:r>
          </a:p>
          <a:p>
            <a:pPr marL="384048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052996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Karvonenův</a:t>
            </a:r>
            <a:r>
              <a:rPr lang="cs-CZ" dirty="0" smtClean="0"/>
              <a:t> vztah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 teoretický výpočet </a:t>
            </a:r>
            <a:r>
              <a:rPr lang="cs-CZ" dirty="0" err="1" smtClean="0"/>
              <a:t>SFmax</a:t>
            </a:r>
            <a:r>
              <a:rPr lang="cs-CZ" dirty="0" smtClean="0"/>
              <a:t> slouží vztah:</a:t>
            </a:r>
          </a:p>
          <a:p>
            <a:r>
              <a:rPr lang="cs-CZ" dirty="0" err="1" smtClean="0"/>
              <a:t>SFmax</a:t>
            </a:r>
            <a:r>
              <a:rPr lang="cs-CZ" dirty="0" smtClean="0"/>
              <a:t> = 220 – věk (je třeba počítat </a:t>
            </a:r>
            <a:r>
              <a:rPr lang="cs-CZ" dirty="0" smtClean="0"/>
              <a:t>s možnou </a:t>
            </a:r>
            <a:r>
              <a:rPr lang="cs-CZ" dirty="0" smtClean="0"/>
              <a:t>chybou +-5 tepů)</a:t>
            </a:r>
          </a:p>
          <a:p>
            <a:endParaRPr lang="cs-CZ" dirty="0" smtClean="0"/>
          </a:p>
          <a:p>
            <a:r>
              <a:rPr lang="cs-CZ" dirty="0" smtClean="0"/>
              <a:t>INFORMATIVNÍ HODNOTY PRO SPORTY</a:t>
            </a:r>
          </a:p>
          <a:p>
            <a:r>
              <a:rPr lang="cs-CZ" dirty="0" smtClean="0"/>
              <a:t>plavání </a:t>
            </a:r>
            <a:r>
              <a:rPr lang="cs-CZ" dirty="0" err="1" smtClean="0"/>
              <a:t>SFmax</a:t>
            </a:r>
            <a:r>
              <a:rPr lang="cs-CZ" dirty="0" smtClean="0"/>
              <a:t> = 210 – (1,06 * věk)</a:t>
            </a:r>
          </a:p>
          <a:p>
            <a:r>
              <a:rPr lang="cs-CZ" dirty="0" smtClean="0"/>
              <a:t>cyklistika </a:t>
            </a:r>
            <a:r>
              <a:rPr lang="cs-CZ" dirty="0" err="1" smtClean="0"/>
              <a:t>SFmax</a:t>
            </a:r>
            <a:r>
              <a:rPr lang="cs-CZ" dirty="0" smtClean="0"/>
              <a:t> = 210 – (0,94 * věk)</a:t>
            </a:r>
          </a:p>
          <a:p>
            <a:r>
              <a:rPr lang="cs-CZ" dirty="0" smtClean="0"/>
              <a:t>běh </a:t>
            </a:r>
            <a:r>
              <a:rPr lang="cs-CZ" dirty="0" err="1" smtClean="0"/>
              <a:t>SFmay</a:t>
            </a:r>
            <a:r>
              <a:rPr lang="cs-CZ" dirty="0" smtClean="0"/>
              <a:t> = 220 – (1,04 * věk)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1076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40960" cy="914400"/>
          </a:xfrm>
        </p:spPr>
        <p:txBody>
          <a:bodyPr>
            <a:normAutofit fontScale="90000"/>
          </a:bodyPr>
          <a:lstStyle/>
          <a:p>
            <a:r>
              <a:rPr lang="cs-CZ" sz="3600" dirty="0" smtClean="0"/>
              <a:t>Výpočet ANP a stanovení individuálních zón zatížení</a:t>
            </a:r>
            <a:endParaRPr lang="cs-CZ" sz="36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83568" y="1340768"/>
            <a:ext cx="7704856" cy="4968552"/>
          </a:xfrm>
        </p:spPr>
        <p:txBody>
          <a:bodyPr/>
          <a:lstStyle/>
          <a:p>
            <a:r>
              <a:rPr lang="cs-CZ" dirty="0" smtClean="0"/>
              <a:t>Pro výpočet ANP potřebujeme znát: věk osoby, </a:t>
            </a:r>
            <a:r>
              <a:rPr lang="cs-CZ" dirty="0" err="1" smtClean="0"/>
              <a:t>SFmax</a:t>
            </a:r>
            <a:r>
              <a:rPr lang="cs-CZ" dirty="0" smtClean="0"/>
              <a:t>, a klidovou SF</a:t>
            </a:r>
          </a:p>
          <a:p>
            <a:r>
              <a:rPr lang="cs-CZ" dirty="0" smtClean="0"/>
              <a:t>ANP se pohybuje kolem 90 % aktuální </a:t>
            </a:r>
            <a:r>
              <a:rPr lang="cs-CZ" dirty="0" smtClean="0"/>
              <a:t>individuální </a:t>
            </a:r>
            <a:r>
              <a:rPr lang="cs-CZ" dirty="0" smtClean="0"/>
              <a:t>SF </a:t>
            </a:r>
            <a:r>
              <a:rPr lang="cs-CZ" dirty="0" err="1" smtClean="0"/>
              <a:t>max</a:t>
            </a:r>
            <a:endParaRPr lang="cs-CZ" dirty="0" smtClean="0"/>
          </a:p>
          <a:p>
            <a:r>
              <a:rPr lang="cs-CZ" dirty="0" smtClean="0"/>
              <a:t>Pro vodní prostředí odečítáme ca. 10 tepů</a:t>
            </a:r>
          </a:p>
          <a:p>
            <a:r>
              <a:rPr lang="cs-CZ" dirty="0" smtClean="0"/>
              <a:t>PŘÍKLADY: 25 let, </a:t>
            </a:r>
            <a:r>
              <a:rPr lang="cs-CZ" dirty="0" err="1" smtClean="0"/>
              <a:t>SFklid</a:t>
            </a:r>
            <a:r>
              <a:rPr lang="cs-CZ" dirty="0" smtClean="0"/>
              <a:t> 50</a:t>
            </a:r>
          </a:p>
          <a:p>
            <a:r>
              <a:rPr lang="cs-CZ" dirty="0" err="1" smtClean="0"/>
              <a:t>SFmax</a:t>
            </a:r>
            <a:r>
              <a:rPr lang="cs-CZ" dirty="0" smtClean="0"/>
              <a:t>: 220 – 25 = 195 </a:t>
            </a:r>
          </a:p>
          <a:p>
            <a:r>
              <a:rPr lang="cs-CZ" dirty="0" err="1" smtClean="0"/>
              <a:t>SFmax</a:t>
            </a:r>
            <a:r>
              <a:rPr lang="cs-CZ" dirty="0" smtClean="0"/>
              <a:t> – </a:t>
            </a:r>
            <a:r>
              <a:rPr lang="cs-CZ" dirty="0" err="1" smtClean="0"/>
              <a:t>SFklid</a:t>
            </a:r>
            <a:r>
              <a:rPr lang="cs-CZ" dirty="0" smtClean="0"/>
              <a:t>: 195 – 50 = 145</a:t>
            </a:r>
          </a:p>
          <a:p>
            <a:r>
              <a:rPr lang="cs-CZ" dirty="0" smtClean="0"/>
              <a:t>(145 * 0,9) + 50 – 10 = 171 = hodnota ANP</a:t>
            </a:r>
          </a:p>
          <a:p>
            <a:r>
              <a:rPr lang="cs-CZ" dirty="0" smtClean="0"/>
              <a:t>(145 * 0,7) + 50 – 10 = 142 = hodnota AEP</a:t>
            </a:r>
          </a:p>
          <a:p>
            <a:r>
              <a:rPr lang="cs-CZ" dirty="0" smtClean="0"/>
              <a:t>AEP – aerobní práh, tj. hodnota SF, při které ještě rozvíjíme aerobní schopnosti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2996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TRÉNINKOVÉHO ZATÍŽENÍ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4763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přiměřenost a postupné zvyšování zátěže</a:t>
            </a:r>
          </a:p>
          <a:p>
            <a:endParaRPr lang="cs-CZ" dirty="0" smtClean="0"/>
          </a:p>
          <a:p>
            <a:r>
              <a:rPr lang="cs-CZ" dirty="0" smtClean="0"/>
              <a:t>střídání zatížení a odpočinku, dostatečné regenerace po intenzivní přípravě nebo závodu</a:t>
            </a:r>
          </a:p>
          <a:p>
            <a:endParaRPr lang="cs-CZ" dirty="0" smtClean="0"/>
          </a:p>
          <a:p>
            <a:r>
              <a:rPr lang="cs-CZ" dirty="0" smtClean="0"/>
              <a:t>vyvážení obsahu tréninku, tj. vyváženost všeobecných a specifických tréninkových prostředků</a:t>
            </a:r>
          </a:p>
          <a:p>
            <a:endParaRPr lang="cs-CZ" dirty="0" smtClean="0"/>
          </a:p>
          <a:p>
            <a:r>
              <a:rPr lang="cs-CZ" dirty="0" smtClean="0"/>
              <a:t>důsledná kontrola plavecké techniky !</a:t>
            </a:r>
          </a:p>
        </p:txBody>
      </p:sp>
    </p:spTree>
    <p:extLst>
      <p:ext uri="{BB962C8B-B14F-4D97-AF65-F5344CB8AC3E}">
        <p14:creationId xmlns:p14="http://schemas.microsoft.com/office/powerpoint/2010/main" val="900556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METODY ROZVOJE KONDIČNÍCH SCHOPNOSTÍ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2128392"/>
      </p:ext>
    </p:extLst>
  </p:cSld>
  <p:clrMapOvr>
    <a:masterClrMapping/>
  </p:clrMapOvr>
</p:sld>
</file>

<file path=ppt/theme/theme1.xml><?xml version="1.0" encoding="utf-8"?>
<a:theme xmlns:a="http://schemas.openxmlformats.org/drawingml/2006/main" name="Došky">
  <a:themeElements>
    <a:clrScheme name="Došky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ošky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5693</TotalTime>
  <Words>1674</Words>
  <Application>Microsoft Office PowerPoint</Application>
  <PresentationFormat>Předvádění na obrazovce (4:3)</PresentationFormat>
  <Paragraphs>213</Paragraphs>
  <Slides>32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3" baseType="lpstr">
      <vt:lpstr>Došky</vt:lpstr>
      <vt:lpstr>PLAVECKÁ  KONDIČNÍ  PŘÍPRAVA</vt:lpstr>
      <vt:lpstr>INTENZITA</vt:lpstr>
      <vt:lpstr>Stanovení intenzity pohybového zatížení</vt:lpstr>
      <vt:lpstr>Závislost SF na věku</vt:lpstr>
      <vt:lpstr>Karvonenův vztah</vt:lpstr>
      <vt:lpstr>Výpočet ANP a stanovení individuálních zón zatížení</vt:lpstr>
      <vt:lpstr>ZÁSADY TRÉNINKOVÉHO ZATÍŽENÍ</vt:lpstr>
      <vt:lpstr>ZÁSADY</vt:lpstr>
      <vt:lpstr>METODY ROZVOJE KONDIČNÍCH SCHOPNOSTÍ</vt:lpstr>
      <vt:lpstr>METODY ROZVOJE KONDIČNÍCH SCHOPNOSTÍ</vt:lpstr>
      <vt:lpstr>Souvislé metody</vt:lpstr>
      <vt:lpstr>Souvislé metody - parametry</vt:lpstr>
      <vt:lpstr>Souvislé metody - příklady</vt:lpstr>
      <vt:lpstr>Střídavé metody</vt:lpstr>
      <vt:lpstr>Střídavé metody - parametry</vt:lpstr>
      <vt:lpstr>Střídavé metody - parametry</vt:lpstr>
      <vt:lpstr>Střídavé metody - příklady</vt:lpstr>
      <vt:lpstr>Střídavé metody - příklady</vt:lpstr>
      <vt:lpstr>Střídavé metody - fartlek</vt:lpstr>
      <vt:lpstr>Intervalové metody</vt:lpstr>
      <vt:lpstr>Intervalové metody - parametry</vt:lpstr>
      <vt:lpstr>Intervalové metody - parametry</vt:lpstr>
      <vt:lpstr>Intervalové metody - parametry</vt:lpstr>
      <vt:lpstr>Intervalové metody - příklady</vt:lpstr>
      <vt:lpstr>Intervalové metody - příklady</vt:lpstr>
      <vt:lpstr>Intervalové metody - příklady</vt:lpstr>
      <vt:lpstr>Opakovací metoda</vt:lpstr>
      <vt:lpstr>Opakovací metoda - parametry</vt:lpstr>
      <vt:lpstr>Nesouvislé metody – další formy</vt:lpstr>
      <vt:lpstr>Nesouvislé metody</vt:lpstr>
      <vt:lpstr>Nesouvislé metody</vt:lpstr>
      <vt:lpstr>Sprinterský trénink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PLAVECKÁ KONDIČNÍ PŘÍPRAVA</dc:title>
  <dc:creator>Jana</dc:creator>
  <cp:lastModifiedBy>Jana</cp:lastModifiedBy>
  <cp:revision>52</cp:revision>
  <dcterms:created xsi:type="dcterms:W3CDTF">2021-01-19T20:41:02Z</dcterms:created>
  <dcterms:modified xsi:type="dcterms:W3CDTF">2021-03-08T14:17:48Z</dcterms:modified>
</cp:coreProperties>
</file>