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D871B-8D6E-4DC3-876B-B84914014BC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FA8DF-4AC9-4BEE-B12C-19575A163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39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FA8DF-4AC9-4BEE-B12C-19575A16351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3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D7ACFE-E911-4853-9D3C-126CFCEA15E3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D0D172B-107B-4ACA-9446-75304DB50AB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Tréninkové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271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Aerobní zóna – zóna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A1 – nízká intenzita</a:t>
            </a:r>
          </a:p>
          <a:p>
            <a:pPr lvl="1"/>
            <a:r>
              <a:rPr lang="cs-CZ" dirty="0" smtClean="0"/>
              <a:t>TF 50-70 tepů pod maximum TF, rychlost polovina času na 200m z OR + 20´´</a:t>
            </a:r>
          </a:p>
          <a:p>
            <a:pPr lvl="1"/>
            <a:r>
              <a:rPr lang="cs-CZ" dirty="0" smtClean="0"/>
              <a:t>úseky 200-1500 m, s velmi krátkou přestávkou (5-20´´)</a:t>
            </a:r>
          </a:p>
          <a:p>
            <a:r>
              <a:rPr lang="cs-CZ" dirty="0" smtClean="0"/>
              <a:t>A2 – aerobní udržení</a:t>
            </a:r>
          </a:p>
          <a:p>
            <a:pPr lvl="1"/>
            <a:r>
              <a:rPr lang="cs-CZ" dirty="0" smtClean="0"/>
              <a:t>TF 50-40 tepů pod </a:t>
            </a:r>
            <a:r>
              <a:rPr lang="cs-CZ" dirty="0" err="1" smtClean="0"/>
              <a:t>SFmax</a:t>
            </a:r>
            <a:r>
              <a:rPr lang="cs-CZ" dirty="0" smtClean="0"/>
              <a:t>., rychlost polovina OR 200m + 15-20´´</a:t>
            </a:r>
          </a:p>
          <a:p>
            <a:pPr lvl="1"/>
            <a:r>
              <a:rPr lang="cs-CZ" dirty="0" smtClean="0"/>
              <a:t>úseky 200-1500m, pauza 10-20´´</a:t>
            </a:r>
          </a:p>
          <a:p>
            <a:r>
              <a:rPr lang="cs-CZ" dirty="0" smtClean="0"/>
              <a:t>A3 – aerobní rozvoj</a:t>
            </a:r>
          </a:p>
          <a:p>
            <a:pPr lvl="1"/>
            <a:r>
              <a:rPr lang="cs-CZ" dirty="0" smtClean="0"/>
              <a:t>TF 40-30 tepů pod max. TF, rychlost polovina OR 200m + 10-15´´ (rychlost už se blíží rychlosti na anaerobním prahu)</a:t>
            </a:r>
          </a:p>
          <a:p>
            <a:pPr lvl="1"/>
            <a:r>
              <a:rPr lang="cs-CZ" dirty="0" smtClean="0"/>
              <a:t>úseky 50 – 400 m, odpočinek 10-20´´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10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Anaerobní práh – zóna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anaerobní práh – okamžik, kdy se prudce zvyšuje hromadění laktátu</a:t>
            </a:r>
          </a:p>
          <a:p>
            <a:r>
              <a:rPr lang="cs-CZ" dirty="0" smtClean="0"/>
              <a:t>intenzita 30 – 20 tepů pod </a:t>
            </a:r>
            <a:r>
              <a:rPr lang="cs-CZ" dirty="0" err="1" smtClean="0"/>
              <a:t>SFmax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doporučená rychlost polovina OR 200m + 7-10´´ </a:t>
            </a:r>
          </a:p>
          <a:p>
            <a:r>
              <a:rPr lang="cs-CZ" dirty="0" smtClean="0"/>
              <a:t>úseky 50-400 m, při kratších úsecích kratší doba odpočinku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doporučená délka tréninku 1500 – 5000 m</a:t>
            </a:r>
          </a:p>
          <a:p>
            <a:pPr lvl="1"/>
            <a:r>
              <a:rPr lang="cs-CZ" dirty="0" smtClean="0"/>
              <a:t>sprinteři 1500 – 3000 m</a:t>
            </a:r>
          </a:p>
          <a:p>
            <a:pPr lvl="1"/>
            <a:r>
              <a:rPr lang="cs-CZ" dirty="0" err="1" smtClean="0"/>
              <a:t>středotraťaři</a:t>
            </a:r>
            <a:r>
              <a:rPr lang="cs-CZ" dirty="0" smtClean="0"/>
              <a:t> 3000 – 4500 m</a:t>
            </a:r>
          </a:p>
          <a:p>
            <a:pPr lvl="1"/>
            <a:r>
              <a:rPr lang="cs-CZ" dirty="0" smtClean="0"/>
              <a:t>vytrvalci 5000 m a více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74494"/>
              </p:ext>
            </p:extLst>
          </p:nvPr>
        </p:nvGraphicFramePr>
        <p:xfrm>
          <a:off x="1475656" y="292494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úsek plavání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io</a:t>
                      </a:r>
                      <a:r>
                        <a:rPr lang="cs-CZ" dirty="0" smtClean="0"/>
                        <a:t>. (interval odpočinku)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10´´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 –</a:t>
                      </a:r>
                      <a:r>
                        <a:rPr lang="cs-CZ" baseline="0" dirty="0" smtClean="0"/>
                        <a:t> 200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– 20´´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 –</a:t>
                      </a:r>
                      <a:r>
                        <a:rPr lang="cs-CZ" baseline="0" dirty="0" smtClean="0"/>
                        <a:t> 400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– 20´´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566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Vytrvalost ve vysokém výkonu – zóna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trénink ve vysoké intenzitě, kterou je dobré udržet po celou dobu sady (nepřepálit začátek)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KRITICKÁ RYCHLOST</a:t>
            </a:r>
            <a:r>
              <a:rPr lang="cs-CZ" dirty="0" smtClean="0"/>
              <a:t> (KR) je rychlost 20 – 10 tepů pod SF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doba trvání sady 30´, opakované úseky 50 – 200 m</a:t>
            </a:r>
          </a:p>
          <a:p>
            <a:r>
              <a:rPr lang="cs-CZ" dirty="0" smtClean="0"/>
              <a:t>poměr práce a odpočinku 1,5:1, např. 24x100 K i. 1:45´´, přičemž plavec plave 100m za 1:05,00 a drží to celou dobu</a:t>
            </a:r>
          </a:p>
          <a:p>
            <a:r>
              <a:rPr lang="cs-CZ" dirty="0" smtClean="0"/>
              <a:t>doporučená délka sady 1500 – 3000 m, upravit tak, aby bylo do 30´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16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/>
              <a:t>Vytrvalost ve vysokém výkonu – zóna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568952" cy="58326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další varianty výpočtu KR</a:t>
            </a:r>
            <a:endParaRPr lang="cs-CZ" dirty="0"/>
          </a:p>
          <a:p>
            <a:r>
              <a:rPr lang="cs-CZ" dirty="0"/>
              <a:t>pomáhá individuálně stanovit, jak rychle mám plavat sérii, abych docházelo k rozvoji vytrvalosti</a:t>
            </a:r>
          </a:p>
          <a:p>
            <a:r>
              <a:rPr lang="cs-CZ" dirty="0"/>
              <a:t>dvě varianty výpočtu</a:t>
            </a:r>
          </a:p>
          <a:p>
            <a:r>
              <a:rPr lang="cs-CZ" dirty="0"/>
              <a:t>1. varianta (pracuje s OR)</a:t>
            </a:r>
          </a:p>
          <a:p>
            <a:pPr lvl="1"/>
            <a:r>
              <a:rPr lang="cs-CZ" dirty="0"/>
              <a:t>KR pro 100 m úseky: OR na 200m – OR na 100m</a:t>
            </a:r>
          </a:p>
          <a:p>
            <a:pPr lvl="1"/>
            <a:r>
              <a:rPr lang="cs-CZ" dirty="0"/>
              <a:t>KR pro 50 m úseky : ½ z KR 100m – 0,5´´</a:t>
            </a:r>
          </a:p>
          <a:p>
            <a:pPr lvl="1"/>
            <a:r>
              <a:rPr lang="cs-CZ" dirty="0"/>
              <a:t>KR pro 200 m úseky: 2x KR100m + 2´´</a:t>
            </a:r>
          </a:p>
          <a:p>
            <a:pPr lvl="1"/>
            <a:endParaRPr lang="cs-CZ" dirty="0"/>
          </a:p>
          <a:p>
            <a:r>
              <a:rPr lang="cs-CZ" dirty="0"/>
              <a:t>2. varianta (měření z tréninku – simulace závodů)</a:t>
            </a:r>
          </a:p>
          <a:p>
            <a:r>
              <a:rPr lang="cs-CZ" dirty="0"/>
              <a:t>pro kraul</a:t>
            </a:r>
          </a:p>
          <a:p>
            <a:pPr lvl="1"/>
            <a:r>
              <a:rPr lang="cs-CZ" dirty="0"/>
              <a:t>400m – čas v sec  5:18,8 (318,8´´)</a:t>
            </a:r>
          </a:p>
          <a:p>
            <a:pPr lvl="1"/>
            <a:r>
              <a:rPr lang="cs-CZ" dirty="0"/>
              <a:t>50m – čas v sec 30,6´´</a:t>
            </a:r>
          </a:p>
          <a:p>
            <a:pPr lvl="1"/>
            <a:r>
              <a:rPr lang="cs-CZ" dirty="0"/>
              <a:t>vypočítám průměrnou rychlost v m/s = ((400-50)/(318,8/30,6) = 1,214</a:t>
            </a:r>
          </a:p>
          <a:p>
            <a:pPr lvl="1"/>
            <a:r>
              <a:rPr lang="cs-CZ" dirty="0"/>
              <a:t>KR pro 100m = 100/1,214</a:t>
            </a:r>
          </a:p>
          <a:p>
            <a:pPr lvl="1"/>
            <a:r>
              <a:rPr lang="cs-CZ" dirty="0"/>
              <a:t>KR pro 200m = 200/1,214</a:t>
            </a:r>
          </a:p>
          <a:p>
            <a:r>
              <a:rPr lang="cs-CZ" dirty="0"/>
              <a:t>pro ostatní způsoby</a:t>
            </a:r>
          </a:p>
          <a:p>
            <a:pPr lvl="1"/>
            <a:r>
              <a:rPr lang="cs-CZ" dirty="0"/>
              <a:t>postupuji stejně, ale vycházím z 200 m trati a 50 m trati. Počítám KR pro 100 a 200 m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cs-CZ" dirty="0"/>
              <a:t>Praktický příklad: </a:t>
            </a:r>
          </a:p>
          <a:p>
            <a:pPr marL="365760" lvl="1" indent="0">
              <a:buNone/>
            </a:pPr>
            <a:r>
              <a:rPr lang="cs-CZ" dirty="0"/>
              <a:t>Motiv 20x100 v tomto případě 1:22,3, odpočinek 30´´ (TF 10-20 tepů pod SF </a:t>
            </a:r>
            <a:r>
              <a:rPr lang="cs-CZ" dirty="0" err="1"/>
              <a:t>max</a:t>
            </a:r>
            <a:r>
              <a:rPr lang="cs-CZ" dirty="0"/>
              <a:t>) V případě, že se TF začne blížit maximu, prodloužím odpočinek např. na 40 -50 ´´, pokud nestačí, zkrátím sérii a znamená to špatnou vytrvalostní kapacitu</a:t>
            </a:r>
          </a:p>
          <a:p>
            <a:pPr marL="365760" lvl="1" indent="0">
              <a:buNone/>
            </a:pPr>
            <a:r>
              <a:rPr lang="cs-CZ" dirty="0"/>
              <a:t>A naopak, pokud TF zůstává pod cílovou hodnotou při dodržení rychlosti = dobrá vytrvalostní kapacita. Co udělám? Nechám odpočinek 30´´ a přepočítám kritickou rychlost – plavec je schopen plavat rychleji.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61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Vytrvalost ve vysokém výkonu – zóna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ODBOURÁVÁNÍ LAKTÁTU</a:t>
            </a:r>
            <a:r>
              <a:rPr lang="cs-CZ" dirty="0" smtClean="0"/>
              <a:t> – cílem je, aby plavec pracoval v tréninkové sadě zajišťující vysokou hodnotu laktátu tak, aby tělo bylo nuceno odbourávat LA a současně aby byl schopen dokončit tréninkovou sadu</a:t>
            </a:r>
          </a:p>
          <a:p>
            <a:r>
              <a:rPr lang="cs-CZ" dirty="0" smtClean="0"/>
              <a:t>trénink umožňuje adaptaci na značnou tréninkovou zátěž</a:t>
            </a:r>
          </a:p>
          <a:p>
            <a:r>
              <a:rPr lang="cs-CZ" dirty="0" smtClean="0"/>
              <a:t>využívá se po dokončení posledního závodu uprostřed sezóny (plavec má ještě hodnotu </a:t>
            </a:r>
            <a:r>
              <a:rPr lang="cs-CZ" dirty="0" err="1" smtClean="0"/>
              <a:t>posoutěžního</a:t>
            </a:r>
            <a:r>
              <a:rPr lang="cs-CZ" dirty="0" smtClean="0"/>
              <a:t> laktátu, sada nesmí být příliš dlouhá)</a:t>
            </a:r>
          </a:p>
          <a:p>
            <a:r>
              <a:rPr lang="cs-CZ" dirty="0" smtClean="0"/>
              <a:t>sada by se měla plavat 15-20 tepů (ženy 10-15 tepů) pod </a:t>
            </a:r>
            <a:r>
              <a:rPr lang="cs-CZ" dirty="0" err="1" smtClean="0"/>
              <a:t>SFmax</a:t>
            </a:r>
            <a:r>
              <a:rPr lang="cs-CZ" dirty="0" smtClean="0"/>
              <a:t>.</a:t>
            </a:r>
          </a:p>
          <a:p>
            <a:r>
              <a:rPr lang="cs-CZ" dirty="0" smtClean="0"/>
              <a:t>plavci na 50 – 100 m – sada max. 800m</a:t>
            </a:r>
          </a:p>
          <a:p>
            <a:r>
              <a:rPr lang="cs-CZ" dirty="0" smtClean="0"/>
              <a:t>plavci na 200 – 400 m – sada max. 1000 m</a:t>
            </a:r>
          </a:p>
          <a:p>
            <a:r>
              <a:rPr lang="cs-CZ" dirty="0" smtClean="0"/>
              <a:t>plavci na 800 – 1000 m – sada max. 1200 m</a:t>
            </a:r>
          </a:p>
          <a:p>
            <a:r>
              <a:rPr lang="cs-CZ" dirty="0" smtClean="0"/>
              <a:t>délka úseků 50 – 150 m</a:t>
            </a:r>
          </a:p>
          <a:p>
            <a:r>
              <a:rPr lang="cs-CZ" dirty="0" smtClean="0"/>
              <a:t>v běžném tréninku lze využít, kdy začínáme startem a úsekem s max. rychlostí, na který přímo navazuje tréninková sada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570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Vytrvalost ve vysokém výkonu – zóna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MVO</a:t>
            </a:r>
            <a:r>
              <a:rPr lang="cs-CZ" baseline="-25000" dirty="0">
                <a:solidFill>
                  <a:srgbClr val="FF0000"/>
                </a:solidFill>
              </a:rPr>
              <a:t>2</a:t>
            </a:r>
            <a:r>
              <a:rPr lang="cs-CZ" dirty="0"/>
              <a:t> </a:t>
            </a:r>
            <a:r>
              <a:rPr lang="cs-CZ" dirty="0" smtClean="0"/>
              <a:t>rychlost </a:t>
            </a:r>
            <a:r>
              <a:rPr lang="cs-CZ" dirty="0"/>
              <a:t>blížící se maximu, při TF 10 tepů pod maximální TF, nebo při TF </a:t>
            </a:r>
            <a:r>
              <a:rPr lang="cs-CZ" dirty="0" err="1" smtClean="0"/>
              <a:t>max</a:t>
            </a:r>
            <a:endParaRPr lang="cs-CZ" dirty="0" smtClean="0"/>
          </a:p>
          <a:p>
            <a:r>
              <a:rPr lang="cs-CZ" dirty="0" smtClean="0"/>
              <a:t>nejvhodnější úseky jsou 300 – 500 m (trénování jedinci dosahují MVO</a:t>
            </a:r>
            <a:r>
              <a:rPr lang="cs-CZ" baseline="-25000" dirty="0" smtClean="0"/>
              <a:t>2</a:t>
            </a:r>
            <a:r>
              <a:rPr lang="cs-CZ" dirty="0" smtClean="0"/>
              <a:t> až později – 100-150 m)</a:t>
            </a:r>
          </a:p>
          <a:p>
            <a:r>
              <a:rPr lang="cs-CZ" dirty="0" smtClean="0"/>
              <a:t>poměr práce a odpočinku 1:1</a:t>
            </a:r>
          </a:p>
          <a:p>
            <a:r>
              <a:rPr lang="cs-CZ" dirty="0" smtClean="0"/>
              <a:t>může být těžké udržet rychlost po 300m, můžu tedy plavat jako 3x100 m i. 5´´ a navazuje odpočinek (200 vypl.)</a:t>
            </a:r>
          </a:p>
          <a:p>
            <a:r>
              <a:rPr lang="cs-CZ" dirty="0" smtClean="0"/>
              <a:t>rychlost polovina OR 200m + 4 – 7 ´´</a:t>
            </a:r>
          </a:p>
          <a:p>
            <a:r>
              <a:rPr lang="cs-CZ" dirty="0" smtClean="0"/>
              <a:t>typická série pro plavce 100 K 1´</a:t>
            </a:r>
          </a:p>
          <a:p>
            <a:r>
              <a:rPr lang="cs-CZ" dirty="0" smtClean="0"/>
              <a:t> 3x-5x(3x100 K i. 1:05/1:10´´) + 200 vypl.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343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Anaerobní trénink – zóna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trénink závodního tempa, laktátový trénink, kvalitativní trénink</a:t>
            </a:r>
          </a:p>
          <a:p>
            <a:r>
              <a:rPr lang="cs-CZ" dirty="0" smtClean="0"/>
              <a:t>3 druhy laktátového tréninku (podrobněji rozebereme v navazujících přednáškách): laktátová produkce, laktátová tolerance a vrchol laktátu/plavecká síla</a:t>
            </a:r>
          </a:p>
          <a:p>
            <a:r>
              <a:rPr lang="cs-CZ" dirty="0" smtClean="0"/>
              <a:t>plavec a trenér si stanoví cílový čas pro závod, časy jednotlivých úseků závodní tratě, počet temp a frekvenci </a:t>
            </a:r>
          </a:p>
          <a:p>
            <a:r>
              <a:rPr lang="cs-CZ" dirty="0" smtClean="0"/>
              <a:t>délka sady je kratší než v předchozích zónách, ale intenzita plavání je mnohem vyšší</a:t>
            </a:r>
          </a:p>
          <a:p>
            <a:r>
              <a:rPr lang="cs-CZ" dirty="0" smtClean="0"/>
              <a:t>trénink závodní rychlosti je rozhodující pro rozvoj výkonnosti v závodech, které plavec potřebuje. Když chci plavat 100 K za 50´´ nemohu na tréninku plavat tempem na 1´.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57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Anaerobní trénink – zóna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trénink závodní rychlosti také slouží pro stanovení individuální závodní strategie</a:t>
            </a:r>
          </a:p>
          <a:p>
            <a:r>
              <a:rPr lang="cs-CZ" dirty="0" smtClean="0"/>
              <a:t>anaerobní kvalitní sada je každá, která je plavaná tempem 400 m a rychleji</a:t>
            </a:r>
          </a:p>
          <a:p>
            <a:r>
              <a:rPr lang="cs-CZ" dirty="0" smtClean="0"/>
              <a:t>přesný druh tréninku / sady záleží na fantazii trenéra a na trati, na kterou se závodník připravuje</a:t>
            </a:r>
          </a:p>
          <a:p>
            <a:r>
              <a:rPr lang="cs-CZ" dirty="0" smtClean="0"/>
              <a:t>zatím jsme určovali tréninkové sady podle TF, ale v závodě si plavec TF nemůže kontrolovat, takže je třeba naučit své plavce trénovat i závodní tempo</a:t>
            </a:r>
          </a:p>
          <a:p>
            <a:r>
              <a:rPr lang="cs-CZ" dirty="0" smtClean="0"/>
              <a:t>anaerobní práce, specifický závodní trénink, zahrnuje rozložené úseky s přestávkou a přerušovaný trénink – opakování úseků s více přestávkami</a:t>
            </a:r>
          </a:p>
          <a:p>
            <a:r>
              <a:rPr lang="cs-CZ" dirty="0" smtClean="0"/>
              <a:t>měříme čas, počítáme tempa a frekvenci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32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Anaerobní trénink – zóna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příklad: 200 P OR 2:32,00, cílový čas 2:30,00</a:t>
            </a:r>
          </a:p>
          <a:p>
            <a:r>
              <a:rPr lang="cs-CZ" dirty="0" smtClean="0"/>
              <a:t>ze závodů mám změřené mezičasy po 50m, spočítán počet záběrů na každý 50m úsek a frekvenci na každý 50m úsek: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307606"/>
              </p:ext>
            </p:extLst>
          </p:nvPr>
        </p:nvGraphicFramePr>
        <p:xfrm>
          <a:off x="1259632" y="332296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úsek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průb</a:t>
                      </a:r>
                      <a:r>
                        <a:rPr lang="cs-CZ" dirty="0" smtClean="0"/>
                        <a:t>.</a:t>
                      </a:r>
                      <a:r>
                        <a:rPr lang="cs-CZ" baseline="0" dirty="0" smtClean="0"/>
                        <a:t>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čistý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záběry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frekvence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0:35,0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1:14,0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1:53,0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2:32,0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607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Anaerobní trénink – zóna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 cílový čas 2:30,0 navrhuji např. tuto sadu 1 x 200 P přerušovaně, </a:t>
            </a:r>
            <a:r>
              <a:rPr lang="cs-CZ" dirty="0" err="1" smtClean="0"/>
              <a:t>io</a:t>
            </a:r>
            <a:r>
              <a:rPr lang="cs-CZ" dirty="0" smtClean="0"/>
              <a:t>. 10´´ a musí být dodrženy tyto časy: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 plavce je motivační a snazší splnit požadovaný úkol</a:t>
            </a:r>
          </a:p>
          <a:p>
            <a:r>
              <a:rPr lang="cs-CZ" dirty="0" smtClean="0"/>
              <a:t>vysoká efektivita tréninku</a:t>
            </a:r>
          </a:p>
          <a:p>
            <a:r>
              <a:rPr lang="cs-CZ" dirty="0" smtClean="0"/>
              <a:t>plavec počítá záběry, trenér měří časy + frekvenci (jak pracovat s frekvencí a počtem záběrů si vysvětlíme v navazujících přednáškách)</a:t>
            </a:r>
          </a:p>
          <a:p>
            <a:r>
              <a:rPr lang="cs-CZ" dirty="0" smtClean="0"/>
              <a:t>trenér D. </a:t>
            </a:r>
            <a:r>
              <a:rPr lang="cs-CZ" dirty="0" err="1" smtClean="0"/>
              <a:t>Gambrill</a:t>
            </a:r>
            <a:r>
              <a:rPr lang="cs-CZ" dirty="0" smtClean="0"/>
              <a:t> (USA) kladl důraz na intenzitu – je lepší plavat méně, ale danou intenzitou, dodržovat přestávku:  OH šampiony na 1500 připravoval tak, že když dokázali udržet sérii nebo plavat rychleji, zkracoval jim o 1´přestávku, až skončili např. na 2´a přitom dokázali udržet požadovanou intenzitu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722547"/>
              </p:ext>
            </p:extLst>
          </p:nvPr>
        </p:nvGraphicFramePr>
        <p:xfrm>
          <a:off x="1547665" y="2132856"/>
          <a:ext cx="669674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49"/>
                <a:gridCol w="1339349"/>
                <a:gridCol w="1339349"/>
                <a:gridCol w="1339349"/>
                <a:gridCol w="1339349"/>
              </a:tblGrid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úsek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průb</a:t>
                      </a:r>
                      <a:r>
                        <a:rPr lang="cs-CZ" dirty="0" smtClean="0"/>
                        <a:t>.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čistý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záběry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frekvence</a:t>
                      </a:r>
                      <a:endParaRPr lang="cs-CZ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50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0:34,5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100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1:13,0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150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1:51,5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200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2:30,0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8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Energetické krytí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intenzita zatížení udává velikost úsilí, se kterým sportovec řeší pohybový úkol; v tréninku využíváme různé úrovně intenzity, obvykle maximální, střední a nízkou</a:t>
            </a:r>
          </a:p>
          <a:p>
            <a:r>
              <a:rPr lang="cs-CZ" dirty="0" smtClean="0"/>
              <a:t>pro účely tréninku rozlišujeme tři způsoby energetického krytí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ATP-CP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systém</a:t>
            </a:r>
            <a:r>
              <a:rPr lang="cs-CZ" dirty="0" smtClean="0"/>
              <a:t>: (</a:t>
            </a:r>
            <a:r>
              <a:rPr lang="cs-CZ" dirty="0" err="1" smtClean="0"/>
              <a:t>alaktátový</a:t>
            </a:r>
            <a:r>
              <a:rPr lang="cs-CZ" dirty="0" smtClean="0"/>
              <a:t>) hlavní energetický zdroj je </a:t>
            </a:r>
            <a:r>
              <a:rPr lang="cs-CZ" dirty="0" err="1" smtClean="0"/>
              <a:t>kreatinfosfát</a:t>
            </a:r>
            <a:r>
              <a:rPr lang="cs-CZ" dirty="0" smtClean="0"/>
              <a:t>, který zajišťuje pohybovou činnost v maximální – nejvyšší možné – intenzitě po dobu 8 – 15 ´´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LA systém</a:t>
            </a:r>
            <a:r>
              <a:rPr lang="cs-CZ" dirty="0" smtClean="0"/>
              <a:t>: anaerobní glykolýza (štěpení glykogenu bez využití kyslíku), jejím produktem je zvýšená hodnota laktátu v krvi, která se projeví zvýšeným okyselením vnitřního prostředí, které vyvolává bolest a únavu ve svalech a snižuje kvalitu přenosu vzruchů po nervových spojích. V klidu je hodnota LA 1,5 – 2 </a:t>
            </a:r>
            <a:r>
              <a:rPr lang="cs-CZ" dirty="0" err="1" smtClean="0"/>
              <a:t>mmol</a:t>
            </a:r>
            <a:r>
              <a:rPr lang="cs-CZ" dirty="0" smtClean="0"/>
              <a:t>/l krve, max. hodnoty 12-14 </a:t>
            </a:r>
            <a:r>
              <a:rPr lang="cs-CZ" dirty="0" err="1" smtClean="0"/>
              <a:t>mmol</a:t>
            </a:r>
            <a:r>
              <a:rPr lang="cs-CZ" dirty="0" smtClean="0"/>
              <a:t>/l. Tento systém zajišťuje činnost v trvání 2 – 3´ v intenzitě, kterou tato doba umožňuje.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7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Sprint – zóna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zóna krátkodobé maximální rychlosti (HVO </a:t>
            </a:r>
            <a:r>
              <a:rPr lang="cs-CZ" dirty="0" err="1"/>
              <a:t>H</a:t>
            </a:r>
            <a:r>
              <a:rPr lang="cs-CZ" dirty="0" err="1" smtClean="0"/>
              <a:t>igh</a:t>
            </a:r>
            <a:r>
              <a:rPr lang="cs-CZ" dirty="0" smtClean="0"/>
              <a:t> </a:t>
            </a:r>
            <a:r>
              <a:rPr lang="cs-CZ" dirty="0" err="1"/>
              <a:t>V</a:t>
            </a:r>
            <a:r>
              <a:rPr lang="cs-CZ" dirty="0" err="1" smtClean="0"/>
              <a:t>elocity</a:t>
            </a:r>
            <a:r>
              <a:rPr lang="cs-CZ" dirty="0" smtClean="0"/>
              <a:t> </a:t>
            </a:r>
            <a:r>
              <a:rPr lang="cs-CZ" dirty="0" err="1"/>
              <a:t>O</a:t>
            </a:r>
            <a:r>
              <a:rPr lang="cs-CZ" dirty="0" err="1" smtClean="0"/>
              <a:t>verloads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plaveme úseky 10 – 25 m s dostatečným odpočinkem, ideální odpočinek do zotavení (obnovení ATP-CP), lepší aktivní odpočinek – vyplavání, TF při vyplavání by měla být ca. 50 tepů pod SF max.</a:t>
            </a:r>
          </a:p>
          <a:p>
            <a:r>
              <a:rPr lang="cs-CZ" dirty="0" smtClean="0"/>
              <a:t>rychlost stanovuji opět individuálně, vycházím z OR na danou trať</a:t>
            </a:r>
          </a:p>
          <a:p>
            <a:r>
              <a:rPr lang="cs-CZ" dirty="0" smtClean="0"/>
              <a:t>např.: 100 K, OR 1:00,0</a:t>
            </a:r>
          </a:p>
          <a:p>
            <a:r>
              <a:rPr lang="cs-CZ" dirty="0" smtClean="0"/>
              <a:t>60´´ – 5´´ = 55´´ (plavu rychleji než závodním tempem!)</a:t>
            </a:r>
          </a:p>
          <a:p>
            <a:r>
              <a:rPr lang="cs-CZ" dirty="0" smtClean="0"/>
              <a:t>55:4 = 13,75 pro 25m</a:t>
            </a:r>
          </a:p>
          <a:p>
            <a:r>
              <a:rPr lang="cs-CZ" dirty="0" smtClean="0"/>
              <a:t>55: 100*12,5 = 6,87´´ pro 12,5m, ....</a:t>
            </a:r>
          </a:p>
          <a:p>
            <a:r>
              <a:rPr lang="cs-CZ" dirty="0" smtClean="0"/>
              <a:t>při. pro 200 K, OR 2:10,0</a:t>
            </a:r>
          </a:p>
          <a:p>
            <a:r>
              <a:rPr lang="cs-CZ" dirty="0" smtClean="0"/>
              <a:t>130´´ - 10´´ = 120´´ (2:00,0)</a:t>
            </a:r>
          </a:p>
          <a:p>
            <a:r>
              <a:rPr lang="cs-CZ" dirty="0" smtClean="0"/>
              <a:t>120:8 = 15,0 pro 25 m, ...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65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intenzity – další varianty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6" y="3429000"/>
            <a:ext cx="8682606" cy="115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6" y="1556792"/>
            <a:ext cx="88963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820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intenzity – další varianty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618980" cy="372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556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intenzity – další varianty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4970"/>
            <a:ext cx="8229600" cy="407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580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intenzity – další varianty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01" y="1700808"/>
            <a:ext cx="7763023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88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když umím stanovit intenzitu, tak ještě určuji interval odpočinku tak, aby plavec bych schopen požadovanou intenzitu udržet (ať už čas nebo TF)</a:t>
            </a:r>
          </a:p>
          <a:p>
            <a:r>
              <a:rPr lang="cs-CZ" dirty="0" smtClean="0"/>
              <a:t>cílem je držet vysokou intenzitu po co nejdelší dobu (=závodní trať) s co nejkratší pauzou – postupně se k tomu propracujeme prostřednictvím zvyšování trénovanosti</a:t>
            </a:r>
          </a:p>
          <a:p>
            <a:r>
              <a:rPr lang="cs-CZ" dirty="0" smtClean="0"/>
              <a:t>variant, jak se dopracovat k výsledku je mnoho, záleží na fantazii trenéra, na závodní trati, na typu plavce</a:t>
            </a:r>
          </a:p>
          <a:p>
            <a:r>
              <a:rPr lang="cs-CZ" dirty="0" smtClean="0"/>
              <a:t>pokud trénuji kvalitu, musím ji udržet, když to plavec nezvládá, musím sérii zkrátit anebo prodloužit odpočinek, jinak přestanu rozvíjet závodní rychlost a spadnu do vytrvalosti</a:t>
            </a:r>
          </a:p>
          <a:p>
            <a:r>
              <a:rPr lang="cs-CZ" dirty="0" smtClean="0"/>
              <a:t>je třeba hlídat, ve které zóně trénujeme!</a:t>
            </a:r>
          </a:p>
        </p:txBody>
      </p:sp>
    </p:spTree>
    <p:extLst>
      <p:ext uri="{BB962C8B-B14F-4D97-AF65-F5344CB8AC3E}">
        <p14:creationId xmlns:p14="http://schemas.microsoft.com/office/powerpoint/2010/main" val="1701847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Energetické krytí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 systém</a:t>
            </a:r>
            <a:r>
              <a:rPr lang="cs-CZ" dirty="0" smtClean="0"/>
              <a:t>: poskytuje energii oxidativním štěpením cukru a tuků. štěpení glykogenu začíná od počátku cvičení, tuky se začínají štěpit ca. za 12´. Glykogen vydrží ca. 1 hodinu, tuky několik hodin. Energie je uvolňována pomalu, intenzita je nízká.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97492"/>
              </p:ext>
            </p:extLst>
          </p:nvPr>
        </p:nvGraphicFramePr>
        <p:xfrm>
          <a:off x="899592" y="3356991"/>
          <a:ext cx="7560840" cy="273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2214246"/>
                <a:gridCol w="1566174"/>
                <a:gridCol w="1890210"/>
              </a:tblGrid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štěpení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zdroj</a:t>
                      </a:r>
                      <a:r>
                        <a:rPr lang="cs-CZ" baseline="0" dirty="0" smtClean="0"/>
                        <a:t> energie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zapojení</a:t>
                      </a:r>
                      <a:endParaRPr lang="cs-CZ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ATP – CP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anaerobně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max. 15´´</a:t>
                      </a:r>
                      <a:endParaRPr lang="cs-CZ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anaerobně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glykogen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– 3´</a:t>
                      </a:r>
                      <a:endParaRPr lang="cs-CZ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LA - 0</a:t>
                      </a:r>
                      <a:r>
                        <a:rPr lang="cs-CZ" baseline="-25000" dirty="0" smtClean="0"/>
                        <a:t>2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aerobně</a:t>
                      </a:r>
                      <a:r>
                        <a:rPr lang="cs-CZ" baseline="0" dirty="0" smtClean="0"/>
                        <a:t> - anaerobní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glykogen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5-10´</a:t>
                      </a:r>
                      <a:endParaRPr lang="cs-CZ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r>
                        <a:rPr lang="cs-CZ" baseline="-25000" dirty="0" smtClean="0"/>
                        <a:t>2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aerobně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glykogen, tuky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17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Energetické krytí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systémy nepracují při pohybové činnosti izolovaně, podle intenzity a doby trvání se průběžně aktivuje ten či onen systém</a:t>
            </a:r>
          </a:p>
          <a:p>
            <a:r>
              <a:rPr lang="cs-CZ" dirty="0" smtClean="0"/>
              <a:t>v tabulce jsou uvedeny hodnoty pro „sucho“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58520"/>
              </p:ext>
            </p:extLst>
          </p:nvPr>
        </p:nvGraphicFramePr>
        <p:xfrm>
          <a:off x="827583" y="2924944"/>
          <a:ext cx="7560840" cy="257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/>
                <a:gridCol w="3528391"/>
                <a:gridCol w="2520280"/>
              </a:tblGrid>
              <a:tr h="514856">
                <a:tc>
                  <a:txBody>
                    <a:bodyPr/>
                    <a:lstStyle/>
                    <a:p>
                      <a:r>
                        <a:rPr lang="cs-CZ" dirty="0" smtClean="0"/>
                        <a:t>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Intenzita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TF</a:t>
                      </a:r>
                      <a:endParaRPr lang="cs-CZ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cs-CZ" dirty="0" smtClean="0"/>
                        <a:t>ATP-CP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max.</a:t>
                      </a:r>
                      <a:endParaRPr lang="cs-CZ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cs-CZ" dirty="0" smtClean="0"/>
                        <a:t>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submaximální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 180</a:t>
                      </a:r>
                      <a:endParaRPr lang="cs-CZ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LA - 0</a:t>
                      </a:r>
                      <a:r>
                        <a:rPr lang="cs-CZ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150-180</a:t>
                      </a:r>
                      <a:endParaRPr lang="cs-CZ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</a:t>
                      </a:r>
                      <a:r>
                        <a:rPr lang="cs-CZ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150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09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specifickým tréninkem zlepšujeme fyzickou kondici plavce – umíme zaměřit rozvoj konkrétně</a:t>
            </a:r>
          </a:p>
          <a:p>
            <a:r>
              <a:rPr lang="cs-CZ" dirty="0" smtClean="0"/>
              <a:t>W. </a:t>
            </a:r>
            <a:r>
              <a:rPr lang="cs-CZ" dirty="0" err="1" smtClean="0"/>
              <a:t>Sweetenham</a:t>
            </a:r>
            <a:r>
              <a:rPr lang="cs-CZ" dirty="0" smtClean="0"/>
              <a:t> dělí plavecký trénink do 5 kategorií:</a:t>
            </a:r>
          </a:p>
          <a:p>
            <a:r>
              <a:rPr lang="cs-CZ" dirty="0"/>
              <a:t>z</a:t>
            </a:r>
            <a:r>
              <a:rPr lang="cs-CZ" dirty="0" smtClean="0"/>
              <a:t>óna 1 – aerobní zóna (A1, A2, A3)</a:t>
            </a:r>
          </a:p>
          <a:p>
            <a:r>
              <a:rPr lang="cs-CZ" dirty="0" smtClean="0"/>
              <a:t>zóna 2 – anaerobní práh</a:t>
            </a:r>
          </a:p>
          <a:p>
            <a:r>
              <a:rPr lang="cs-CZ" dirty="0" smtClean="0"/>
              <a:t>zóna 3 – vytrvalost ve vysokém výkonu (kritická rychlost, odbourávání laktátu a MVO</a:t>
            </a:r>
            <a:r>
              <a:rPr lang="cs-CZ" baseline="-25000" dirty="0" smtClean="0"/>
              <a:t>2</a:t>
            </a:r>
            <a:r>
              <a:rPr lang="cs-CZ" dirty="0" smtClean="0"/>
              <a:t> (rychlost blížící se maximu, při TF 10 tepů pod maximální TF, nebo při TF </a:t>
            </a:r>
            <a:r>
              <a:rPr lang="cs-CZ" dirty="0" err="1" smtClean="0"/>
              <a:t>max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zóna 4 – anaerobní zóna (trénink závodní rychlosti, kumulace LA)</a:t>
            </a:r>
          </a:p>
          <a:p>
            <a:r>
              <a:rPr lang="cs-CZ" dirty="0" smtClean="0"/>
              <a:t>zóna 5 - sprint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49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trénovat se musí ve všech tréninkových zónách</a:t>
            </a:r>
          </a:p>
          <a:p>
            <a:r>
              <a:rPr lang="cs-CZ" dirty="0" smtClean="0"/>
              <a:t>trénink se musí pravidelně kontrolovat a vyhodnocovat (vaše očekávání a skutečnost se mohou lišit)</a:t>
            </a:r>
          </a:p>
          <a:p>
            <a:r>
              <a:rPr lang="cs-CZ" dirty="0" smtClean="0"/>
              <a:t>například:</a:t>
            </a:r>
          </a:p>
          <a:p>
            <a:r>
              <a:rPr lang="cs-CZ" dirty="0" smtClean="0"/>
              <a:t>největší objemy se obvykle plavou v zóně 1 od 50 % pro sprintery až po 80 %</a:t>
            </a:r>
          </a:p>
          <a:p>
            <a:r>
              <a:rPr lang="cs-CZ" dirty="0" smtClean="0"/>
              <a:t>v zóně 2 a 3 celkově 10 % - 30 %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zonách</a:t>
            </a:r>
            <a:r>
              <a:rPr lang="cs-CZ" dirty="0" smtClean="0"/>
              <a:t> 4 a 5 se trénuje 5 % - 10 % (30 %)</a:t>
            </a:r>
          </a:p>
          <a:p>
            <a:endParaRPr lang="cs-CZ" dirty="0"/>
          </a:p>
          <a:p>
            <a:r>
              <a:rPr lang="cs-CZ" dirty="0" smtClean="0"/>
              <a:t>objem v jednotlivých zónách se ovšem musí individualizovat, což znamená – musí se přizpůsobit na míru konkrétnímu plavce a musí být také v souladu s trenérovou filosofií.</a:t>
            </a:r>
          </a:p>
          <a:p>
            <a:r>
              <a:rPr lang="cs-CZ" dirty="0" smtClean="0"/>
              <a:t>nemá smysl sprintery trápit rozvojem vytrvalosti, kterou v závodě nedokáží zužitkovat, zrovna tak pro dálkové plavce přehnaný trénink sprintu také nepřinese kýžený efekt.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1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Individualizace tréninkových zón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plavci by měli trénovat takovou intenzitou, která je v jejich silách a odpovídá jejich </a:t>
            </a:r>
            <a:r>
              <a:rPr lang="cs-CZ" dirty="0" smtClean="0"/>
              <a:t>možnostem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 smtClean="0"/>
              <a:t>využitím TF (umíme z minulé </a:t>
            </a:r>
            <a:r>
              <a:rPr lang="cs-CZ" dirty="0" smtClean="0"/>
              <a:t>přednášky stanovit i vypočítat): plavci znají svoji SF max. </a:t>
            </a:r>
          </a:p>
          <a:p>
            <a:r>
              <a:rPr lang="cs-CZ" dirty="0" smtClean="0"/>
              <a:t>prakticky: 1. plavec </a:t>
            </a:r>
            <a:r>
              <a:rPr lang="cs-CZ" dirty="0" err="1" smtClean="0"/>
              <a:t>SFmax</a:t>
            </a:r>
            <a:r>
              <a:rPr lang="cs-CZ" dirty="0" smtClean="0"/>
              <a:t> 201, 2. plavec </a:t>
            </a:r>
            <a:r>
              <a:rPr lang="cs-CZ" dirty="0" err="1" smtClean="0"/>
              <a:t>SFmax</a:t>
            </a:r>
            <a:r>
              <a:rPr lang="cs-CZ" dirty="0" smtClean="0"/>
              <a:t> 181</a:t>
            </a:r>
          </a:p>
          <a:p>
            <a:r>
              <a:rPr lang="cs-CZ" dirty="0" smtClean="0"/>
              <a:t>pokud je trenérovo zadání trénovat 40 tepů pod vlastní SF max., trénuje každý na své individuální úrovni. Plní trenérův požadavek, i když jeden trénuje při 161 tepech/min a druhý při 141 tepech/min.</a:t>
            </a:r>
          </a:p>
          <a:p>
            <a:r>
              <a:rPr lang="cs-CZ" dirty="0" smtClean="0"/>
              <a:t>pokud by bylo stanoveno trénovat na 161 tepů/min. první plavec by trénovat v požadované zóně, v tomto případě zóně 1, druhý plavec by však trénoval nesprávnou intenzitou v zóně 2 – z dlouhodobého hlediska hrozí přetrénování a negativní ovlivnění závodní výkonnosti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681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Individualizace tréninkových zón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druhou metodou je stanovení tréninkových opakovacích časů z osobních nejlepších časů konkrétního plavce</a:t>
            </a:r>
          </a:p>
          <a:p>
            <a:r>
              <a:rPr lang="cs-CZ" dirty="0" smtClean="0"/>
              <a:t>příklad: OR 2K 2:00,0</a:t>
            </a:r>
          </a:p>
          <a:p>
            <a:pPr lvl="1"/>
            <a:r>
              <a:rPr lang="cs-CZ" dirty="0" smtClean="0"/>
              <a:t>polovina času na 200 m = 1:00,00 na 100 m jako tréninkový čas</a:t>
            </a:r>
          </a:p>
          <a:p>
            <a:pPr lvl="1"/>
            <a:r>
              <a:rPr lang="cs-CZ" sz="1500" dirty="0" smtClean="0"/>
              <a:t>1:00,00 + 20´´      = aerobní tempo 1 (zóna 1)	  	100m 1:20,00</a:t>
            </a:r>
          </a:p>
          <a:p>
            <a:pPr lvl="1"/>
            <a:r>
              <a:rPr lang="cs-CZ" sz="1500" dirty="0" smtClean="0"/>
              <a:t>1:00,00 + 15-20´´ = aerobní tempo 2 (zóna 1)         	100m 1:15,00-1:20,00</a:t>
            </a:r>
          </a:p>
          <a:p>
            <a:pPr lvl="1"/>
            <a:r>
              <a:rPr lang="cs-CZ" sz="1500" dirty="0" smtClean="0"/>
              <a:t>1:00,00+10-15´´   = aerobní tempo 3 (zóna 1)           	100m 1:10,00-1:15,00</a:t>
            </a:r>
          </a:p>
          <a:p>
            <a:pPr lvl="1"/>
            <a:r>
              <a:rPr lang="cs-CZ" sz="1500" dirty="0" smtClean="0"/>
              <a:t>1:00,00 + 7-10´´   = tempo aerobního prahu (zóna 2) 	100m 1:07,00-1:10,00 </a:t>
            </a:r>
          </a:p>
          <a:p>
            <a:pPr lvl="1"/>
            <a:r>
              <a:rPr lang="cs-CZ" sz="1500" dirty="0" smtClean="0"/>
              <a:t>1:00,00 + 4-7´´     = tempo vysoké vytrvalosti (zóna 3)	100m 1:04,00-1:07,00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827480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Aerobní zóna – zóna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intenzita plavání pod anaerobním prahem</a:t>
            </a:r>
          </a:p>
          <a:p>
            <a:r>
              <a:rPr lang="cs-CZ" dirty="0" smtClean="0"/>
              <a:t>při plavání v této zóně plavci produkují jen nízké množství LA a stíhají LA odbourávat</a:t>
            </a:r>
          </a:p>
          <a:p>
            <a:r>
              <a:rPr lang="cs-CZ" dirty="0" smtClean="0"/>
              <a:t>zde </a:t>
            </a:r>
            <a:r>
              <a:rPr lang="cs-CZ" dirty="0" err="1" smtClean="0"/>
              <a:t>Sweetenham</a:t>
            </a:r>
            <a:r>
              <a:rPr lang="cs-CZ" dirty="0" smtClean="0"/>
              <a:t> rozlišuje 3 typy aerobního tréninku:</a:t>
            </a:r>
          </a:p>
          <a:p>
            <a:r>
              <a:rPr lang="cs-CZ" dirty="0" smtClean="0"/>
              <a:t>A1 – zotavovací trénink (doplněk anaerobní a sprinterské práce)</a:t>
            </a:r>
          </a:p>
          <a:p>
            <a:r>
              <a:rPr lang="cs-CZ" dirty="0" smtClean="0"/>
              <a:t>A2 – aerobní udržení</a:t>
            </a:r>
          </a:p>
          <a:p>
            <a:r>
              <a:rPr lang="cs-CZ" dirty="0" smtClean="0"/>
              <a:t>A3 – větší aerobní rozvoj – stimul ke zvýšení aerobní kapacity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368093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1623</TotalTime>
  <Words>2190</Words>
  <Application>Microsoft Office PowerPoint</Application>
  <PresentationFormat>Předvádění na obrazovce (4:3)</PresentationFormat>
  <Paragraphs>269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Došky</vt:lpstr>
      <vt:lpstr>Tréninkové systémy</vt:lpstr>
      <vt:lpstr>Energetické krytí výkonu</vt:lpstr>
      <vt:lpstr>Energetické krytí výkonu</vt:lpstr>
      <vt:lpstr>Energetické krytí výkonu</vt:lpstr>
      <vt:lpstr>Tréninkové systémy</vt:lpstr>
      <vt:lpstr>Tréninkové systémy</vt:lpstr>
      <vt:lpstr>Individualizace tréninkových zón</vt:lpstr>
      <vt:lpstr>Individualizace tréninkových zón</vt:lpstr>
      <vt:lpstr>Aerobní zóna – zóna 1</vt:lpstr>
      <vt:lpstr>Aerobní zóna – zóna 1</vt:lpstr>
      <vt:lpstr>Anaerobní práh – zóna 2</vt:lpstr>
      <vt:lpstr>Vytrvalost ve vysokém výkonu – zóna 3</vt:lpstr>
      <vt:lpstr>Vytrvalost ve vysokém výkonu – zóna 3</vt:lpstr>
      <vt:lpstr>Vytrvalost ve vysokém výkonu – zóna 3</vt:lpstr>
      <vt:lpstr>Vytrvalost ve vysokém výkonu – zóna 3</vt:lpstr>
      <vt:lpstr>Anaerobní trénink – zóna 4</vt:lpstr>
      <vt:lpstr>Anaerobní trénink – zóna 4</vt:lpstr>
      <vt:lpstr>Anaerobní trénink – zóna 4</vt:lpstr>
      <vt:lpstr>Anaerobní trénink – zóna 4</vt:lpstr>
      <vt:lpstr>Sprint – zóna 5</vt:lpstr>
      <vt:lpstr>Stanovení intenzity – další varianty</vt:lpstr>
      <vt:lpstr>Stanovení intenzity – další varianty</vt:lpstr>
      <vt:lpstr>Stanovení intenzity – další varianty</vt:lpstr>
      <vt:lpstr>Stanovení intenzity – další varianty</vt:lpstr>
      <vt:lpstr>Závěr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58</cp:revision>
  <dcterms:created xsi:type="dcterms:W3CDTF">2021-03-13T19:21:18Z</dcterms:created>
  <dcterms:modified xsi:type="dcterms:W3CDTF">2021-03-15T12:58:01Z</dcterms:modified>
</cp:coreProperties>
</file>