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59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B78B53F-589E-4D30-A9F4-703724EEE731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3EA55B2-02A6-4701-8397-C19C66FBB65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Plánování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632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první krok je plánování tréninku vč. všech nezbytných složek (závody, testy, typy tréninku), které mají za úkol zlepšit výkon při soutěži</a:t>
            </a:r>
          </a:p>
          <a:p>
            <a:r>
              <a:rPr lang="cs-CZ" dirty="0" smtClean="0"/>
              <a:t>druhý krok, tzv. periodizace tréninku, plánuje, organizuje a stanovuje sladění a trvání jednotlivých typů tréninků a testování, které se vztahují k daným cílům</a:t>
            </a:r>
          </a:p>
          <a:p>
            <a:r>
              <a:rPr lang="cs-CZ" dirty="0" smtClean="0"/>
              <a:t>Definice: </a:t>
            </a:r>
            <a:r>
              <a:rPr lang="cs-CZ" b="1" dirty="0" smtClean="0"/>
              <a:t>Periodizace tréninku je rozložení tréninkového roku do různých po sobě jdoucích a na sobě nezávislých tréninkových cyklů, které mají přivést plavce ve správnou dobu k vrcholné formě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59204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VRCHOLNÁ 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VRCHOLNÁ FORMA je dočasný, ale stabilní stav, který umožňuje plavci podat nejlepší výkon v jeho specifické disciplíně</a:t>
            </a:r>
          </a:p>
          <a:p>
            <a:r>
              <a:rPr lang="cs-CZ" dirty="0" smtClean="0"/>
              <a:t>dosažení vrcholné formy je výsledkem tří po sobě jdoucích vývojových period</a:t>
            </a:r>
          </a:p>
          <a:p>
            <a:pPr lvl="1"/>
            <a:r>
              <a:rPr lang="cs-CZ" dirty="0" smtClean="0"/>
              <a:t>základní tréninkové období = budování základních výkonnostních složek</a:t>
            </a:r>
          </a:p>
          <a:p>
            <a:pPr lvl="1"/>
            <a:r>
              <a:rPr lang="cs-CZ" dirty="0" smtClean="0"/>
              <a:t>závodní tréninkové období</a:t>
            </a:r>
          </a:p>
          <a:p>
            <a:pPr lvl="2"/>
            <a:r>
              <a:rPr lang="cs-CZ" dirty="0" smtClean="0"/>
              <a:t>předzávodní období = vyvolání vrcholné formy</a:t>
            </a:r>
          </a:p>
          <a:p>
            <a:pPr lvl="2"/>
            <a:r>
              <a:rPr lang="cs-CZ" dirty="0" smtClean="0"/>
              <a:t>závodního – mezizávodního období = prokázání a udržení vrcholné formy</a:t>
            </a:r>
          </a:p>
          <a:p>
            <a:pPr lvl="1"/>
            <a:r>
              <a:rPr lang="cs-CZ" dirty="0" smtClean="0"/>
              <a:t>přechodné tréninkové období = období odpočinku s dočasným snížením výkonnosti po té, co bylo dosaženo vrcholné formy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523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Vytvoření plánu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doporučuji plánovat v olympijském cyklu, s využitím ročních tréninkových cyklů</a:t>
            </a:r>
          </a:p>
          <a:p>
            <a:r>
              <a:rPr lang="cs-CZ" dirty="0" smtClean="0"/>
              <a:t>samotný </a:t>
            </a:r>
            <a:r>
              <a:rPr lang="cs-CZ" dirty="0"/>
              <a:t>RTC je kreativní dílo každého </a:t>
            </a:r>
            <a:r>
              <a:rPr lang="cs-CZ" dirty="0" smtClean="0"/>
              <a:t>trenéra</a:t>
            </a:r>
          </a:p>
          <a:p>
            <a:r>
              <a:rPr lang="cs-CZ" dirty="0" smtClean="0"/>
              <a:t>je </a:t>
            </a:r>
            <a:r>
              <a:rPr lang="cs-CZ" dirty="0"/>
              <a:t>individualizovaný pro konkrétního plavce a nemyslím si, že by pro kohokoliv jiného byl </a:t>
            </a:r>
            <a:r>
              <a:rPr lang="cs-CZ" dirty="0" smtClean="0"/>
              <a:t>srozumitelný</a:t>
            </a:r>
          </a:p>
          <a:p>
            <a:r>
              <a:rPr lang="cs-CZ" dirty="0" smtClean="0"/>
              <a:t>není </a:t>
            </a:r>
            <a:r>
              <a:rPr lang="cs-CZ" dirty="0"/>
              <a:t>univerzální a použitelný pro jiného </a:t>
            </a:r>
            <a:r>
              <a:rPr lang="cs-CZ" dirty="0" smtClean="0"/>
              <a:t>plavce </a:t>
            </a:r>
          </a:p>
          <a:p>
            <a:r>
              <a:rPr lang="cs-CZ" dirty="0" smtClean="0"/>
              <a:t>není </a:t>
            </a:r>
            <a:r>
              <a:rPr lang="cs-CZ" dirty="0"/>
              <a:t>žádná </a:t>
            </a:r>
            <a:r>
              <a:rPr lang="cs-CZ" dirty="0" smtClean="0"/>
              <a:t>přesně předepsaná </a:t>
            </a:r>
            <a:r>
              <a:rPr lang="cs-CZ" dirty="0"/>
              <a:t>forma a každý trenér si zpracovává podle potřeb svých a svých plavců tak, aby s ním mohl efektivně a jednoduše </a:t>
            </a:r>
            <a:r>
              <a:rPr lang="cs-CZ" dirty="0" smtClean="0"/>
              <a:t>pracovat</a:t>
            </a:r>
          </a:p>
          <a:p>
            <a:r>
              <a:rPr lang="cs-CZ" dirty="0" smtClean="0"/>
              <a:t>plány jsou trenérské KNOW-HOW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15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Můj obvyklý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 smtClean="0"/>
              <a:t>společně s každým mým </a:t>
            </a:r>
            <a:r>
              <a:rPr lang="cs-CZ" dirty="0"/>
              <a:t>plavcem si stanovíme cíle sezóny a zvážíme cíle </a:t>
            </a:r>
            <a:r>
              <a:rPr lang="cs-CZ" dirty="0" smtClean="0"/>
              <a:t>dlouhodobé</a:t>
            </a:r>
          </a:p>
          <a:p>
            <a:endParaRPr lang="cs-CZ" dirty="0" smtClean="0"/>
          </a:p>
          <a:p>
            <a:r>
              <a:rPr lang="cs-CZ" dirty="0" smtClean="0"/>
              <a:t>společně stanovíme </a:t>
            </a:r>
            <a:r>
              <a:rPr lang="cs-CZ" dirty="0"/>
              <a:t>časy, kterých chceme dosáhnout a disciplíny, na které se budeme </a:t>
            </a:r>
            <a:r>
              <a:rPr lang="cs-CZ" dirty="0" smtClean="0"/>
              <a:t>soustředit</a:t>
            </a:r>
          </a:p>
          <a:p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otom </a:t>
            </a:r>
            <a:r>
              <a:rPr lang="cs-CZ" dirty="0"/>
              <a:t>vybereme společně závody, na kterých </a:t>
            </a:r>
            <a:endParaRPr lang="cs-CZ" dirty="0" smtClean="0"/>
          </a:p>
          <a:p>
            <a:pPr lvl="1"/>
            <a:r>
              <a:rPr lang="cs-CZ" dirty="0" smtClean="0"/>
              <a:t>prokážeme vrcholnou formu (obvykle M ČR)</a:t>
            </a:r>
          </a:p>
          <a:p>
            <a:pPr lvl="1"/>
            <a:r>
              <a:rPr lang="cs-CZ" dirty="0" smtClean="0"/>
              <a:t>se </a:t>
            </a:r>
            <a:r>
              <a:rPr lang="cs-CZ" dirty="0"/>
              <a:t>pokusíme splnit </a:t>
            </a:r>
            <a:r>
              <a:rPr lang="cs-CZ" dirty="0" smtClean="0"/>
              <a:t>kvalifikaci na vrcholnou akci </a:t>
            </a:r>
          </a:p>
          <a:p>
            <a:pPr lvl="1"/>
            <a:r>
              <a:rPr lang="cs-CZ" dirty="0" smtClean="0"/>
              <a:t>následuje </a:t>
            </a:r>
            <a:r>
              <a:rPr lang="cs-CZ" dirty="0"/>
              <a:t>výběr závodů  tzv. kontrolních a tréninkových </a:t>
            </a:r>
            <a:r>
              <a:rPr lang="cs-CZ" dirty="0" smtClean="0"/>
              <a:t>startů</a:t>
            </a:r>
          </a:p>
          <a:p>
            <a:pPr lvl="1"/>
            <a:r>
              <a:rPr lang="cs-CZ" dirty="0" smtClean="0"/>
              <a:t>Dětem termínovou listinu sestavuji sama (a dávám k dispozici dětem i jejich rodičům). U dospělých plavců je to víceméně naše společné dílo. Rozhodující slovo mám já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02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obvyklý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dále </a:t>
            </a:r>
            <a:r>
              <a:rPr lang="cs-CZ" dirty="0" smtClean="0"/>
              <a:t>stanovíme </a:t>
            </a:r>
            <a:r>
              <a:rPr lang="cs-CZ" dirty="0"/>
              <a:t>to, co je třeba </a:t>
            </a:r>
            <a:r>
              <a:rPr lang="cs-CZ" dirty="0" smtClean="0"/>
              <a:t>zlepšit, </a:t>
            </a:r>
            <a:r>
              <a:rPr lang="cs-CZ" dirty="0"/>
              <a:t>čeho jsme si vědomi, že je naše </a:t>
            </a:r>
            <a:r>
              <a:rPr lang="cs-CZ" dirty="0" smtClean="0"/>
              <a:t>slabina</a:t>
            </a:r>
          </a:p>
          <a:p>
            <a:endParaRPr lang="cs-CZ" dirty="0" smtClean="0"/>
          </a:p>
          <a:p>
            <a:r>
              <a:rPr lang="cs-CZ" dirty="0" smtClean="0"/>
              <a:t>pokud plavec </a:t>
            </a:r>
            <a:r>
              <a:rPr lang="cs-CZ" dirty="0"/>
              <a:t>cítí něco, na čem by chtěl pracovat, </a:t>
            </a:r>
            <a:r>
              <a:rPr lang="cs-CZ" dirty="0" smtClean="0"/>
              <a:t>začleníme to do přípravy taky</a:t>
            </a:r>
          </a:p>
          <a:p>
            <a:endParaRPr lang="cs-CZ" dirty="0"/>
          </a:p>
          <a:p>
            <a:r>
              <a:rPr lang="cs-CZ" dirty="0"/>
              <a:t>tím získáme velmi konkrétní časový rámec a velmi konkrétní zadání na kterém pracovat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385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Můj obvyklý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tréninkový plán naplním </a:t>
            </a:r>
            <a:r>
              <a:rPr lang="cs-CZ" dirty="0"/>
              <a:t>podle své vlastní trenérské filosofie </a:t>
            </a:r>
            <a:endParaRPr lang="cs-CZ" dirty="0" smtClean="0"/>
          </a:p>
          <a:p>
            <a:pPr lvl="1"/>
            <a:r>
              <a:rPr lang="cs-CZ" dirty="0" smtClean="0"/>
              <a:t>intenzita a rozvržení zatížení</a:t>
            </a:r>
          </a:p>
          <a:p>
            <a:pPr lvl="1"/>
            <a:r>
              <a:rPr lang="cs-CZ" dirty="0" smtClean="0"/>
              <a:t>obsah tréninku</a:t>
            </a:r>
          </a:p>
          <a:p>
            <a:pPr lvl="1"/>
            <a:r>
              <a:rPr lang="cs-CZ" dirty="0" smtClean="0"/>
              <a:t>poměr </a:t>
            </a:r>
            <a:r>
              <a:rPr lang="cs-CZ" dirty="0"/>
              <a:t>a obsah suché </a:t>
            </a:r>
            <a:r>
              <a:rPr lang="cs-CZ" dirty="0" smtClean="0"/>
              <a:t>přípravy</a:t>
            </a:r>
          </a:p>
          <a:p>
            <a:pPr lvl="1"/>
            <a:r>
              <a:rPr lang="cs-CZ" dirty="0" smtClean="0"/>
              <a:t>regenerace</a:t>
            </a:r>
          </a:p>
          <a:p>
            <a:pPr lvl="1"/>
            <a:r>
              <a:rPr lang="cs-CZ" dirty="0" smtClean="0"/>
              <a:t>extra tréninky a tréninkové finty</a:t>
            </a:r>
          </a:p>
          <a:p>
            <a:pPr lvl="1"/>
            <a:r>
              <a:rPr lang="cs-CZ" dirty="0" smtClean="0"/>
              <a:t>....</a:t>
            </a:r>
            <a:r>
              <a:rPr lang="cs-CZ" dirty="0"/>
              <a:t>a vše, co </a:t>
            </a:r>
            <a:r>
              <a:rPr lang="cs-CZ" dirty="0" smtClean="0"/>
              <a:t>mně </a:t>
            </a:r>
            <a:r>
              <a:rPr lang="cs-CZ" dirty="0"/>
              <a:t>přijde pro konkrétního plavce podstatné a </a:t>
            </a:r>
            <a:r>
              <a:rPr lang="cs-CZ" dirty="0" smtClean="0"/>
              <a:t>užitečné případně to, co bych chtěla vyzkoušet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977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obvyklý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důležité:</a:t>
            </a:r>
          </a:p>
          <a:p>
            <a:pPr lvl="1"/>
            <a:r>
              <a:rPr lang="cs-CZ" dirty="0" smtClean="0"/>
              <a:t>vést si docházku a tréninkový deník</a:t>
            </a:r>
          </a:p>
          <a:p>
            <a:pPr lvl="1"/>
            <a:r>
              <a:rPr lang="cs-CZ" dirty="0" smtClean="0"/>
              <a:t>stanovit si dílčí cíle a systematicky je vyhodnocovat</a:t>
            </a:r>
          </a:p>
          <a:p>
            <a:pPr lvl="1"/>
            <a:r>
              <a:rPr lang="cs-CZ" dirty="0" smtClean="0"/>
              <a:t>kontrolovat trénovanost prostřednictvím tréninkových testů a kontrolních startů</a:t>
            </a:r>
          </a:p>
          <a:p>
            <a:pPr lvl="1"/>
            <a:r>
              <a:rPr lang="cs-CZ" dirty="0" smtClean="0"/>
              <a:t>vytvořit plán dostatečně pestrý a dostatečně motivační</a:t>
            </a:r>
          </a:p>
          <a:p>
            <a:pPr lvl="1"/>
            <a:r>
              <a:rPr lang="cs-CZ" dirty="0" smtClean="0"/>
              <a:t>vědět o svých plavcích hodně</a:t>
            </a:r>
          </a:p>
          <a:p>
            <a:pPr lvl="1"/>
            <a:r>
              <a:rPr lang="cs-CZ" dirty="0" smtClean="0"/>
              <a:t>nebát se s plánem pracovat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094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plánem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</a:t>
            </a:r>
            <a:r>
              <a:rPr lang="cs-CZ" dirty="0" smtClean="0"/>
              <a:t>lán může být dobrý i špatný. To jaký byl zjistíme až dojdeme do cíle. </a:t>
            </a:r>
          </a:p>
          <a:p>
            <a:r>
              <a:rPr lang="cs-CZ" dirty="0" smtClean="0"/>
              <a:t>práce s plánem, jeho přizpůsobení, žádá už určitou zkušenost</a:t>
            </a:r>
          </a:p>
          <a:p>
            <a:r>
              <a:rPr lang="cs-CZ" dirty="0" smtClean="0"/>
              <a:t>výkonost se nedá naplánovat přesně, neovlivňuje ji jen fyzická připravenost</a:t>
            </a:r>
          </a:p>
          <a:p>
            <a:r>
              <a:rPr lang="cs-CZ" dirty="0" smtClean="0"/>
              <a:t>rovněž cíle nejsou konstantní – mohu je upravit</a:t>
            </a:r>
          </a:p>
          <a:p>
            <a:r>
              <a:rPr lang="cs-CZ" dirty="0" smtClean="0"/>
              <a:t>já dělám plán jen pro ty sportovce, na kterých vidím vůli tvrdě pracovat pro dosažení cíle. Vidím, že chtějí oni. Trenér nemůže mířit výš, než jeho svěřenec. Je to </a:t>
            </a:r>
            <a:r>
              <a:rPr lang="cs-CZ" smtClean="0"/>
              <a:t>plýtvání energií.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187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trénink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portovní trénink je proces, který nesmí postrádat promyšlenou kontinuitu!</a:t>
            </a:r>
          </a:p>
          <a:p>
            <a:r>
              <a:rPr lang="cs-CZ" dirty="0"/>
              <a:t>plánování je základ </a:t>
            </a:r>
            <a:r>
              <a:rPr lang="cs-CZ" dirty="0" smtClean="0"/>
              <a:t>úspěchu</a:t>
            </a:r>
            <a:endParaRPr lang="cs-CZ" dirty="0"/>
          </a:p>
          <a:p>
            <a:r>
              <a:rPr lang="cs-CZ" dirty="0" smtClean="0"/>
              <a:t>promyšlený plán eliminuje nahodilost v tréninkovém procesu</a:t>
            </a:r>
          </a:p>
          <a:p>
            <a:r>
              <a:rPr lang="cs-CZ" dirty="0" smtClean="0"/>
              <a:t>přemýšlím nad cílem a zaměřením tréninku, jaké využiju prostředky a metody, nad přístupem</a:t>
            </a:r>
          </a:p>
          <a:p>
            <a:r>
              <a:rPr lang="cs-CZ" dirty="0" smtClean="0"/>
              <a:t>trénink musím pravidelně vyhodnocovat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155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Tréninkové cykly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Definice: „Tréninkový cyklus ve sportu znamená relativně ukončený sled, celek opakujících se různě dlouhých časových úseků tréninkové procesu.“ (Dovalil,2002)</a:t>
            </a:r>
          </a:p>
          <a:p>
            <a:r>
              <a:rPr lang="cs-CZ" dirty="0" smtClean="0"/>
              <a:t>základ tréninku střídá zatížení a zotavení</a:t>
            </a:r>
          </a:p>
          <a:p>
            <a:r>
              <a:rPr lang="cs-CZ" dirty="0" smtClean="0"/>
              <a:t>tréninkové cykly rozlišujeme na</a:t>
            </a:r>
          </a:p>
          <a:p>
            <a:pPr lvl="1"/>
            <a:r>
              <a:rPr lang="cs-CZ" dirty="0" smtClean="0"/>
              <a:t>mikrocyklus</a:t>
            </a:r>
          </a:p>
          <a:p>
            <a:pPr lvl="1"/>
            <a:r>
              <a:rPr lang="cs-CZ" dirty="0" err="1" smtClean="0"/>
              <a:t>mezocyklus</a:t>
            </a:r>
            <a:endParaRPr lang="cs-CZ" dirty="0" smtClean="0"/>
          </a:p>
          <a:p>
            <a:pPr lvl="1"/>
            <a:r>
              <a:rPr lang="cs-CZ" dirty="0" err="1" smtClean="0"/>
              <a:t>makrocyklus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960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Tréninkové cykly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MIKROCYKLUS: krátkodobý / vícedenní tréninkový cyklus</a:t>
            </a:r>
          </a:p>
          <a:p>
            <a:endParaRPr lang="cs-CZ" dirty="0" smtClean="0"/>
          </a:p>
          <a:p>
            <a:r>
              <a:rPr lang="cs-CZ" dirty="0" smtClean="0"/>
              <a:t>MEZOCYKLUS: střednědobý/</a:t>
            </a:r>
            <a:r>
              <a:rPr lang="cs-CZ" dirty="0" err="1" smtClean="0"/>
              <a:t>vícetýdenní</a:t>
            </a:r>
            <a:r>
              <a:rPr lang="cs-CZ" dirty="0" smtClean="0"/>
              <a:t> tréninkový cyklus</a:t>
            </a:r>
          </a:p>
          <a:p>
            <a:endParaRPr lang="cs-CZ" dirty="0" smtClean="0"/>
          </a:p>
          <a:p>
            <a:r>
              <a:rPr lang="cs-CZ" dirty="0" smtClean="0"/>
              <a:t>MAKROCYLUS: trvá několik měsíců až let, nejtypičtější je RTC – roční tréninkový cyklus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614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Plánování tréninku znamená přípravnou fázi trenéra, která se skládá ze systematicky vytvořeného členění tréninkového procesu podle tréninkových cílů a výkonnosti plavce. Plánování je založeno na zkušenostech trenéra a na jeho znalosti nejnovějších vědeckých poznatků (B. Olbracht)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44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plánovat?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 a porozumění tréninkovému procesu </a:t>
            </a:r>
          </a:p>
          <a:p>
            <a:r>
              <a:rPr lang="cs-CZ" dirty="0" smtClean="0"/>
              <a:t>zajištění plynulého a dlouhodobého zvyšování výkonnosti plavce</a:t>
            </a:r>
          </a:p>
          <a:p>
            <a:r>
              <a:rPr lang="cs-CZ" dirty="0" smtClean="0"/>
              <a:t>zajištění kontroly tréninkového procesu prostřednictvím testů a kontrolních závodů</a:t>
            </a:r>
          </a:p>
          <a:p>
            <a:r>
              <a:rPr lang="cs-CZ" dirty="0" smtClean="0"/>
              <a:t>načasování změn výkonnosti</a:t>
            </a:r>
          </a:p>
        </p:txBody>
      </p:sp>
    </p:spTree>
    <p:extLst>
      <p:ext uri="{BB962C8B-B14F-4D97-AF65-F5344CB8AC3E}">
        <p14:creationId xmlns:p14="http://schemas.microsoft.com/office/powerpoint/2010/main" val="4219416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????????????????????????????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/>
              <a:t>Jaký je první krok </a:t>
            </a:r>
            <a:r>
              <a:rPr lang="cs-CZ" dirty="0" smtClean="0"/>
              <a:t>při tvoření úspěšného </a:t>
            </a:r>
            <a:r>
              <a:rPr lang="cs-CZ" dirty="0"/>
              <a:t>plánu?</a:t>
            </a:r>
          </a:p>
        </p:txBody>
      </p:sp>
    </p:spTree>
    <p:extLst>
      <p:ext uri="{BB962C8B-B14F-4D97-AF65-F5344CB8AC3E}">
        <p14:creationId xmlns:p14="http://schemas.microsoft.com/office/powerpoint/2010/main" val="468289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plánovat?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společné stanovení CÍLE</a:t>
            </a:r>
          </a:p>
          <a:p>
            <a:r>
              <a:rPr lang="cs-CZ" dirty="0" smtClean="0"/>
              <a:t>hlavní soutěže</a:t>
            </a:r>
          </a:p>
          <a:p>
            <a:r>
              <a:rPr lang="cs-CZ" dirty="0" smtClean="0"/>
              <a:t>hlavní výkonnostní, dovednostní, technické a mentální změny, kterých je třeba dosáhnout</a:t>
            </a:r>
          </a:p>
          <a:p>
            <a:r>
              <a:rPr lang="cs-CZ" dirty="0" smtClean="0"/>
              <a:t>očekávaný vývoj výkonnosti (cíle pro každý rok (umístění, dosažený čas...)</a:t>
            </a:r>
          </a:p>
          <a:p>
            <a:r>
              <a:rPr lang="cs-CZ" dirty="0" smtClean="0"/>
              <a:t>všeobecný plán přípravy: plavecký trénink, suchá příprava, jiné sportovní aktivity,...</a:t>
            </a:r>
          </a:p>
          <a:p>
            <a:r>
              <a:rPr lang="cs-CZ" dirty="0" smtClean="0"/>
              <a:t>počet tréninkových jednotek (a celková kilometráž za týden, plán, kdy začít s dvoufázovým tréninkem)</a:t>
            </a:r>
          </a:p>
          <a:p>
            <a:r>
              <a:rPr lang="cs-CZ" dirty="0" smtClean="0"/>
              <a:t>testy, které kontrolují a podporují efektivnost tréninku (</a:t>
            </a:r>
            <a:r>
              <a:rPr lang="cs-CZ" dirty="0" err="1" smtClean="0"/>
              <a:t>videoanalýza</a:t>
            </a:r>
            <a:r>
              <a:rPr lang="cs-CZ" dirty="0" smtClean="0"/>
              <a:t>, laktátové testování,...)</a:t>
            </a:r>
          </a:p>
          <a:p>
            <a:r>
              <a:rPr lang="cs-CZ" dirty="0" smtClean="0"/>
              <a:t>testy, které ověřují trénovanost (kontrolní závody, tréninkové testování)</a:t>
            </a:r>
          </a:p>
          <a:p>
            <a:r>
              <a:rPr lang="cs-CZ" dirty="0" smtClean="0"/>
              <a:t>závazky mimo sportovní činnost (škola, sponzoři,...)</a:t>
            </a:r>
          </a:p>
          <a:p>
            <a:endParaRPr lang="cs-CZ" dirty="0"/>
          </a:p>
          <a:p>
            <a:r>
              <a:rPr lang="cs-CZ" dirty="0" smtClean="0"/>
              <a:t>Pamatujte na to, že vše naplánovat a předvídat nelze!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46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085184"/>
            <a:ext cx="8183880" cy="1051560"/>
          </a:xfrm>
        </p:spPr>
        <p:txBody>
          <a:bodyPr/>
          <a:lstStyle/>
          <a:p>
            <a:r>
              <a:rPr lang="cs-CZ" dirty="0" smtClean="0"/>
              <a:t>Kdy začít s plánováním?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ihned (na počátku kariéry)</a:t>
            </a:r>
          </a:p>
          <a:p>
            <a:r>
              <a:rPr lang="cs-CZ" dirty="0" smtClean="0"/>
              <a:t>stanovení plánu pro začínající plavce je poměrně jednoduché. Základem je práce na technice, ohebnosti, vytrvalosti a nácviku plaveckých dovedností. Důraz by neměl být kladen na výkonnost, ale na vysokou úroveň plaveckých dovedností. </a:t>
            </a:r>
          </a:p>
          <a:p>
            <a:r>
              <a:rPr lang="cs-CZ" dirty="0" smtClean="0"/>
              <a:t>s pokročilými plavci plán musí být komplexnější, posloupný a dostatečně rozmanitý zohledňující sportovní (výsledky) i nesportovní (škola, sponzoři) faktory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257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3222</TotalTime>
  <Words>852</Words>
  <Application>Microsoft Office PowerPoint</Application>
  <PresentationFormat>Předvádění na obrazovce (4:3)</PresentationFormat>
  <Paragraphs>110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Aspekt</vt:lpstr>
      <vt:lpstr>Plánování </vt:lpstr>
      <vt:lpstr>Sportovní trénink</vt:lpstr>
      <vt:lpstr>Tréninkové cykly</vt:lpstr>
      <vt:lpstr>Tréninkové cykly</vt:lpstr>
      <vt:lpstr>Plánování</vt:lpstr>
      <vt:lpstr>Proč plánovat?</vt:lpstr>
      <vt:lpstr>????????????????????????????</vt:lpstr>
      <vt:lpstr>Co plánovat?</vt:lpstr>
      <vt:lpstr>Kdy začít s plánováním?</vt:lpstr>
      <vt:lpstr>Jak na to?</vt:lpstr>
      <vt:lpstr>VRCHOLNÁ FORMA</vt:lpstr>
      <vt:lpstr>Vytvoření plánu</vt:lpstr>
      <vt:lpstr>Můj obvyklý postup</vt:lpstr>
      <vt:lpstr>Můj obvyklý postup</vt:lpstr>
      <vt:lpstr>Můj obvyklý postup</vt:lpstr>
      <vt:lpstr>Můj obvyklý postup</vt:lpstr>
      <vt:lpstr>Práce s plánem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 </dc:title>
  <dc:creator>Jana</dc:creator>
  <cp:lastModifiedBy>Jana</cp:lastModifiedBy>
  <cp:revision>54</cp:revision>
  <dcterms:created xsi:type="dcterms:W3CDTF">2021-04-11T07:39:54Z</dcterms:created>
  <dcterms:modified xsi:type="dcterms:W3CDTF">2021-04-13T13:22:08Z</dcterms:modified>
</cp:coreProperties>
</file>