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2" r:id="rId29"/>
    <p:sldId id="285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18183"/>
            <a:ext cx="11361600" cy="1171580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cs-CZ" dirty="0"/>
              <a:t>Pedagogika sportu </a:t>
            </a:r>
            <a:r>
              <a:rPr lang="cs-CZ" altLang="cs-CZ" dirty="0"/>
              <a:t>(</a:t>
            </a:r>
            <a:r>
              <a:rPr lang="cs-CZ" altLang="cs-CZ" dirty="0" err="1"/>
              <a:t>dc4903</a:t>
            </a:r>
            <a:r>
              <a:rPr lang="cs-CZ" altLang="cs-CZ" dirty="0"/>
              <a:t>) </a:t>
            </a:r>
            <a:br>
              <a:rPr lang="cs-CZ" altLang="cs-CZ" dirty="0"/>
            </a:br>
            <a:r>
              <a:rPr lang="cs-CZ" altLang="cs-CZ" dirty="0">
                <a:solidFill>
                  <a:srgbClr val="0000DC"/>
                </a:solidFill>
              </a:rPr>
              <a:t>Empirická pedagogika sportu</a:t>
            </a:r>
            <a:endParaRPr lang="sk-SK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890503"/>
          </a:xfrm>
        </p:spPr>
        <p:txBody>
          <a:bodyPr/>
          <a:lstStyle/>
          <a:p>
            <a:pPr algn="ctr"/>
            <a:r>
              <a:rPr lang="sk-SK" dirty="0"/>
              <a:t>Vladimír Jůva</a:t>
            </a:r>
          </a:p>
          <a:p>
            <a:pPr algn="ctr"/>
            <a:r>
              <a:rPr lang="sk-SK" dirty="0"/>
              <a:t>Katedra pedagogiky </a:t>
            </a:r>
            <a:r>
              <a:rPr lang="sk-SK" dirty="0" err="1"/>
              <a:t>sportu</a:t>
            </a:r>
            <a:r>
              <a:rPr lang="sk-SK" dirty="0"/>
              <a:t>, FSpS MU</a:t>
            </a:r>
          </a:p>
          <a:p>
            <a:pPr algn="ctr"/>
            <a:r>
              <a:rPr lang="sk-SK" dirty="0"/>
              <a:t>juva@fsps.muni.cz</a:t>
            </a:r>
          </a:p>
          <a:p>
            <a:pPr algn="ctr"/>
            <a:r>
              <a:rPr lang="cs-CZ" altLang="cs-CZ" dirty="0"/>
              <a:t>2. 11. 2023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796C03-2C3F-489A-B2EC-E0FC18CFE8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52E9E-6974-4413-984E-A6903539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501987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C9EF3C-AC59-421F-B19C-C0E27C38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270861"/>
            <a:ext cx="11279471" cy="45611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Normativní koncept = </a:t>
            </a:r>
            <a:r>
              <a:rPr lang="cs-CZ" altLang="cs-CZ" b="1" dirty="0">
                <a:solidFill>
                  <a:srgbClr val="CC3300"/>
                </a:solidFill>
              </a:rPr>
              <a:t>východisko </a:t>
            </a:r>
            <a:r>
              <a:rPr lang="cs-CZ" altLang="cs-CZ" dirty="0"/>
              <a:t>pro: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sportovní pedagogy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(trenéři, učitelé TV, cvičitelé, instruktoři, ...) – </a:t>
            </a:r>
            <a:r>
              <a:rPr lang="cs-CZ" altLang="cs-CZ" b="1" dirty="0">
                <a:solidFill>
                  <a:srgbClr val="0000DC"/>
                </a:solidFill>
              </a:rPr>
              <a:t>orientace na dobrý a zdařilý život sportovců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a na naplnění jejich přirozených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sportovce</a:t>
            </a:r>
            <a:r>
              <a:rPr lang="cs-CZ" altLang="cs-CZ" dirty="0"/>
              <a:t> – podstatné je pochopení pravidel, postupů a kritérií, jež umožní rozhodovat, které požadavky mají splnit a které odmítnout = </a:t>
            </a:r>
            <a:r>
              <a:rPr lang="cs-CZ" altLang="cs-CZ" b="1" dirty="0">
                <a:solidFill>
                  <a:srgbClr val="0000DC"/>
                </a:solidFill>
              </a:rPr>
              <a:t>autonomie sportovce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(viz Barák o </a:t>
            </a:r>
            <a:r>
              <a:rPr lang="cs-CZ" dirty="0"/>
              <a:t>situaci v </a:t>
            </a:r>
            <a:r>
              <a:rPr lang="cs-CZ" dirty="0" err="1"/>
              <a:t>Udine</a:t>
            </a:r>
            <a:r>
              <a:rPr lang="cs-CZ" dirty="0"/>
              <a:t>: </a:t>
            </a:r>
            <a:r>
              <a:rPr lang="cs-CZ" altLang="cs-CZ" dirty="0"/>
              <a:t>„</a:t>
            </a:r>
            <a:r>
              <a:rPr lang="cs-CZ" i="1" dirty="0"/>
              <a:t>Nutili ho hrát pod léky a přes bolest“)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výzkum</a:t>
            </a:r>
            <a:r>
              <a:rPr lang="cs-CZ" altLang="cs-CZ" dirty="0"/>
              <a:t> (viz kritická pedagogika sportu)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23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8ECDCF-FD40-4CCE-A378-2D2FC8ADC2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3DF86B-DFDA-4BA0-907E-AB59931A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33281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C2098F-DE4D-4C8E-85E9-33C17C14F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0122"/>
            <a:ext cx="10933200" cy="51376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Kritika: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vytváří pouze </a:t>
            </a:r>
            <a:r>
              <a:rPr lang="cs-CZ" altLang="cs-CZ" b="1" dirty="0"/>
              <a:t>ideální konstrukty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neopírá se o realitu analyzovanou empirickými výzkumy</a:t>
            </a:r>
          </a:p>
          <a:p>
            <a:pPr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Význam: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 err="1"/>
              <a:t>sportovněpedagogické</a:t>
            </a:r>
            <a:r>
              <a:rPr lang="cs-CZ" altLang="cs-CZ" dirty="0"/>
              <a:t> postuláty (normy, předlohy, modely) se nemohou doslovně přenášet do praxe, ale = </a:t>
            </a:r>
            <a:r>
              <a:rPr lang="cs-CZ" altLang="cs-CZ" b="1" dirty="0">
                <a:solidFill>
                  <a:srgbClr val="FF0000"/>
                </a:solidFill>
              </a:rPr>
              <a:t>nepostradatelná hodnotová orientace </a:t>
            </a:r>
            <a:r>
              <a:rPr lang="cs-CZ" altLang="cs-CZ" dirty="0"/>
              <a:t>v originální práci sportovních pedagogů, kteří ji musí vždy autenticky a originálně aplikovat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vymezení </a:t>
            </a:r>
            <a:r>
              <a:rPr lang="cs-CZ" altLang="cs-CZ" b="1" dirty="0">
                <a:solidFill>
                  <a:srgbClr val="FF0000"/>
                </a:solidFill>
              </a:rPr>
              <a:t>východisek </a:t>
            </a:r>
            <a:r>
              <a:rPr lang="cs-CZ" altLang="cs-CZ" dirty="0"/>
              <a:t>empirického</a:t>
            </a:r>
            <a:r>
              <a:rPr lang="cs-CZ" altLang="cs-CZ" b="1" dirty="0">
                <a:solidFill>
                  <a:srgbClr val="FF0000"/>
                </a:solidFill>
              </a:rPr>
              <a:t> výzkumu</a:t>
            </a:r>
          </a:p>
        </p:txBody>
      </p:sp>
    </p:spTree>
    <p:extLst>
      <p:ext uri="{BB962C8B-B14F-4D97-AF65-F5344CB8AC3E}">
        <p14:creationId xmlns:p14="http://schemas.microsoft.com/office/powerpoint/2010/main" val="2289373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F516E-F248-4EA0-B0D2-A8EDE0A3D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82DA54-5DA5-4543-B9E1-C323BDCD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2D19807-3F86-4067-92CD-47E9A2143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875"/>
            <a:ext cx="10933200" cy="49904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empirická pedagogika </a:t>
            </a:r>
            <a:r>
              <a:rPr lang="cs-CZ" altLang="cs-CZ" dirty="0"/>
              <a:t>– od počátků 20. století – experimentální pedagogika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= snahy o </a:t>
            </a:r>
            <a:r>
              <a:rPr lang="cs-CZ" altLang="cs-CZ" b="1" dirty="0">
                <a:solidFill>
                  <a:srgbClr val="0000DC"/>
                </a:solidFill>
              </a:rPr>
              <a:t>přesná měření </a:t>
            </a:r>
            <a:r>
              <a:rPr lang="cs-CZ" altLang="cs-CZ" dirty="0"/>
              <a:t>– výzkum edukačního procesu – </a:t>
            </a:r>
            <a:br>
              <a:rPr lang="cs-CZ" altLang="cs-CZ" dirty="0"/>
            </a:br>
            <a:r>
              <a:rPr lang="cs-CZ" altLang="cs-CZ" dirty="0"/>
              <a:t>vstupů a výstupů (testy – počátky viz IQ)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typický výzkum pedagogických otázek z pozice behaviorální psychologie = vypracování </a:t>
            </a:r>
            <a:r>
              <a:rPr lang="cs-CZ" altLang="cs-CZ" b="1" dirty="0">
                <a:solidFill>
                  <a:srgbClr val="0000DC"/>
                </a:solidFill>
              </a:rPr>
              <a:t>exaktního výzkumného aparátu </a:t>
            </a:r>
            <a:r>
              <a:rPr lang="cs-CZ" altLang="cs-CZ" dirty="0"/>
              <a:t>= metody a techniky</a:t>
            </a:r>
          </a:p>
          <a:p>
            <a:pPr>
              <a:spcBef>
                <a:spcPts val="600"/>
              </a:spcBef>
            </a:pPr>
            <a:r>
              <a:rPr lang="cs-CZ" altLang="cs-CZ" b="1" dirty="0" err="1">
                <a:solidFill>
                  <a:srgbClr val="0000DC"/>
                </a:solidFill>
              </a:rPr>
              <a:t>Thorndike</a:t>
            </a:r>
            <a:r>
              <a:rPr lang="cs-CZ" altLang="cs-CZ" dirty="0">
                <a:solidFill>
                  <a:srgbClr val="0000DC"/>
                </a:solidFill>
              </a:rPr>
              <a:t> – </a:t>
            </a:r>
            <a:r>
              <a:rPr lang="cs-CZ" altLang="cs-CZ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dirty="0"/>
              <a:t>(stimul – reakce)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stálý význam behaviorální psychologie – 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61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5F23E5-7C3A-40E4-9BB5-A8F596FE63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23BDE9-9788-45A9-A734-08022DDCF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5C3F19-2FD8-47B8-A988-524E1A795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6572"/>
            <a:ext cx="11517681" cy="536747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VYCHÁZÍ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ze snahy</a:t>
            </a:r>
            <a:r>
              <a:rPr lang="cs-CZ" altLang="cs-CZ" b="1" dirty="0"/>
              <a:t> </a:t>
            </a:r>
            <a:r>
              <a:rPr lang="cs-CZ" altLang="cs-CZ" dirty="0"/>
              <a:t>přenést do pedagogiky </a:t>
            </a:r>
            <a:r>
              <a:rPr lang="cs-CZ" altLang="cs-CZ" b="1" dirty="0">
                <a:solidFill>
                  <a:srgbClr val="0000DC"/>
                </a:solidFill>
              </a:rPr>
              <a:t>metodologii přírodních věd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 </a:t>
            </a:r>
            <a:r>
              <a:rPr lang="cs-CZ" altLang="cs-CZ" b="1" dirty="0">
                <a:solidFill>
                  <a:srgbClr val="F01928"/>
                </a:solidFill>
              </a:rPr>
              <a:t>kritiky</a:t>
            </a:r>
            <a:r>
              <a:rPr lang="cs-CZ" altLang="cs-CZ" dirty="0"/>
              <a:t> normativní a duchovědné koncepce (nedostatečná racionalita)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 </a:t>
            </a:r>
            <a:r>
              <a:rPr lang="cs-CZ" altLang="cs-CZ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dirty="0"/>
              <a:t> – edukačních a etických </a:t>
            </a:r>
            <a:br>
              <a:rPr lang="cs-CZ" altLang="cs-CZ" dirty="0"/>
            </a:br>
            <a:r>
              <a:rPr lang="cs-CZ" altLang="cs-CZ" dirty="0"/>
              <a:t>požadavků a norem</a:t>
            </a:r>
          </a:p>
          <a:p>
            <a:pPr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ZÁKLAD =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poznání pedagogické technologie</a:t>
            </a:r>
            <a:r>
              <a:rPr lang="cs-CZ" altLang="cs-CZ" dirty="0"/>
              <a:t> = objektivní informace o SE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podstata zkoumaného objektu = hypotézy a jejich ověřování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dosahované výsledky = východisko pedagogických prognóz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52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3C96C4-713F-4503-A0C1-1E2CF909C0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909336-80F0-4567-9742-2689AEF19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087DE4-292C-4B1A-9B5E-5218C4E6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16617"/>
            <a:ext cx="11316203" cy="5011383"/>
          </a:xfrm>
        </p:spPr>
        <p:txBody>
          <a:bodyPr/>
          <a:lstStyle/>
          <a:p>
            <a:r>
              <a:rPr lang="cs-CZ" altLang="cs-CZ" dirty="0"/>
              <a:t>rozvoj empirické pedagogiky sportu = 2. polovina 20. století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podstata </a:t>
            </a:r>
            <a:r>
              <a:rPr lang="cs-CZ" altLang="cs-CZ" b="1" dirty="0">
                <a:solidFill>
                  <a:srgbClr val="CC3300"/>
                </a:solidFill>
              </a:rPr>
              <a:t>= empirický výzkum sportovní edukace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výzkumná témata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motorické učení – efekty sportovní edukace</a:t>
            </a:r>
            <a:br>
              <a:rPr lang="cs-CZ" altLang="cs-CZ" dirty="0"/>
            </a:br>
            <a:r>
              <a:rPr lang="cs-CZ" altLang="cs-CZ" dirty="0"/>
              <a:t>- komunikace a motivace ve sportu</a:t>
            </a:r>
            <a:br>
              <a:rPr lang="cs-CZ" altLang="cs-CZ" dirty="0"/>
            </a:br>
            <a:r>
              <a:rPr lang="cs-CZ" altLang="cs-CZ" dirty="0"/>
              <a:t>- didaktické znalosti sportovního pedagoga</a:t>
            </a:r>
            <a:br>
              <a:rPr lang="cs-CZ" altLang="cs-CZ" dirty="0"/>
            </a:br>
            <a:r>
              <a:rPr lang="cs-CZ" altLang="cs-CZ" dirty="0"/>
              <a:t>- reflexe a sebereflexe sportovního pedagoga</a:t>
            </a:r>
            <a:br>
              <a:rPr lang="cs-CZ" altLang="cs-CZ" dirty="0"/>
            </a:br>
            <a:r>
              <a:rPr lang="cs-CZ" altLang="cs-CZ" dirty="0"/>
              <a:t>- metody a styly učení a výuky (trenéra, učitele, …)</a:t>
            </a:r>
            <a:br>
              <a:rPr lang="cs-CZ" altLang="cs-CZ" dirty="0"/>
            </a:br>
            <a:r>
              <a:rPr lang="cs-CZ" altLang="cs-CZ" dirty="0"/>
              <a:t>- vzdělávání sportovních pedagogů, přenos vědění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kurikulární</a:t>
            </a:r>
            <a:r>
              <a:rPr lang="cs-CZ" altLang="cs-CZ" dirty="0"/>
              <a:t> výzkumy</a:t>
            </a:r>
            <a:br>
              <a:rPr lang="cs-CZ" altLang="cs-CZ" dirty="0"/>
            </a:br>
            <a:r>
              <a:rPr lang="cs-CZ" altLang="cs-CZ" dirty="0"/>
              <a:t>-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402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E37B39-19D2-43E2-B41E-16FB8A15D2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302F9-7023-4A79-8FFC-531EF5A5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859638-A9CA-4B46-A40B-0E6F39FDC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17825"/>
            <a:ext cx="11409193" cy="50962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empirické vědy = </a:t>
            </a:r>
            <a:r>
              <a:rPr lang="cs-CZ" altLang="cs-CZ" b="1" dirty="0">
                <a:solidFill>
                  <a:srgbClr val="CC3300"/>
                </a:solidFill>
              </a:rPr>
              <a:t>fundovaná metodologie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metodologie pedagogiky sportu</a:t>
            </a:r>
            <a:r>
              <a:rPr lang="cs-CZ" altLang="cs-CZ" b="1" dirty="0"/>
              <a:t> </a:t>
            </a:r>
            <a:r>
              <a:rPr lang="cs-CZ" altLang="cs-CZ" dirty="0"/>
              <a:t>vychází z:</a:t>
            </a:r>
            <a:br>
              <a:rPr lang="cs-CZ" altLang="cs-CZ" dirty="0"/>
            </a:br>
            <a:r>
              <a:rPr lang="cs-CZ" altLang="cs-CZ" dirty="0"/>
              <a:t>- z metodologie kinantropologie </a:t>
            </a:r>
            <a:br>
              <a:rPr lang="cs-CZ" altLang="cs-CZ" dirty="0"/>
            </a:br>
            <a:r>
              <a:rPr lang="cs-CZ" altLang="cs-CZ" dirty="0"/>
              <a:t>- z metodologie věd o sportu </a:t>
            </a:r>
            <a:br>
              <a:rPr lang="cs-CZ" altLang="cs-CZ" dirty="0"/>
            </a:br>
            <a:r>
              <a:rPr lang="cs-CZ" altLang="cs-CZ" dirty="0"/>
              <a:t>- z metodologie sociálních věd </a:t>
            </a:r>
            <a:br>
              <a:rPr lang="cs-CZ" altLang="cs-CZ" dirty="0"/>
            </a:br>
            <a:r>
              <a:rPr lang="cs-CZ" altLang="cs-CZ" dirty="0"/>
              <a:t>- z metodologie pedagogiky,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autoři – např. </a:t>
            </a:r>
            <a:r>
              <a:rPr lang="cs-CZ" altLang="cs-CZ" dirty="0" err="1"/>
              <a:t>Hendl</a:t>
            </a:r>
            <a:r>
              <a:rPr lang="cs-CZ" altLang="cs-CZ" dirty="0"/>
              <a:t>, </a:t>
            </a:r>
            <a:r>
              <a:rPr lang="cs-CZ" altLang="cs-CZ" dirty="0" err="1"/>
              <a:t>Gavora</a:t>
            </a:r>
            <a:r>
              <a:rPr lang="cs-CZ" altLang="cs-CZ" dirty="0"/>
              <a:t>, </a:t>
            </a:r>
            <a:r>
              <a:rPr lang="cs-CZ" altLang="cs-CZ" dirty="0" err="1"/>
              <a:t>Chráska</a:t>
            </a:r>
            <a:r>
              <a:rPr lang="cs-CZ" altLang="cs-CZ" dirty="0"/>
              <a:t>, Š. Švec, </a:t>
            </a:r>
            <a:r>
              <a:rPr lang="cs-CZ" altLang="cs-CZ" dirty="0" err="1"/>
              <a:t>Šeďová</a:t>
            </a:r>
            <a:r>
              <a:rPr lang="cs-CZ" altLang="cs-CZ" dirty="0"/>
              <a:t>, Švaříček, …</a:t>
            </a:r>
            <a:br>
              <a:rPr lang="cs-CZ" altLang="cs-CZ" dirty="0"/>
            </a:br>
            <a:r>
              <a:rPr lang="cs-CZ" altLang="cs-CZ" dirty="0"/>
              <a:t>zahraniční – angl., něm.,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CC3300"/>
                </a:solidFill>
              </a:rPr>
              <a:t>infrastruktury pedagogiky sportu </a:t>
            </a:r>
            <a:r>
              <a:rPr lang="cs-CZ" altLang="cs-CZ" b="1" dirty="0">
                <a:solidFill>
                  <a:srgbClr val="0000DC"/>
                </a:solidFill>
              </a:rPr>
              <a:t>– časopisy, databáze, …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(v rámci kinantropologie, kinesiologie, věd o pohybu, věd o sportu – např. anglické, německé – viz https://www.sportwissenschaft.de,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059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BE4F91-4D14-4A90-BF74-59732163E6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1E741-4A46-46AC-8B48-43B38E88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9776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071C51-B7B9-443C-88E9-FD584A7F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2808"/>
            <a:ext cx="11277458" cy="520541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b="1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metodologie věd o sportu </a:t>
            </a:r>
            <a:r>
              <a:rPr lang="cs-CZ" altLang="cs-CZ" b="1" dirty="0"/>
              <a:t>– </a:t>
            </a:r>
            <a:r>
              <a:rPr lang="cs-CZ" altLang="cs-CZ" dirty="0"/>
              <a:t>viz SRN, UK, USA, …, např.:</a:t>
            </a:r>
            <a:r>
              <a:rPr lang="cs-CZ" altLang="cs-CZ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teoretické a praktické informační zdroje ve vědě </a:t>
            </a:r>
            <a:br>
              <a:rPr lang="cs-CZ" altLang="cs-CZ" dirty="0"/>
            </a:br>
            <a:r>
              <a:rPr lang="cs-CZ" altLang="cs-CZ" dirty="0"/>
              <a:t>o sportu (Haag &amp; </a:t>
            </a:r>
            <a:r>
              <a:rPr lang="cs-CZ" altLang="cs-CZ" dirty="0" err="1"/>
              <a:t>Hein</a:t>
            </a:r>
            <a:r>
              <a:rPr lang="cs-CZ" altLang="cs-CZ" dirty="0"/>
              <a:t> 1990) – </a:t>
            </a:r>
            <a:r>
              <a:rPr lang="cs-CZ" altLang="cs-CZ" b="1" dirty="0"/>
              <a:t>význam </a:t>
            </a:r>
            <a:r>
              <a:rPr lang="cs-CZ" altLang="cs-CZ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dirty="0"/>
              <a:t>, plánování výzkumu </a:t>
            </a:r>
            <a:br>
              <a:rPr lang="cs-CZ" altLang="cs-CZ" dirty="0"/>
            </a:br>
            <a:r>
              <a:rPr lang="cs-CZ" altLang="cs-CZ" dirty="0"/>
              <a:t>a získávání údajů ve vědě o sportu (</a:t>
            </a:r>
            <a:r>
              <a:rPr lang="cs-CZ" altLang="cs-CZ" dirty="0" err="1"/>
              <a:t>Strauß</a:t>
            </a:r>
            <a:r>
              <a:rPr lang="cs-CZ" altLang="cs-CZ" dirty="0"/>
              <a:t> &amp; Haag, 1994)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dirty="0"/>
              <a:t>ve vědě o sportu 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dirty="0" err="1"/>
              <a:t>Strauß</a:t>
            </a:r>
            <a:r>
              <a:rPr lang="cs-CZ" altLang="cs-CZ" dirty="0"/>
              <a:t>, Haag, &amp; </a:t>
            </a:r>
            <a:r>
              <a:rPr lang="cs-CZ" altLang="cs-CZ" dirty="0" err="1"/>
              <a:t>Kolb</a:t>
            </a:r>
            <a:r>
              <a:rPr lang="cs-CZ" altLang="cs-CZ" dirty="0"/>
              <a:t> 1999)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metodologie výzkumných témat </a:t>
            </a:r>
            <a:r>
              <a:rPr lang="cs-CZ" altLang="cs-CZ" dirty="0"/>
              <a:t>– např. trenérství (</a:t>
            </a:r>
            <a:r>
              <a:rPr lang="cs-CZ" altLang="cs-CZ" dirty="0" err="1"/>
              <a:t>North</a:t>
            </a:r>
            <a:r>
              <a:rPr lang="cs-CZ" altLang="cs-CZ" dirty="0"/>
              <a:t>, 2017)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trenérského vzdělávání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(Leeds </a:t>
            </a:r>
            <a:r>
              <a:rPr lang="cs-CZ" altLang="cs-CZ" dirty="0" err="1"/>
              <a:t>Beckett</a:t>
            </a:r>
            <a:r>
              <a:rPr lang="cs-CZ" altLang="cs-CZ" dirty="0"/>
              <a:t> University)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vzdělávání trenérek </a:t>
            </a:r>
            <a:r>
              <a:rPr lang="cs-CZ" altLang="cs-CZ" dirty="0"/>
              <a:t>(University </a:t>
            </a:r>
            <a:r>
              <a:rPr lang="cs-CZ" altLang="cs-CZ" dirty="0" err="1"/>
              <a:t>of</a:t>
            </a:r>
            <a:r>
              <a:rPr lang="cs-CZ" altLang="cs-CZ" dirty="0"/>
              <a:t> Minnesota, …)</a:t>
            </a:r>
          </a:p>
        </p:txBody>
      </p:sp>
    </p:spTree>
    <p:extLst>
      <p:ext uri="{BB962C8B-B14F-4D97-AF65-F5344CB8AC3E}">
        <p14:creationId xmlns:p14="http://schemas.microsoft.com/office/powerpoint/2010/main" val="4155506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B9F4A0-6A30-4120-B96D-EB2B39AC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30E92C-836D-42C7-AFE8-AE1FF030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64278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3E337A2-CD66-470B-9E30-488E92F9E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23627"/>
            <a:ext cx="11300705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Kritika empirického přístupu: 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dirty="0"/>
              <a:t>výzkumů 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deterministické pojímání sportovní edukace </a:t>
            </a:r>
            <a:br>
              <a:rPr lang="cs-CZ" altLang="cs-CZ" b="1" dirty="0">
                <a:solidFill>
                  <a:srgbClr val="F01928"/>
                </a:solidFill>
              </a:rPr>
            </a:br>
            <a:r>
              <a:rPr lang="cs-CZ" altLang="cs-CZ" dirty="0"/>
              <a:t>(vychovávaný jako předmět technické manipulace) 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redukcionismus </a:t>
            </a:r>
            <a:r>
              <a:rPr lang="cs-CZ" altLang="cs-CZ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59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D29DB-7642-4B0A-BA2C-C1FD9F295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C4AA20-7D2E-4807-894B-BAFAA86E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016F2B2-B43C-4022-8964-788D6F6B5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3627"/>
            <a:ext cx="11269708" cy="47347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REAKCE NA KRITIKU </a:t>
            </a:r>
            <a:r>
              <a:rPr lang="cs-CZ" altLang="cs-CZ" dirty="0"/>
              <a:t>= zdůraznění </a:t>
            </a:r>
            <a:r>
              <a:rPr lang="cs-CZ" altLang="cs-CZ" b="1" dirty="0"/>
              <a:t>specifik ve výzkumu sportovní edukace </a:t>
            </a:r>
            <a:r>
              <a:rPr lang="cs-CZ" altLang="cs-CZ" dirty="0"/>
              <a:t>= respektování bázových principů vycházejících z normativní pedagogiky sportu (</a:t>
            </a:r>
            <a:r>
              <a:rPr lang="cs-CZ" altLang="cs-CZ" dirty="0" err="1"/>
              <a:t>Prohl</a:t>
            </a:r>
            <a:r>
              <a:rPr lang="cs-CZ" altLang="cs-CZ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= kritické východisko sportovně-pedagogického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/>
              <a:t>povinnost k vlastnímu předmětu</a:t>
            </a:r>
            <a:r>
              <a:rPr lang="cs-CZ" altLang="cs-CZ" dirty="0"/>
              <a:t> </a:t>
            </a:r>
            <a:r>
              <a:rPr lang="cs-CZ" altLang="cs-CZ" b="1" dirty="0"/>
              <a:t>výzkumu = </a:t>
            </a:r>
            <a:r>
              <a:rPr lang="cs-CZ" altLang="cs-CZ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svoboda výběru </a:t>
            </a:r>
            <a:r>
              <a:rPr lang="cs-CZ" altLang="cs-CZ" b="1" dirty="0"/>
              <a:t>témat a výzkumných metod = </a:t>
            </a:r>
            <a:br>
              <a:rPr lang="cs-CZ" altLang="cs-CZ" b="1" dirty="0"/>
            </a:br>
            <a:r>
              <a:rPr lang="cs-CZ" altLang="cs-CZ" dirty="0"/>
              <a:t>možnost adaptace výzkumných postupů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061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C59009-1F6A-4161-8673-7B6F4BDDE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4B8ECB-F4DB-4261-A60E-C4ED90050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95275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493DDB-BE9D-4597-A30F-4D6648B16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11554"/>
            <a:ext cx="11168969" cy="5016445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úsilí o </a:t>
            </a:r>
            <a:r>
              <a:rPr lang="cs-CZ" altLang="cs-CZ" b="1" dirty="0">
                <a:solidFill>
                  <a:srgbClr val="FF0000"/>
                </a:solidFill>
              </a:rPr>
              <a:t>integraci</a:t>
            </a:r>
            <a:r>
              <a:rPr lang="cs-CZ" altLang="cs-CZ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rozvoj tzv. </a:t>
            </a:r>
            <a:r>
              <a:rPr lang="cs-CZ" altLang="cs-CZ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/>
              <a:t>normativní koncepce</a:t>
            </a:r>
            <a:r>
              <a:rPr lang="cs-CZ" altLang="cs-CZ" dirty="0"/>
              <a:t> spoluvytvářejí </a:t>
            </a:r>
            <a:r>
              <a:rPr lang="cs-CZ" altLang="cs-CZ" b="1" dirty="0">
                <a:solidFill>
                  <a:srgbClr val="0000DC"/>
                </a:solidFill>
              </a:rPr>
              <a:t>východiska </a:t>
            </a:r>
            <a:r>
              <a:rPr lang="cs-CZ" altLang="cs-CZ" b="1" dirty="0"/>
              <a:t>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výsledky výzkumů </a:t>
            </a:r>
            <a:r>
              <a:rPr lang="cs-CZ" altLang="cs-CZ" dirty="0">
                <a:solidFill>
                  <a:srgbClr val="0000DC"/>
                </a:solidFill>
              </a:rPr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integrace </a:t>
            </a:r>
            <a:r>
              <a:rPr lang="cs-CZ" altLang="cs-CZ" dirty="0"/>
              <a:t>do „norem“ → 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tvorba klíčových </a:t>
            </a:r>
            <a:r>
              <a:rPr lang="cs-CZ" altLang="cs-CZ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impulzy pro </a:t>
            </a:r>
            <a:r>
              <a:rPr lang="cs-CZ" altLang="cs-CZ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dirty="0"/>
              <a:t>→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51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6341A-10E9-4E01-A55C-EB1796054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CF4CA-C0F6-47DD-9F0A-1746899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1298692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Výzkumné pole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B4C091-85CA-4351-AC5E-F1A2424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7837"/>
            <a:ext cx="11244692" cy="4650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000" b="1" dirty="0">
                <a:solidFill>
                  <a:srgbClr val="0000DC"/>
                </a:solidFill>
              </a:rPr>
              <a:t>vztah edukace a sportu </a:t>
            </a:r>
            <a:r>
              <a:rPr lang="cs-CZ" altLang="cs-CZ" sz="3000" dirty="0"/>
              <a:t>– široce pojatý fenomén, tzn. </a:t>
            </a:r>
            <a:r>
              <a:rPr lang="cs-CZ" altLang="cs-CZ" sz="3000" b="1" dirty="0"/>
              <a:t>školního sportu</a:t>
            </a:r>
            <a:r>
              <a:rPr lang="cs-CZ" altLang="cs-CZ" sz="3000" dirty="0"/>
              <a:t> (označení všech sportovních aktivit, které probíhají </a:t>
            </a:r>
            <a:br>
              <a:rPr lang="cs-CZ" altLang="cs-CZ" sz="3000" dirty="0"/>
            </a:br>
            <a:r>
              <a:rPr lang="cs-CZ" altLang="cs-CZ" sz="3000" dirty="0"/>
              <a:t>ve školní instituci), </a:t>
            </a:r>
            <a:r>
              <a:rPr lang="cs-CZ" altLang="cs-CZ" sz="3000" b="1" dirty="0"/>
              <a:t>soutěžního sportu</a:t>
            </a:r>
            <a:r>
              <a:rPr lang="cs-CZ" altLang="cs-CZ" sz="3000" dirty="0"/>
              <a:t> a </a:t>
            </a:r>
            <a:r>
              <a:rPr lang="cs-CZ" altLang="cs-CZ" sz="3000" b="1" dirty="0"/>
              <a:t>rekreačního sportu</a:t>
            </a:r>
            <a:endParaRPr lang="cs-CZ" altLang="cs-CZ" sz="30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>
                <a:solidFill>
                  <a:srgbClr val="CC3300"/>
                </a:solidFill>
              </a:rPr>
              <a:t>edukace ve sportu, sportem a pro sport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dirty="0"/>
              <a:t>otázky související </a:t>
            </a:r>
            <a:r>
              <a:rPr lang="cs-CZ" altLang="cs-CZ" sz="3000" b="1" dirty="0">
                <a:solidFill>
                  <a:srgbClr val="CC3300"/>
                </a:solidFill>
              </a:rPr>
              <a:t>s edukací ve sportu a za jeho využití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>
                <a:solidFill>
                  <a:srgbClr val="CC3300"/>
                </a:solidFill>
              </a:rPr>
              <a:t>edukační funkce sportu =</a:t>
            </a:r>
            <a:r>
              <a:rPr lang="cs-CZ" altLang="cs-CZ" sz="3000" b="1" dirty="0">
                <a:solidFill>
                  <a:schemeClr val="accent2"/>
                </a:solidFill>
              </a:rPr>
              <a:t> </a:t>
            </a:r>
            <a:r>
              <a:rPr lang="cs-CZ" altLang="cs-CZ" sz="3000" dirty="0"/>
              <a:t>imanentní potenciál sportu </a:t>
            </a:r>
            <a:br>
              <a:rPr lang="cs-CZ" altLang="cs-CZ" sz="3000" dirty="0"/>
            </a:br>
            <a:r>
              <a:rPr lang="cs-CZ" altLang="cs-CZ" sz="3000" dirty="0"/>
              <a:t>a reálné sportovní (pohybové) aktivity, které iniciují specifické </a:t>
            </a:r>
            <a:r>
              <a:rPr lang="cs-CZ" altLang="cs-CZ" sz="3000" b="1" dirty="0"/>
              <a:t>edukační procesy </a:t>
            </a:r>
            <a:r>
              <a:rPr lang="cs-CZ" altLang="cs-CZ" sz="3000" dirty="0"/>
              <a:t>= takové činnosti, při nichž se nějaký subjekt učí, obvykle za působení (přímého nebo zprostředkovaného) jiného subjektu, který vyučuje nebo instruuje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BE1DE3-2DBE-42DB-8F33-2CBE80E05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FC9037-F0B0-421B-BBCC-4E0D1C0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7964"/>
            <a:ext cx="10753200" cy="450165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Kritická pedagogika sportu (PS)</a:t>
            </a:r>
            <a:endParaRPr lang="cs-CZ" dirty="0">
              <a:solidFill>
                <a:srgbClr val="0000DC"/>
              </a:solidFill>
            </a:endParaRPr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C4A4C3CE-3A86-482B-87AA-152FAADE2B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469128"/>
              </p:ext>
            </p:extLst>
          </p:nvPr>
        </p:nvGraphicFramePr>
        <p:xfrm>
          <a:off x="596686" y="1052513"/>
          <a:ext cx="11042542" cy="5764748"/>
        </p:xfrm>
        <a:graphic>
          <a:graphicData uri="http://schemas.openxmlformats.org/drawingml/2006/table">
            <a:tbl>
              <a:tblPr/>
              <a:tblGrid>
                <a:gridCol w="4381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9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Pedagogika sportu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3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sportovní edukace – </a:t>
                      </a:r>
                      <a:r>
                        <a:rPr kumimoji="0" lang="cs-CZ" altLang="cs-CZ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sportovní edukace – </a:t>
                      </a:r>
                      <a:r>
                        <a:rPr kumimoji="0" lang="cs-CZ" altLang="cs-CZ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1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a norem – </a:t>
                      </a:r>
                      <a:b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1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92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kritická PS</a:t>
                      </a: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Line 50">
            <a:extLst>
              <a:ext uri="{FF2B5EF4-FFF2-40B4-BE49-F238E27FC236}">
                <a16:creationId xmlns:a16="http://schemas.microsoft.com/office/drawing/2014/main" id="{E734F3DD-AA32-4442-8867-2605B3C017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4" y="1613044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51">
            <a:extLst>
              <a:ext uri="{FF2B5EF4-FFF2-40B4-BE49-F238E27FC236}">
                <a16:creationId xmlns:a16="http://schemas.microsoft.com/office/drawing/2014/main" id="{05D63E99-ADA5-46C3-927A-5C5B4131E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90" y="1597585"/>
            <a:ext cx="730269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68">
            <a:extLst>
              <a:ext uri="{FF2B5EF4-FFF2-40B4-BE49-F238E27FC236}">
                <a16:creationId xmlns:a16="http://schemas.microsoft.com/office/drawing/2014/main" id="{1F8349D5-E31F-4CCC-9CAE-31E9E22FD7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4" y="2846081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57D5FFA2-24B2-4793-8511-9991D5EA9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3" y="4279860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C262155-C2F4-49D9-859C-F802A9466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89" y="2836439"/>
            <a:ext cx="730269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CAE66EFC-412D-4508-9C7F-C9C25D850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89" y="4292188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88F62B5E-6A56-484E-9FDB-507588495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9405" y="6410540"/>
            <a:ext cx="1460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73">
            <a:extLst>
              <a:ext uri="{FF2B5EF4-FFF2-40B4-BE49-F238E27FC236}">
                <a16:creationId xmlns:a16="http://schemas.microsoft.com/office/drawing/2014/main" id="{FCE9F60F-C8DC-48A0-8033-A7A5BE6A42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70039" y="6410540"/>
            <a:ext cx="13700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215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54D53A-9FAE-4EF5-9332-62D5106E7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54977-54DA-4244-B166-20422DCF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11512"/>
            <a:ext cx="10753200" cy="451576"/>
          </a:xfrm>
        </p:spPr>
        <p:txBody>
          <a:bodyPr/>
          <a:lstStyle/>
          <a:p>
            <a:r>
              <a:rPr lang="cs-CZ" dirty="0"/>
              <a:t>Typy empirických výzkumů v PS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8ED480-072D-492A-B632-9258DD625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25105"/>
            <a:ext cx="11027471" cy="45434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základní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řešení klíčových problémů (sporadické)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CC3300"/>
                </a:solidFill>
              </a:rPr>
              <a:t>aplikovaný </a:t>
            </a:r>
            <a:r>
              <a:rPr lang="cs-CZ" altLang="cs-CZ" sz="3200" dirty="0"/>
              <a:t>– řešení problémů praxe (typické)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/>
              <a:t>výzkumné šetření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CC3300"/>
                </a:solidFill>
              </a:rPr>
              <a:t>akční výzkum</a:t>
            </a:r>
            <a:r>
              <a:rPr lang="cs-CZ" altLang="cs-CZ" sz="3200" dirty="0">
                <a:solidFill>
                  <a:srgbClr val="CC3300"/>
                </a:solidFill>
              </a:rPr>
              <a:t> </a:t>
            </a:r>
            <a:r>
              <a:rPr lang="cs-CZ" altLang="cs-CZ" sz="3200" dirty="0"/>
              <a:t>= provádí samotný sportovní pedagog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/>
              <a:t>„kapesní“ výzkum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kvantitativní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„klasické“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kvalitativní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„moderní“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F01928"/>
                </a:solidFill>
              </a:rPr>
              <a:t>smíšený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trend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411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0CA304-4DA1-44BD-B1B4-3904E6857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D8396D-BF63-41E1-911D-764058CA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Kvantitativní – kvalitativní design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br>
              <a:rPr lang="cs-CZ" altLang="cs-CZ" dirty="0">
                <a:solidFill>
                  <a:srgbClr val="CC3300"/>
                </a:solidFill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AA6B3-B38D-4049-9E73-DBC415A89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99" y="1141812"/>
            <a:ext cx="11051563" cy="47087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>
                <a:solidFill>
                  <a:srgbClr val="CC3300"/>
                </a:solidFill>
              </a:rPr>
              <a:t>				kvantitativní </a:t>
            </a:r>
            <a:r>
              <a:rPr lang="cs-CZ" altLang="cs-CZ" b="1" dirty="0"/>
              <a:t>		</a:t>
            </a:r>
            <a:r>
              <a:rPr lang="cs-CZ" altLang="cs-CZ" b="1" dirty="0">
                <a:solidFill>
                  <a:srgbClr val="CC3300"/>
                </a:solidFill>
              </a:rPr>
              <a:t>kvalitativní 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i="1" dirty="0"/>
              <a:t>cíl</a:t>
            </a:r>
            <a:r>
              <a:rPr lang="cs-CZ" altLang="cs-CZ" dirty="0"/>
              <a:t> 			testování hypotéz 	vytváření hypotéz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logika</a:t>
            </a:r>
            <a:r>
              <a:rPr lang="cs-CZ" altLang="cs-CZ" dirty="0"/>
              <a:t> 		deduktivní 			induktivní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počet</a:t>
            </a:r>
            <a:r>
              <a:rPr lang="cs-CZ" altLang="cs-CZ" dirty="0"/>
              <a:t> </a:t>
            </a:r>
            <a:r>
              <a:rPr lang="cs-CZ" altLang="cs-CZ" b="1" i="1" dirty="0"/>
              <a:t>případů</a:t>
            </a:r>
            <a:r>
              <a:rPr lang="cs-CZ" altLang="cs-CZ" dirty="0"/>
              <a:t>	vysoký 			malý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generalizace</a:t>
            </a:r>
            <a:r>
              <a:rPr lang="cs-CZ" altLang="cs-CZ" dirty="0"/>
              <a:t> 	možná a měřitelná 	nemožná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informace 	</a:t>
            </a:r>
            <a:r>
              <a:rPr lang="cs-CZ" altLang="cs-CZ" dirty="0"/>
              <a:t>redukovaná 		bohatá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kontakt 		</a:t>
            </a:r>
            <a:r>
              <a:rPr lang="cs-CZ" altLang="cs-CZ" dirty="0"/>
              <a:t>zprostředkovaný  	těsný a dlouhý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validita 		</a:t>
            </a:r>
            <a:r>
              <a:rPr lang="cs-CZ" altLang="cs-CZ" dirty="0"/>
              <a:t>nízká 			potenciálně vysoká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reliabilita 		</a:t>
            </a:r>
            <a:r>
              <a:rPr lang="cs-CZ" altLang="cs-CZ" dirty="0"/>
              <a:t>vysoká 			nízká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773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3E6197-7FB5-453F-9759-9EBE8B95B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9D9142-E3DD-46A0-8CFF-A04D60695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2028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0ED8D-3A2D-45AC-A699-40A4FAED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42551"/>
            <a:ext cx="11199966" cy="47862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>
                <a:solidFill>
                  <a:srgbClr val="CC3300"/>
                </a:solidFill>
              </a:rPr>
              <a:t>1. Vymezení výzkumného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co zkoumat? </a:t>
            </a:r>
            <a:r>
              <a:rPr lang="cs-CZ" altLang="cs-CZ" dirty="0"/>
              <a:t>(aspekt, prvek, rozvoj, efekty, ... SE ve vztahu </a:t>
            </a:r>
            <a:br>
              <a:rPr lang="cs-CZ" altLang="cs-CZ" dirty="0"/>
            </a:br>
            <a:r>
              <a:rPr lang="cs-CZ" altLang="cs-CZ" dirty="0"/>
              <a:t>k minulosti, současnosti, popř.  budoucnosti)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koho? </a:t>
            </a:r>
            <a:r>
              <a:rPr lang="cs-CZ" altLang="cs-CZ" dirty="0"/>
              <a:t>způsoby výběru – kvantit. x kvalit. Výzkum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co? </a:t>
            </a:r>
            <a:r>
              <a:rPr lang="cs-CZ" altLang="cs-CZ" dirty="0"/>
              <a:t>(</a:t>
            </a:r>
            <a:r>
              <a:rPr lang="cs-CZ" altLang="cs-CZ" dirty="0" err="1"/>
              <a:t>kurikulární</a:t>
            </a:r>
            <a:r>
              <a:rPr lang="cs-CZ" altLang="cs-CZ" dirty="0"/>
              <a:t> dokumenty SE, koncepční materiály,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kde? </a:t>
            </a:r>
            <a:r>
              <a:rPr lang="cs-CZ" altLang="cs-CZ" dirty="0"/>
              <a:t>(místně, státně, mezinárodně, globálně,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kdy? </a:t>
            </a:r>
            <a:r>
              <a:rPr lang="cs-CZ" altLang="cs-CZ" dirty="0"/>
              <a:t>(např. dlouhodobé výzkumy)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jak? </a:t>
            </a:r>
            <a:r>
              <a:rPr lang="cs-CZ" altLang="cs-CZ" dirty="0"/>
              <a:t>(teoreticky, empiricky, </a:t>
            </a:r>
            <a:r>
              <a:rPr lang="cs-CZ" altLang="cs-CZ" dirty="0" err="1"/>
              <a:t>metavýzkumy</a:t>
            </a:r>
            <a:r>
              <a:rPr lang="cs-CZ" altLang="cs-CZ" dirty="0"/>
              <a:t>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za co? </a:t>
            </a:r>
            <a:r>
              <a:rPr lang="cs-CZ" altLang="cs-CZ" dirty="0"/>
              <a:t>(ekonomická náročnost výzkumu)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- ...?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221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FA51E7-B6BC-4A34-B5BB-8B3D5E1A1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99E8C0-6D6A-497B-B3FA-DF9C9525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B77337-8AFD-47ED-8AEF-4D8B0D313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1471186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2. Informační příprava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CC3300"/>
                </a:solidFill>
              </a:rPr>
              <a:t>obsahová </a:t>
            </a:r>
            <a:r>
              <a:rPr lang="cs-CZ" altLang="cs-CZ" sz="3200" dirty="0"/>
              <a:t>(monografie, časopisy, databáze, ...)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klíčová slova?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+ </a:t>
            </a:r>
            <a:r>
              <a:rPr lang="cs-CZ" altLang="cs-CZ" sz="3200" b="1" dirty="0">
                <a:solidFill>
                  <a:srgbClr val="CC3300"/>
                </a:solidFill>
              </a:rPr>
              <a:t>metodologická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dle vhodného výzkumného designu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x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x smíšený)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CC3300"/>
                </a:solidFill>
              </a:rPr>
              <a:t>tvorba přehledové studie </a:t>
            </a:r>
            <a:r>
              <a:rPr lang="cs-CZ" altLang="cs-CZ" sz="3200" dirty="0"/>
              <a:t>= historická + teoretická + obsahová + metodologická východiska výzkumného problému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3698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95565B-3989-4CBB-AC77-A4C95676D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A37A5-8569-494C-B4A2-404F3B9F6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754077-CFC7-4E33-B387-15CBF206C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3. Formulace</a:t>
            </a:r>
            <a:r>
              <a:rPr lang="cs-CZ" altLang="cs-CZ" sz="3200" b="1" i="1" dirty="0"/>
              <a:t> </a:t>
            </a:r>
          </a:p>
          <a:p>
            <a:pPr marL="609600" indent="-609600">
              <a:lnSpc>
                <a:spcPct val="100000"/>
              </a:lnSpc>
              <a:spcBef>
                <a:spcPts val="1800"/>
              </a:spcBef>
              <a:buFontTx/>
              <a:buAutoNum type="alphaLcParenBoth"/>
            </a:pP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  <a:br>
              <a:rPr lang="cs-CZ" altLang="cs-CZ" sz="3200" b="1" i="1" dirty="0">
                <a:solidFill>
                  <a:srgbClr val="CC3300"/>
                </a:solidFill>
              </a:rPr>
            </a:br>
            <a:r>
              <a:rPr lang="cs-CZ" altLang="cs-CZ" sz="3200" b="1" dirty="0"/>
              <a:t>většinou</a:t>
            </a:r>
            <a:br>
              <a:rPr lang="cs-CZ" altLang="cs-CZ" sz="3200" b="1" dirty="0">
                <a:solidFill>
                  <a:schemeClr val="hlink"/>
                </a:solidFill>
              </a:rPr>
            </a:br>
            <a:endParaRPr lang="cs-CZ" altLang="cs-CZ" sz="3200" b="1" dirty="0">
              <a:solidFill>
                <a:schemeClr val="hlink"/>
              </a:solidFill>
            </a:endParaRPr>
          </a:p>
          <a:p>
            <a:pPr marL="609600" indent="-60960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(b) hypotéz </a:t>
            </a:r>
            <a:br>
              <a:rPr lang="cs-CZ" altLang="cs-CZ" sz="3200" b="1" i="1" dirty="0"/>
            </a:br>
            <a:r>
              <a:rPr lang="cs-CZ" altLang="cs-CZ" sz="3200" b="1" dirty="0"/>
              <a:t>ne vždy, např. 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64207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F4E72-2BD7-44E7-B755-C1CBCC0464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40B64C-08DB-4C7F-ABF3-05DB9476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517F5-E38E-473D-9F04-581AA6814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59001"/>
            <a:ext cx="11159207" cy="4755080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 Zjišťování (sport. pedagogických) faktů – sběr dat</a:t>
            </a:r>
            <a:br>
              <a:rPr lang="cs-CZ" altLang="cs-CZ" sz="3200" dirty="0"/>
            </a:br>
            <a:r>
              <a:rPr lang="cs-CZ" altLang="cs-CZ" sz="3200" dirty="0"/>
              <a:t>   výzkumnými metodami a technikami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4.1 Kvantitativní výzkum</a:t>
            </a:r>
            <a:endParaRPr lang="cs-CZ" altLang="cs-CZ" sz="32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dotazník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pozorování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rozhovor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experiment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didaktický test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sociometrický test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0071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95B469-4446-4A67-B629-C29E6C936D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311E5-2769-4304-ADB3-F2CABAAD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51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332FA8-2A45-4AA9-89DD-4B4C6479C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51" y="984143"/>
            <a:ext cx="11100966" cy="4897464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 Zjišťování (sport. pedagogických) faktů – sběr dat</a:t>
            </a:r>
            <a:br>
              <a:rPr lang="cs-CZ" altLang="cs-CZ" sz="3200" dirty="0">
                <a:solidFill>
                  <a:srgbClr val="CC3300"/>
                </a:solidFill>
              </a:rPr>
            </a:br>
            <a:r>
              <a:rPr lang="cs-CZ" altLang="cs-CZ" sz="3200" dirty="0"/>
              <a:t>výzkumnými metodami a technikami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4.2 Kvalitativní výzkum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dotazník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pozorování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interview</a:t>
            </a:r>
            <a:r>
              <a:rPr lang="cs-CZ" altLang="cs-CZ" sz="3200" dirty="0"/>
              <a:t> – vymezení, typy</a:t>
            </a:r>
          </a:p>
          <a:p>
            <a:pPr>
              <a:lnSpc>
                <a:spcPct val="100000"/>
              </a:lnSpc>
            </a:pPr>
            <a:r>
              <a:rPr lang="en-US" altLang="cs-CZ" sz="3200" b="1" dirty="0"/>
              <a:t>focus group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vymezení, průběh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analýza dokumentů </a:t>
            </a:r>
            <a:r>
              <a:rPr lang="cs-CZ" altLang="cs-CZ" sz="3200" dirty="0"/>
              <a:t>– vymezení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případová studie</a:t>
            </a:r>
            <a:r>
              <a:rPr lang="cs-CZ" altLang="cs-CZ" sz="3200" dirty="0"/>
              <a:t> –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výzkum životního příběhu </a:t>
            </a:r>
            <a:r>
              <a:rPr lang="cs-CZ" altLang="cs-CZ" sz="3200" dirty="0"/>
              <a:t>– koho?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etnografie </a:t>
            </a:r>
            <a:r>
              <a:rPr lang="cs-CZ" altLang="cs-CZ" sz="3200" dirty="0"/>
              <a:t>– vymezení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89066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E7811F-6410-4241-BD19-9E2227211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302E5F-7B12-41B9-8617-105BBD516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DBB9E-A8C0-487D-8E88-84E0FA87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4590"/>
            <a:ext cx="10753200" cy="4548752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5. Vyhodnocení výsledků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kvantitativní </a:t>
            </a:r>
            <a:r>
              <a:rPr lang="cs-CZ" altLang="cs-CZ" sz="3200" dirty="0"/>
              <a:t>– jevy („čísla“) – lze měřit, počítat – statistické techniky, tabulky, grafy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kvalitativní </a:t>
            </a:r>
            <a:r>
              <a:rPr lang="cs-CZ" altLang="cs-CZ" sz="3200" dirty="0"/>
              <a:t>– jevy („slova“) – hluboká analýza, popis</a:t>
            </a:r>
            <a:br>
              <a:rPr lang="cs-CZ" altLang="cs-CZ" sz="3200" dirty="0"/>
            </a:br>
            <a:endParaRPr lang="cs-CZ" altLang="cs-CZ" sz="3200" dirty="0"/>
          </a:p>
          <a:p>
            <a:pPr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6. Zpracování výsledků </a:t>
            </a:r>
          </a:p>
          <a:p>
            <a:r>
              <a:rPr lang="cs-CZ" altLang="cs-CZ" sz="3200" dirty="0"/>
              <a:t>psaní zprávy o výzkumu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věda = vědecký text (= vědění)</a:t>
            </a:r>
          </a:p>
          <a:p>
            <a:r>
              <a:rPr lang="cs-CZ" altLang="cs-CZ" sz="3200" dirty="0"/>
              <a:t>prezentace – diskuse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02176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A8FC5-EB71-476E-B7D3-D04391C2F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8E7FBF-8156-447B-A91C-E522641F23FF}"/>
              </a:ext>
            </a:extLst>
          </p:cNvPr>
          <p:cNvSpPr txBox="1">
            <a:spLocks/>
          </p:cNvSpPr>
          <p:nvPr/>
        </p:nvSpPr>
        <p:spPr>
          <a:xfrm>
            <a:off x="3000524" y="3036802"/>
            <a:ext cx="6438924" cy="6534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Děkuji Vám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6613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22575-4F6B-4199-BF1A-8140013DE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7D8AAB-AE4B-4AD3-80C5-766429A8D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18522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Výzkumné pole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D7001A-0FCB-448C-ABDC-01356FAC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11" y="1208868"/>
            <a:ext cx="11360929" cy="4943959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altLang="cs-CZ" b="1" dirty="0"/>
              <a:t>= sportovní edukace (SE) =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vývoj = historický výzkum </a:t>
            </a:r>
            <a:r>
              <a:rPr lang="cs-CZ" altLang="cs-CZ" dirty="0"/>
              <a:t>(proměny, národní a kulturní specifika, rozvoj SE, ...)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současnost = </a:t>
            </a:r>
            <a:r>
              <a:rPr lang="cs-CZ" altLang="cs-CZ" dirty="0"/>
              <a:t>hlavně </a:t>
            </a:r>
            <a:r>
              <a:rPr lang="cs-CZ" altLang="cs-CZ" b="1" dirty="0">
                <a:solidFill>
                  <a:srgbClr val="CC3300"/>
                </a:solidFill>
              </a:rPr>
              <a:t>empirický výzkum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srovnávání = komparativní výzkum </a:t>
            </a:r>
            <a:r>
              <a:rPr lang="cs-CZ" altLang="cs-CZ" dirty="0"/>
              <a:t>(synchronní, chronologický)</a:t>
            </a:r>
            <a:endParaRPr lang="cs-CZ" altLang="cs-CZ" b="1" dirty="0"/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rozvoj = budoucnost = prognózy </a:t>
            </a:r>
            <a:br>
              <a:rPr lang="cs-CZ" altLang="cs-CZ" b="1" dirty="0">
                <a:solidFill>
                  <a:srgbClr val="CC3300"/>
                </a:solidFill>
              </a:rPr>
            </a:br>
            <a:r>
              <a:rPr lang="cs-CZ" altLang="cs-CZ" b="1" dirty="0">
                <a:solidFill>
                  <a:srgbClr val="CC3300"/>
                </a:solidFill>
              </a:rPr>
              <a:t>(← empirický výzkum) + teoretický (normativní) přístup </a:t>
            </a:r>
            <a:br>
              <a:rPr lang="cs-CZ" altLang="cs-CZ" b="1" dirty="0">
                <a:solidFill>
                  <a:srgbClr val="CC3300"/>
                </a:solidFill>
              </a:rPr>
            </a:br>
            <a:r>
              <a:rPr lang="cs-CZ" altLang="cs-CZ" b="1" dirty="0"/>
              <a:t>(tvorba konceptů = </a:t>
            </a:r>
            <a:r>
              <a:rPr lang="cs-CZ" altLang="cs-CZ" dirty="0"/>
              <a:t>individuální, institucionální, komunitní, státní, globální, ... plány a vize SE – kurikula, kodexy, vize, doporučení,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87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32E6B3-5B59-4B17-BD98-EFBA5B75AF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DD93C7-E065-4F0E-BDAC-61D34A1C04DF}"/>
              </a:ext>
            </a:extLst>
          </p:cNvPr>
          <p:cNvSpPr txBox="1">
            <a:spLocks/>
          </p:cNvSpPr>
          <p:nvPr/>
        </p:nvSpPr>
        <p:spPr>
          <a:xfrm>
            <a:off x="540000" y="518522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>
                <a:solidFill>
                  <a:srgbClr val="0000DC"/>
                </a:solidFill>
              </a:rPr>
              <a:t>Výzkumné pole PgS</a:t>
            </a:r>
            <a:endParaRPr lang="cs-CZ" kern="0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73D02CE4-CD82-4784-974F-59708DE4AC8A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1237EAC5-10D6-4FA6-802C-92224A8E5F19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cs-CZ" altLang="cs-CZ" dirty="0"/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6DFFCFB2-D368-4C0B-AF52-08C17CB7A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13F6CCC-2C3D-4C8F-8859-B151736D8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F522B4-19AF-4D96-A186-4692689A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395DCD7-FFF0-4A38-9287-E0514F7B9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258EFBB-B273-41E0-8440-921D01265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FF9EEFE5-AE7E-4E60-A974-AF678A9AC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A3B95C67-9EFA-4844-BED5-85D390E0C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C878EDC8-CED4-4C4C-B3D4-A040912116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BEBB51B2-90A7-4113-8BBA-DF4556549A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CBEA2E96-A148-4984-8B98-1A1AE7A986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8B248C56-A52A-4A91-AD5B-CF881412E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B301F132-ABBC-40B1-89E4-3DB1AB6E2B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271C1534-C4A4-4B4B-ABFD-E071FA49C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CC2DFD32-22F3-490A-93AA-7535227D6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E1BDA36C-F154-46C2-9737-2ADAC14E2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Line 21">
            <a:extLst>
              <a:ext uri="{FF2B5EF4-FFF2-40B4-BE49-F238E27FC236}">
                <a16:creationId xmlns:a16="http://schemas.microsoft.com/office/drawing/2014/main" id="{E5CA4517-56D0-4E7D-9A65-E51EE536C8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96D8BD6E-BDA0-4549-8475-BBF657B5A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97879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0071-1DDB-4D5E-8470-759F462CEE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BBCF1-BC27-4D21-9AAC-18AE539C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Historický výzkum (</a:t>
            </a:r>
            <a:r>
              <a:rPr lang="cs-CZ" altLang="cs-CZ" dirty="0" err="1">
                <a:solidFill>
                  <a:srgbClr val="0000DC"/>
                </a:solidFill>
              </a:rPr>
              <a:t>HV</a:t>
            </a:r>
            <a:r>
              <a:rPr lang="cs-CZ" altLang="cs-CZ" dirty="0">
                <a:solidFill>
                  <a:srgbClr val="0000DC"/>
                </a:solidFill>
              </a:rPr>
              <a:t>)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8986E4-5971-43DB-B885-56519496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566"/>
            <a:ext cx="10753200" cy="4863434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předmět </a:t>
            </a:r>
            <a:r>
              <a:rPr lang="cs-CZ" altLang="cs-CZ" sz="3200" b="1" dirty="0" err="1">
                <a:solidFill>
                  <a:srgbClr val="FF0000"/>
                </a:solidFill>
              </a:rPr>
              <a:t>HV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komplexní dějiny lidstva, tzn. </a:t>
            </a:r>
            <a:r>
              <a:rPr lang="cs-CZ" altLang="cs-CZ" sz="3200" b="1" dirty="0">
                <a:solidFill>
                  <a:srgbClr val="FF0000"/>
                </a:solidFill>
              </a:rPr>
              <a:t>včetně </a:t>
            </a:r>
            <a:r>
              <a:rPr lang="cs-CZ" altLang="cs-CZ" sz="3200" b="1" dirty="0"/>
              <a:t>vzniku, vývoje, proměn a rozvoje sportu a </a:t>
            </a:r>
            <a:r>
              <a:rPr lang="cs-CZ" altLang="cs-CZ" sz="3200" b="1" dirty="0">
                <a:solidFill>
                  <a:srgbClr val="FF0000"/>
                </a:solidFill>
              </a:rPr>
              <a:t>SE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historický výzkum v pedagogice sportu = </a:t>
            </a:r>
            <a:br>
              <a:rPr lang="cs-CZ" altLang="cs-CZ" sz="3200" b="1" dirty="0"/>
            </a:br>
            <a:r>
              <a:rPr lang="cs-CZ" altLang="cs-CZ" sz="3200" dirty="0"/>
              <a:t>klíčové problémy </a:t>
            </a:r>
            <a:r>
              <a:rPr lang="cs-CZ" altLang="cs-CZ" sz="3200" b="1" dirty="0">
                <a:solidFill>
                  <a:srgbClr val="FF0000"/>
                </a:solidFill>
              </a:rPr>
              <a:t>vývoje teorie a praxe SE = východisko </a:t>
            </a:r>
            <a:r>
              <a:rPr lang="cs-CZ" altLang="cs-CZ" sz="3200" dirty="0"/>
              <a:t>empirického výzkumu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empirický výzkum</a:t>
            </a:r>
            <a:r>
              <a:rPr lang="cs-CZ" altLang="cs-CZ" sz="3200" dirty="0"/>
              <a:t> = předmět reálně </a:t>
            </a:r>
            <a:r>
              <a:rPr lang="cs-CZ" altLang="cs-CZ" sz="3200" b="1" dirty="0"/>
              <a:t>existuje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X – </a:t>
            </a:r>
            <a:r>
              <a:rPr lang="cs-CZ" altLang="cs-CZ" sz="3200" b="1" dirty="0" err="1"/>
              <a:t>HV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objekt</a:t>
            </a:r>
            <a:r>
              <a:rPr lang="cs-CZ" altLang="cs-CZ" sz="3200" dirty="0"/>
              <a:t> vědeckého zájmu zde a nyní </a:t>
            </a:r>
            <a:r>
              <a:rPr lang="cs-CZ" altLang="cs-CZ" sz="3200" b="1" dirty="0">
                <a:solidFill>
                  <a:srgbClr val="FF0000"/>
                </a:solidFill>
              </a:rPr>
              <a:t>neexistuje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dirty="0"/>
              <a:t>hlavní </a:t>
            </a:r>
            <a:r>
              <a:rPr lang="cs-CZ" altLang="cs-CZ" sz="3200" b="1" dirty="0">
                <a:solidFill>
                  <a:srgbClr val="FF0000"/>
                </a:solidFill>
              </a:rPr>
              <a:t>metoda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b="1" dirty="0"/>
              <a:t>analýza </a:t>
            </a:r>
            <a:r>
              <a:rPr lang="cs-CZ" altLang="cs-CZ" sz="3200" b="1" dirty="0">
                <a:solidFill>
                  <a:srgbClr val="FF0000"/>
                </a:solidFill>
              </a:rPr>
              <a:t>historických pramenů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typy pramenů </a:t>
            </a:r>
            <a:r>
              <a:rPr lang="cs-CZ" altLang="cs-CZ" sz="3200" b="1" dirty="0"/>
              <a:t>– primární + sekundární</a:t>
            </a:r>
          </a:p>
        </p:txBody>
      </p:sp>
    </p:spTree>
    <p:extLst>
      <p:ext uri="{BB962C8B-B14F-4D97-AF65-F5344CB8AC3E}">
        <p14:creationId xmlns:p14="http://schemas.microsoft.com/office/powerpoint/2010/main" val="226859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612DD8-E4C2-4870-ADCF-748454AAE8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07740F-1325-4D6B-B444-690F35A0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8000"/>
            <a:ext cx="1087056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Historický výzkum (</a:t>
            </a:r>
            <a:r>
              <a:rPr lang="cs-CZ" altLang="cs-CZ" dirty="0" err="1">
                <a:solidFill>
                  <a:srgbClr val="0000DC"/>
                </a:solidFill>
              </a:rPr>
              <a:t>HV</a:t>
            </a:r>
            <a:r>
              <a:rPr lang="cs-CZ" altLang="cs-CZ" dirty="0">
                <a:solidFill>
                  <a:srgbClr val="0000DC"/>
                </a:solidFill>
              </a:rPr>
              <a:t>)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55D7208-4556-4530-A5FC-6B30CF1C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12874"/>
            <a:ext cx="11408898" cy="5215126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b="1" dirty="0">
                <a:solidFill>
                  <a:srgbClr val="0000DC"/>
                </a:solidFill>
              </a:rPr>
              <a:t>Soudobé tendence </a:t>
            </a:r>
            <a:r>
              <a:rPr lang="cs-CZ" b="1" dirty="0" err="1">
                <a:solidFill>
                  <a:srgbClr val="0000DC"/>
                </a:solidFill>
              </a:rPr>
              <a:t>HV</a:t>
            </a:r>
            <a:r>
              <a:rPr lang="cs-CZ" b="1" dirty="0">
                <a:solidFill>
                  <a:srgbClr val="0000DC"/>
                </a:solidFill>
              </a:rPr>
              <a:t>, tzn. i v pedagogice sportu: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b="1" dirty="0"/>
              <a:t>= </a:t>
            </a:r>
            <a:r>
              <a:rPr lang="cs-CZ" altLang="cs-CZ" dirty="0"/>
              <a:t>místo monografického bádání (např. jedna osobnost) konfrontace více dimenzí </a:t>
            </a:r>
            <a:r>
              <a:rPr lang="cs-CZ" altLang="cs-CZ" dirty="0">
                <a:sym typeface="Symbol" panose="05050102010706020507" pitchFamily="18" charset="2"/>
              </a:rPr>
              <a:t> </a:t>
            </a:r>
            <a:r>
              <a:rPr lang="cs-CZ" altLang="cs-CZ" b="1" dirty="0"/>
              <a:t>přehodnocování stereotypů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dirty="0"/>
              <a:t>(dějiny každodennosti) = detailní analýzy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(teleskop X mikroskop) = analýza vybraného fenoménu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rgbClr val="FF0000"/>
                </a:solidFill>
              </a:rPr>
              <a:t>HV</a:t>
            </a:r>
            <a:r>
              <a:rPr lang="cs-CZ" altLang="cs-CZ" b="1" dirty="0">
                <a:solidFill>
                  <a:srgbClr val="FF0000"/>
                </a:solidFill>
              </a:rPr>
              <a:t> soudobých dějin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orální historie </a:t>
            </a:r>
            <a:r>
              <a:rPr lang="cs-CZ" altLang="cs-CZ" b="1" dirty="0"/>
              <a:t>(narace)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životního příběhu 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(postupy blízké empirickému kvalitativnímu výzkumu)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68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5AC70-87B5-49A2-AE30-F0CAE0F36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EEDE76-9E90-4EE2-8CA9-6F81B1650DCB}"/>
              </a:ext>
            </a:extLst>
          </p:cNvPr>
          <p:cNvSpPr txBox="1">
            <a:spLocks noChangeArrowheads="1"/>
          </p:cNvSpPr>
          <p:nvPr/>
        </p:nvSpPr>
        <p:spPr>
          <a:xfrm>
            <a:off x="205458" y="495039"/>
            <a:ext cx="11526997" cy="117565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Teoretická (normativní, klasická) </a:t>
            </a:r>
            <a:br>
              <a:rPr lang="cs-CZ" altLang="cs-CZ" kern="0" dirty="0">
                <a:solidFill>
                  <a:srgbClr val="0000DC"/>
                </a:solidFill>
              </a:rPr>
            </a:br>
            <a:r>
              <a:rPr lang="cs-CZ" altLang="cs-CZ" kern="0" dirty="0">
                <a:solidFill>
                  <a:srgbClr val="0000DC"/>
                </a:solidFill>
              </a:rPr>
              <a:t>pedagogika sportu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08BF6C2-E8B0-4B18-9124-716628AC85D6}"/>
              </a:ext>
            </a:extLst>
          </p:cNvPr>
          <p:cNvSpPr txBox="1">
            <a:spLocks noChangeArrowheads="1"/>
          </p:cNvSpPr>
          <p:nvPr/>
        </p:nvSpPr>
        <p:spPr>
          <a:xfrm>
            <a:off x="205458" y="1772529"/>
            <a:ext cx="11664526" cy="435363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/>
              <a:t>klasický pedagogický koncept </a:t>
            </a:r>
            <a:br>
              <a:rPr lang="cs-CZ" altLang="cs-CZ" sz="3200" kern="0" dirty="0"/>
            </a:br>
            <a:r>
              <a:rPr lang="cs-CZ" altLang="cs-CZ" sz="3200" kern="0" dirty="0"/>
              <a:t>(od Herbarta) = klíčová pozice patří cílům, které jsou normativní a jsou obtížně empiricky zdůvodnitelné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/>
              <a:t>analogicky i </a:t>
            </a:r>
            <a:r>
              <a:rPr lang="cs-CZ" altLang="cs-CZ" sz="3200" b="1" kern="0" dirty="0">
                <a:solidFill>
                  <a:srgbClr val="FF0000"/>
                </a:solidFill>
              </a:rPr>
              <a:t>pedagogika sportu</a:t>
            </a:r>
            <a:r>
              <a:rPr lang="cs-CZ" altLang="cs-CZ" sz="3200" kern="0" dirty="0">
                <a:solidFill>
                  <a:srgbClr val="FF0000"/>
                </a:solidFill>
              </a:rPr>
              <a:t> </a:t>
            </a:r>
            <a:r>
              <a:rPr lang="cs-CZ" altLang="cs-CZ" sz="3200" kern="0" dirty="0"/>
              <a:t>= nejen empirická, ale </a:t>
            </a:r>
            <a:br>
              <a:rPr lang="cs-CZ" altLang="cs-CZ" sz="3200" kern="0" dirty="0"/>
            </a:br>
            <a:r>
              <a:rPr lang="cs-CZ" altLang="cs-CZ" sz="3200" kern="0" dirty="0"/>
              <a:t>i </a:t>
            </a:r>
            <a:r>
              <a:rPr lang="cs-CZ" altLang="cs-CZ" sz="3200" b="1" kern="0" dirty="0">
                <a:solidFill>
                  <a:srgbClr val="FF0000"/>
                </a:solidFill>
              </a:rPr>
              <a:t>teoretická (normativní, </a:t>
            </a:r>
            <a:r>
              <a:rPr lang="cs-CZ" altLang="cs-CZ" sz="3200" kern="0" dirty="0">
                <a:solidFill>
                  <a:srgbClr val="FF0000"/>
                </a:solidFill>
              </a:rPr>
              <a:t>duchovědně orientovaná, klasická) </a:t>
            </a:r>
            <a:r>
              <a:rPr lang="cs-CZ" altLang="cs-CZ" sz="3200" b="1" kern="0" dirty="0"/>
              <a:t>koncepce</a:t>
            </a:r>
            <a:endParaRPr lang="cs-CZ" alt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/>
              <a:t>klíčové = </a:t>
            </a:r>
            <a:r>
              <a:rPr lang="cs-CZ" altLang="cs-CZ" sz="3200" b="1" kern="0" dirty="0">
                <a:solidFill>
                  <a:srgbClr val="FF0000"/>
                </a:solidFill>
              </a:rPr>
              <a:t>teleologické </a:t>
            </a:r>
            <a:r>
              <a:rPr lang="cs-CZ" altLang="cs-CZ" sz="3200" kern="0" dirty="0"/>
              <a:t>směřování (vize, rozvoj, směřování, cíle, modely, …)</a:t>
            </a:r>
          </a:p>
        </p:txBody>
      </p:sp>
    </p:spTree>
    <p:extLst>
      <p:ext uri="{BB962C8B-B14F-4D97-AF65-F5344CB8AC3E}">
        <p14:creationId xmlns:p14="http://schemas.microsoft.com/office/powerpoint/2010/main" val="242295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EC8CEC-64B3-4B40-A296-730E951022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469475-D946-4C94-BFB3-AAF5AAC8FF9D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11387797" cy="7461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Normativní pedagogika sportu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F7F31C-7C38-4345-93D1-BC8DD494CE4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900332"/>
            <a:ext cx="11387797" cy="522583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CC3300"/>
                </a:solidFill>
              </a:rPr>
              <a:t>humanistická orientace</a:t>
            </a:r>
            <a:r>
              <a:rPr lang="cs-CZ" altLang="cs-CZ" b="1" kern="0" dirty="0"/>
              <a:t> </a:t>
            </a:r>
            <a:r>
              <a:rPr lang="cs-CZ" altLang="cs-CZ" kern="0" dirty="0"/>
              <a:t>– podstatný úkol pedagogiky sportu = </a:t>
            </a:r>
            <a:r>
              <a:rPr lang="cs-CZ" altLang="cs-CZ" b="1" kern="0" dirty="0"/>
              <a:t>identifikace a reflexe obrazů člověka </a:t>
            </a:r>
            <a:r>
              <a:rPr lang="cs-CZ" altLang="cs-CZ" kern="0" dirty="0"/>
              <a:t>(</a:t>
            </a:r>
            <a:r>
              <a:rPr lang="cs-CZ" altLang="cs-CZ" kern="0" dirty="0" err="1"/>
              <a:t>Prohl</a:t>
            </a:r>
            <a:r>
              <a:rPr lang="cs-CZ" altLang="cs-CZ" kern="0" dirty="0"/>
              <a:t>, 2006)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kern="0" dirty="0"/>
              <a:t>charakteristické = </a:t>
            </a:r>
            <a:r>
              <a:rPr lang="cs-CZ" altLang="cs-CZ" b="1" kern="0" dirty="0">
                <a:solidFill>
                  <a:srgbClr val="CC3300"/>
                </a:solidFill>
              </a:rPr>
              <a:t>diskuse </a:t>
            </a:r>
            <a:r>
              <a:rPr lang="cs-CZ" altLang="cs-CZ" kern="0" dirty="0"/>
              <a:t>o </a:t>
            </a:r>
            <a:r>
              <a:rPr lang="cs-CZ" altLang="cs-CZ" b="1" kern="0" dirty="0"/>
              <a:t>hodnotách</a:t>
            </a:r>
            <a:r>
              <a:rPr lang="cs-CZ" altLang="cs-CZ" kern="0" dirty="0"/>
              <a:t>, </a:t>
            </a:r>
            <a:r>
              <a:rPr lang="cs-CZ" altLang="cs-CZ" b="1" kern="0" dirty="0"/>
              <a:t>cílech </a:t>
            </a:r>
            <a:r>
              <a:rPr lang="cs-CZ" altLang="cs-CZ" kern="0" dirty="0"/>
              <a:t>a </a:t>
            </a:r>
            <a:r>
              <a:rPr lang="cs-CZ" altLang="cs-CZ" b="1" kern="0" dirty="0"/>
              <a:t>normách </a:t>
            </a:r>
            <a:r>
              <a:rPr lang="cs-CZ" altLang="cs-CZ" kern="0" dirty="0"/>
              <a:t>sportovní edukace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kern="0" dirty="0"/>
              <a:t>normativní pedagogika sportu – </a:t>
            </a:r>
            <a:r>
              <a:rPr lang="cs-CZ" altLang="cs-CZ" b="1" kern="0" dirty="0">
                <a:solidFill>
                  <a:srgbClr val="CC3300"/>
                </a:solidFill>
              </a:rPr>
              <a:t>vztah k filozofii a etice sportu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Typické otázky: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Co tvoří klíčové cíle sportovní edukace?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Podporují nebo poškozují cíle sportovní edukace rozvoj osobnosti?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Můžeme stanovených cílů sportovní edukace dosáhnout?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Proč dané cíle můžeme nebo nemůže splnit?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b="1" kern="0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22258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8EAB11-BF57-46D7-899E-E4B9541C5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DF454-D8F2-4B92-90E8-2CB6F89A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27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br>
              <a:rPr lang="cs-CZ" altLang="cs-CZ" dirty="0">
                <a:solidFill>
                  <a:srgbClr val="0000DC"/>
                </a:solidFill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BC41D9-48EB-4529-B31F-60DDAF297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27" y="1061634"/>
            <a:ext cx="11001173" cy="50989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analýzy soudobého sportu dokumentují časté jevy, </a:t>
            </a:r>
            <a:br>
              <a:rPr lang="cs-CZ" altLang="cs-CZ" dirty="0"/>
            </a:br>
            <a:r>
              <a:rPr lang="cs-CZ" altLang="cs-CZ" dirty="0"/>
              <a:t>jež humanistická společnost nemůže akceptovat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význam normativní pedagogiky sportu – klíčový důraz na lidské hodnoty a s nimi související </a:t>
            </a:r>
            <a:r>
              <a:rPr lang="cs-CZ" altLang="cs-CZ" b="1" dirty="0"/>
              <a:t>směřování sportovní edukace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východisko – </a:t>
            </a:r>
            <a:r>
              <a:rPr lang="cs-CZ" altLang="cs-CZ" b="1" dirty="0" err="1">
                <a:solidFill>
                  <a:srgbClr val="CC3300"/>
                </a:solidFill>
              </a:rPr>
              <a:t>Coubertinova</a:t>
            </a:r>
            <a:r>
              <a:rPr lang="cs-CZ" altLang="cs-CZ" b="1" dirty="0">
                <a:solidFill>
                  <a:srgbClr val="CC3300"/>
                </a:solidFill>
              </a:rPr>
              <a:t> analýza hodnot sportu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dále se rozvíjí v </a:t>
            </a:r>
            <a:r>
              <a:rPr lang="cs-CZ" altLang="cs-CZ" b="1" dirty="0">
                <a:solidFill>
                  <a:srgbClr val="0000DC"/>
                </a:solidFill>
              </a:rPr>
              <a:t>olympijské pedagogice</a:t>
            </a:r>
            <a:endParaRPr lang="sk-SK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smyslem</a:t>
            </a:r>
            <a:r>
              <a:rPr lang="sk-SK" altLang="cs-CZ" dirty="0"/>
              <a:t> olympizmu je </a:t>
            </a:r>
            <a:r>
              <a:rPr lang="cs-CZ" altLang="cs-CZ" dirty="0"/>
              <a:t>zapojit sport do procesu harmonického rozvoje člověka s cílem utvořit mírovou společnost, která zachovává lidskou důstojnost (Olympijská charta)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princip </a:t>
            </a:r>
            <a:r>
              <a:rPr lang="cs-CZ" altLang="cs-CZ" b="1" dirty="0">
                <a:solidFill>
                  <a:srgbClr val="CC3300"/>
                </a:solidFill>
              </a:rPr>
              <a:t>fair play</a:t>
            </a:r>
            <a:r>
              <a:rPr lang="cs-CZ" altLang="cs-CZ" b="1" dirty="0"/>
              <a:t> </a:t>
            </a:r>
            <a:r>
              <a:rPr lang="cs-CZ" altLang="cs-CZ" dirty="0"/>
              <a:t>= edukační dimenze (nejen)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6766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188</TotalTime>
  <Words>1980</Words>
  <Application>Microsoft Office PowerPoint</Application>
  <PresentationFormat>Širokoúhlá obrazovka</PresentationFormat>
  <Paragraphs>240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Pedagogika sportu (dc4903)  Empirická pedagogika sportu</vt:lpstr>
      <vt:lpstr>Výzkumné pole PgS</vt:lpstr>
      <vt:lpstr>Výzkumné pole PgS</vt:lpstr>
      <vt:lpstr>Prezentace aplikace PowerPoint</vt:lpstr>
      <vt:lpstr>Historický výzkum (HV) sportovní edukace</vt:lpstr>
      <vt:lpstr>Historický výzkum (HV) sportovní edukace</vt:lpstr>
      <vt:lpstr>Prezentace aplikace PowerPoint</vt:lpstr>
      <vt:lpstr>Prezentace aplikace PowerPoint</vt:lpstr>
      <vt:lpstr>Normativní pedagogika sportu </vt:lpstr>
      <vt:lpstr>Normativní pedagogika sportu</vt:lpstr>
      <vt:lpstr>Normativní pedagogika sportu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Kritická pedagogika sportu (PS)</vt:lpstr>
      <vt:lpstr>Typy empirických výzkumů v PS</vt:lpstr>
      <vt:lpstr>Kvantitativní – kvalitativní design v PgS 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44</cp:revision>
  <cp:lastPrinted>1601-01-01T00:00:00Z</cp:lastPrinted>
  <dcterms:created xsi:type="dcterms:W3CDTF">2020-10-05T06:18:46Z</dcterms:created>
  <dcterms:modified xsi:type="dcterms:W3CDTF">2023-09-12T13:02:35Z</dcterms:modified>
</cp:coreProperties>
</file>