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2" r:id="rId8"/>
    <p:sldId id="263" r:id="rId9"/>
    <p:sldId id="264" r:id="rId10"/>
    <p:sldId id="269" r:id="rId11"/>
    <p:sldId id="265" r:id="rId12"/>
    <p:sldId id="266" r:id="rId13"/>
    <p:sldId id="267" r:id="rId14"/>
    <p:sldId id="272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71600" y="1130544"/>
            <a:ext cx="9448800" cy="1825096"/>
          </a:xfrm>
        </p:spPr>
        <p:txBody>
          <a:bodyPr/>
          <a:lstStyle/>
          <a:p>
            <a:r>
              <a:rPr lang="cs-CZ" b="1" dirty="0"/>
              <a:t>dc4905 Informatika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a </a:t>
            </a:r>
            <a:r>
              <a:rPr lang="cs-CZ" b="1" dirty="0"/>
              <a:t>vědecké databáze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364302"/>
            <a:ext cx="9448800" cy="1457863"/>
          </a:xfrm>
        </p:spPr>
        <p:txBody>
          <a:bodyPr>
            <a:normAutofit/>
          </a:bodyPr>
          <a:lstStyle/>
          <a:p>
            <a:r>
              <a:rPr lang="cs-CZ" sz="2200" dirty="0" err="1" smtClean="0"/>
              <a:t>Orcid</a:t>
            </a:r>
            <a:r>
              <a:rPr lang="cs-CZ" sz="2200" dirty="0" smtClean="0"/>
              <a:t>: 0000-0003-3750-1549</a:t>
            </a:r>
          </a:p>
          <a:p>
            <a:r>
              <a:rPr lang="en-US" sz="2200" dirty="0"/>
              <a:t>Scopus Author ID: 36165218300</a:t>
            </a:r>
          </a:p>
          <a:p>
            <a:r>
              <a:rPr lang="en-US" sz="2200" dirty="0" err="1"/>
              <a:t>ResearcherID</a:t>
            </a:r>
            <a:r>
              <a:rPr lang="en-US" sz="2200" dirty="0"/>
              <a:t>: M-9818-2018</a:t>
            </a:r>
            <a:endParaRPr lang="cs-CZ" sz="2200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164945" y="4283320"/>
            <a:ext cx="4100946" cy="1457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200" dirty="0" smtClean="0"/>
              <a:t>Říjen 2020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48441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-132769"/>
            <a:ext cx="8610600" cy="1293028"/>
          </a:xfrm>
        </p:spPr>
        <p:txBody>
          <a:bodyPr/>
          <a:lstStyle/>
          <a:p>
            <a:r>
              <a:rPr lang="cs-CZ" dirty="0" smtClean="0"/>
              <a:t>Licence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7419" y="1268086"/>
            <a:ext cx="11792309" cy="553815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700" dirty="0" err="1" smtClean="0"/>
              <a:t>Adware</a:t>
            </a:r>
            <a:r>
              <a:rPr lang="cs-CZ" sz="1700" dirty="0" smtClean="0"/>
              <a:t> - užívání </a:t>
            </a:r>
            <a:r>
              <a:rPr lang="cs-CZ" sz="1700" dirty="0"/>
              <a:t>software </a:t>
            </a:r>
            <a:r>
              <a:rPr lang="cs-CZ" sz="1700" dirty="0" smtClean="0"/>
              <a:t>je </a:t>
            </a:r>
            <a:r>
              <a:rPr lang="cs-CZ" sz="1700" dirty="0"/>
              <a:t>bezplatné, ale v programu se zobrazuje reklama, ze které je jeho vývoj placen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700" dirty="0" err="1"/>
              <a:t>Creative</a:t>
            </a:r>
            <a:r>
              <a:rPr lang="cs-CZ" sz="1700" dirty="0"/>
              <a:t> </a:t>
            </a:r>
            <a:r>
              <a:rPr lang="cs-CZ" sz="1700" dirty="0" err="1" smtClean="0"/>
              <a:t>Commons</a:t>
            </a:r>
            <a:r>
              <a:rPr lang="cs-CZ" sz="1700" dirty="0" smtClean="0"/>
              <a:t> - autor </a:t>
            </a:r>
            <a:r>
              <a:rPr lang="cs-CZ" sz="1700" dirty="0"/>
              <a:t>zůstáváte, kdokoliv může zdarma použít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700" dirty="0" smtClean="0"/>
              <a:t>EULA - Uživatel </a:t>
            </a:r>
            <a:r>
              <a:rPr lang="cs-CZ" sz="1700" dirty="0"/>
              <a:t>musí před stažením nebo použitím programu souhlasit s podmínkami použití autora programu.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700" dirty="0"/>
              <a:t>GNU General Public </a:t>
            </a:r>
            <a:r>
              <a:rPr lang="cs-CZ" sz="1700" dirty="0" err="1" smtClean="0"/>
              <a:t>License</a:t>
            </a:r>
            <a:r>
              <a:rPr lang="cs-CZ" sz="1700" dirty="0"/>
              <a:t> </a:t>
            </a:r>
            <a:r>
              <a:rPr lang="cs-CZ" sz="1700" dirty="0" smtClean="0"/>
              <a:t>- Software je </a:t>
            </a:r>
            <a:r>
              <a:rPr lang="cs-CZ" sz="1700" dirty="0"/>
              <a:t>možno volně používat, modifikovat i šířit, ale za předpokladu, že tento software bude šířen </a:t>
            </a:r>
            <a:r>
              <a:rPr lang="cs-CZ" sz="1700" dirty="0" smtClean="0"/>
              <a:t>bezplatně s </a:t>
            </a:r>
            <a:r>
              <a:rPr lang="cs-CZ" sz="1700" dirty="0"/>
              <a:t>možností získat bezplatně zdrojové kódy. Toto opatření se týká nejen samotného softwaru, ale i softwaru, který je od něj odvozen. Na produkty šířené pod GPL se nevztahuje žádná záruka.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700" dirty="0" smtClean="0"/>
              <a:t>Freeware - Forma distribuce, </a:t>
            </a:r>
            <a:r>
              <a:rPr lang="cs-CZ" sz="1700" dirty="0"/>
              <a:t>která ponechává autorovi autorská práva, ale volně zpřístupňuje plně funkční software ostatním bez poplatků. Software by neměl být prodáván či šířen za úplatu, nesmí být </a:t>
            </a:r>
            <a:r>
              <a:rPr lang="cs-CZ" sz="1700" dirty="0" smtClean="0"/>
              <a:t>pozměňován. </a:t>
            </a:r>
            <a:r>
              <a:rPr lang="cs-CZ" sz="1700" dirty="0"/>
              <a:t>Autoři poskytují software pod touto licencí většinou pro vlastní uspokojení, prosazení pokrokového nápadu či prostě pro dobro všech.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700" dirty="0" smtClean="0"/>
              <a:t>Shareware - šířen </a:t>
            </a:r>
            <a:r>
              <a:rPr lang="cs-CZ" sz="1700" dirty="0"/>
              <a:t>zdarma. Autor </a:t>
            </a:r>
            <a:r>
              <a:rPr lang="cs-CZ" sz="1700" dirty="0" smtClean="0"/>
              <a:t>požaduje </a:t>
            </a:r>
            <a:r>
              <a:rPr lang="cs-CZ" sz="1700" dirty="0"/>
              <a:t>zaplacení malé částky až v </a:t>
            </a:r>
            <a:r>
              <a:rPr lang="cs-CZ" sz="1700" dirty="0" smtClean="0"/>
              <a:t>případě spokojenosti uživatele.</a:t>
            </a:r>
            <a:endParaRPr lang="cs-CZ" sz="17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700" dirty="0"/>
              <a:t>Public </a:t>
            </a:r>
            <a:r>
              <a:rPr lang="cs-CZ" sz="1700" dirty="0" err="1" smtClean="0"/>
              <a:t>Domain</a:t>
            </a:r>
            <a:r>
              <a:rPr lang="cs-CZ" sz="1700" dirty="0" smtClean="0"/>
              <a:t> - Uvedením </a:t>
            </a:r>
            <a:r>
              <a:rPr lang="cs-CZ" sz="1700" dirty="0"/>
              <a:t>této licence se autor vzdává kontroly nad publikovaným software - můžete jej volně šířit a používat, ale i měnit či zahrnout do svých aplikací. Pozor, neplést s licencí Freeware.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700" dirty="0"/>
              <a:t>Copyright x </a:t>
            </a:r>
            <a:r>
              <a:rPr lang="cs-CZ" sz="1700" dirty="0" err="1" smtClean="0"/>
              <a:t>Copyleft</a:t>
            </a:r>
            <a:r>
              <a:rPr lang="cs-CZ" sz="1700" dirty="0" smtClean="0"/>
              <a:t>: </a:t>
            </a:r>
            <a:r>
              <a:rPr lang="cs-CZ" sz="1700" dirty="0" err="1" smtClean="0"/>
              <a:t>Copyleft</a:t>
            </a:r>
            <a:r>
              <a:rPr lang="cs-CZ" sz="1700" dirty="0" smtClean="0"/>
              <a:t> </a:t>
            </a:r>
            <a:r>
              <a:rPr lang="cs-CZ" sz="1700" dirty="0"/>
              <a:t>je zvláštní použití autorského práva. Při vytvoření odvozeného díla z díla, jež je dostupné jen pod </a:t>
            </a:r>
            <a:r>
              <a:rPr lang="cs-CZ" sz="1700" dirty="0" err="1"/>
              <a:t>copyleft</a:t>
            </a:r>
            <a:r>
              <a:rPr lang="cs-CZ" sz="1700" dirty="0"/>
              <a:t> licencí, musí být toto odvozené dílo nabízeno pod stejnou (</a:t>
            </a:r>
            <a:r>
              <a:rPr lang="cs-CZ" sz="1700" dirty="0" err="1"/>
              <a:t>copyleft</a:t>
            </a:r>
            <a:r>
              <a:rPr lang="cs-CZ" sz="1700" dirty="0"/>
              <a:t>) licencí jako dílo původní. Slovní hříčka, v anglickém slově copyright je slovo </a:t>
            </a:r>
            <a:r>
              <a:rPr lang="cs-CZ" sz="1700" dirty="0" err="1"/>
              <a:t>right</a:t>
            </a:r>
            <a:r>
              <a:rPr lang="cs-CZ" sz="1700" dirty="0"/>
              <a:t> (právo, pravý, vpravo) nahrazena slovem </a:t>
            </a:r>
            <a:r>
              <a:rPr lang="cs-CZ" sz="1700" dirty="0" err="1"/>
              <a:t>left</a:t>
            </a:r>
            <a:r>
              <a:rPr lang="cs-CZ" sz="1700" dirty="0"/>
              <a:t> (zanechaný, přenechaný, ale i levý, vlevo). Evoluce na trhu se sw</a:t>
            </a:r>
          </a:p>
        </p:txBody>
      </p:sp>
    </p:spTree>
    <p:extLst>
      <p:ext uri="{BB962C8B-B14F-4D97-AF65-F5344CB8AC3E}">
        <p14:creationId xmlns:p14="http://schemas.microsoft.com/office/powerpoint/2010/main" val="627382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Bezpečnost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Chování uživatele, Chování uživatele, Chování uživatele</a:t>
            </a:r>
          </a:p>
          <a:p>
            <a:r>
              <a:rPr lang="cs-CZ" dirty="0"/>
              <a:t>Znalost hesel, kolik máte hesel? Aspoň 30!</a:t>
            </a:r>
          </a:p>
          <a:p>
            <a:r>
              <a:rPr lang="cs-CZ" dirty="0" smtClean="0"/>
              <a:t>Viry, červy</a:t>
            </a:r>
          </a:p>
          <a:p>
            <a:r>
              <a:rPr lang="cs-CZ" dirty="0" smtClean="0"/>
              <a:t>Antiviry, firewall, jiný sw</a:t>
            </a:r>
          </a:p>
          <a:p>
            <a:r>
              <a:rPr lang="cs-CZ" dirty="0" smtClean="0"/>
              <a:t>Aktualizace, zálohování, důmyslná hesla, elektronický podpis, </a:t>
            </a:r>
          </a:p>
          <a:p>
            <a:r>
              <a:rPr lang="cs-CZ" dirty="0" smtClean="0"/>
              <a:t>SPAM</a:t>
            </a:r>
          </a:p>
          <a:p>
            <a:r>
              <a:rPr lang="cs-CZ" dirty="0" err="1" smtClean="0"/>
              <a:t>phishing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549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220911"/>
            <a:ext cx="8610600" cy="1293028"/>
          </a:xfrm>
        </p:spPr>
        <p:txBody>
          <a:bodyPr/>
          <a:lstStyle/>
          <a:p>
            <a:r>
              <a:rPr lang="cs-CZ" dirty="0"/>
              <a:t>Elektronický podpis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Důvěrnost informací</a:t>
            </a:r>
          </a:p>
          <a:p>
            <a:r>
              <a:rPr lang="cs-CZ" altLang="cs-CZ" dirty="0" smtClean="0"/>
              <a:t>Integrita </a:t>
            </a:r>
            <a:r>
              <a:rPr lang="cs-CZ" altLang="cs-CZ" dirty="0"/>
              <a:t>dat</a:t>
            </a:r>
          </a:p>
          <a:p>
            <a:r>
              <a:rPr lang="cs-CZ" altLang="cs-CZ" dirty="0" err="1" smtClean="0"/>
              <a:t>Neodmítnutelnost</a:t>
            </a:r>
            <a:r>
              <a:rPr lang="cs-CZ" altLang="cs-CZ" dirty="0" smtClean="0"/>
              <a:t> odpovědnosti</a:t>
            </a:r>
          </a:p>
          <a:p>
            <a:r>
              <a:rPr lang="cs-CZ" altLang="cs-CZ" dirty="0" smtClean="0"/>
              <a:t>matematický postup, biometrika</a:t>
            </a:r>
          </a:p>
          <a:p>
            <a:r>
              <a:rPr lang="cs-CZ" altLang="cs-CZ" dirty="0" smtClean="0"/>
              <a:t>DES, RSA</a:t>
            </a:r>
            <a:endParaRPr lang="cs-CZ" alt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4976" y="1257162"/>
            <a:ext cx="6213894" cy="4971115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6412291" y="621582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altLang="cs-CZ" b="1" dirty="0">
                <a:solidFill>
                  <a:srgbClr val="FF3300"/>
                </a:solidFill>
                <a:latin typeface="Arial" panose="020B0604020202020204" pitchFamily="34" charset="0"/>
              </a:rPr>
              <a:t>Jan </a:t>
            </a:r>
            <a:r>
              <a:rPr lang="cs-CZ" altLang="cs-CZ" b="1" dirty="0" smtClean="0">
                <a:solidFill>
                  <a:srgbClr val="FF3300"/>
                </a:solidFill>
                <a:latin typeface="Arial" panose="020B0604020202020204" pitchFamily="34" charset="0"/>
              </a:rPr>
              <a:t>Paseka, </a:t>
            </a:r>
            <a:r>
              <a:rPr lang="en-US" altLang="cs-CZ" b="1" dirty="0" smtClean="0">
                <a:solidFill>
                  <a:schemeClr val="accent1"/>
                </a:solidFill>
                <a:latin typeface="Arial" panose="020B0604020202020204" pitchFamily="34" charset="0"/>
              </a:rPr>
              <a:t>http</a:t>
            </a:r>
            <a:r>
              <a:rPr lang="en-US" altLang="cs-CZ" b="1" dirty="0">
                <a:solidFill>
                  <a:schemeClr val="accent1"/>
                </a:solidFill>
                <a:latin typeface="Arial" panose="020B0604020202020204" pitchFamily="34" charset="0"/>
              </a:rPr>
              <a:t>://www.math.muni.cz/~paseka/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337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47026" y="406376"/>
            <a:ext cx="8610600" cy="1293028"/>
          </a:xfrm>
        </p:spPr>
        <p:txBody>
          <a:bodyPr/>
          <a:lstStyle/>
          <a:p>
            <a:r>
              <a:rPr lang="cs-CZ" dirty="0" smtClean="0"/>
              <a:t>Různé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699404"/>
            <a:ext cx="10820400" cy="451928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dvoufázové ověření</a:t>
            </a:r>
            <a:endParaRPr lang="cs-CZ" dirty="0"/>
          </a:p>
          <a:p>
            <a:r>
              <a:rPr lang="cs-CZ" dirty="0" smtClean="0"/>
              <a:t>lokalizace mobilního telefonu</a:t>
            </a:r>
            <a:endParaRPr lang="cs-CZ" dirty="0"/>
          </a:p>
          <a:p>
            <a:r>
              <a:rPr lang="cs-CZ" dirty="0" smtClean="0"/>
              <a:t>Zákon </a:t>
            </a:r>
            <a:r>
              <a:rPr lang="cs-CZ" dirty="0"/>
              <a:t>o sledování </a:t>
            </a:r>
            <a:r>
              <a:rPr lang="cs-CZ" dirty="0" smtClean="0"/>
              <a:t>internetu z března 2020</a:t>
            </a:r>
            <a:endParaRPr lang="cs-CZ" dirty="0"/>
          </a:p>
          <a:p>
            <a:r>
              <a:rPr lang="cs-CZ" dirty="0" smtClean="0"/>
              <a:t>sci-hub.tw</a:t>
            </a:r>
            <a:r>
              <a:rPr lang="cs-CZ" dirty="0" smtClean="0"/>
              <a:t>, .</a:t>
            </a:r>
            <a:r>
              <a:rPr lang="cs-CZ" dirty="0" err="1" smtClean="0"/>
              <a:t>cc</a:t>
            </a:r>
            <a:r>
              <a:rPr lang="cs-CZ" dirty="0" smtClean="0"/>
              <a:t>, .re </a:t>
            </a:r>
            <a:endParaRPr lang="cs-CZ" dirty="0"/>
          </a:p>
          <a:p>
            <a:r>
              <a:rPr lang="cs-CZ" dirty="0" smtClean="0"/>
              <a:t>autorská </a:t>
            </a:r>
            <a:r>
              <a:rPr lang="cs-CZ" dirty="0"/>
              <a:t>práva</a:t>
            </a:r>
          </a:p>
          <a:p>
            <a:r>
              <a:rPr lang="cs-CZ" dirty="0" smtClean="0"/>
              <a:t>OSA</a:t>
            </a:r>
            <a:endParaRPr lang="cs-CZ" dirty="0"/>
          </a:p>
          <a:p>
            <a:r>
              <a:rPr lang="cs-CZ" dirty="0" err="1" smtClean="0"/>
              <a:t>kryptoměna</a:t>
            </a:r>
            <a:r>
              <a:rPr lang="cs-CZ" dirty="0" smtClean="0"/>
              <a:t> – těžení, cena, efektivita</a:t>
            </a:r>
            <a:endParaRPr lang="cs-CZ" dirty="0"/>
          </a:p>
          <a:p>
            <a:r>
              <a:rPr lang="cs-CZ" dirty="0"/>
              <a:t>likvidace havěti – </a:t>
            </a:r>
            <a:r>
              <a:rPr lang="cs-CZ" dirty="0" err="1" smtClean="0"/>
              <a:t>cclean</a:t>
            </a:r>
            <a:r>
              <a:rPr lang="cs-CZ" dirty="0" smtClean="0"/>
              <a:t>, </a:t>
            </a:r>
            <a:r>
              <a:rPr lang="cs-CZ" dirty="0" err="1" smtClean="0"/>
              <a:t>hijackthis</a:t>
            </a:r>
            <a:endParaRPr lang="cs-CZ" dirty="0" smtClean="0"/>
          </a:p>
          <a:p>
            <a:r>
              <a:rPr lang="cs-CZ" dirty="0" smtClean="0"/>
              <a:t>SW pro 2D kinematickou analýzu – kinovea.org</a:t>
            </a:r>
          </a:p>
          <a:p>
            <a:r>
              <a:rPr lang="cs-CZ" dirty="0" err="1" smtClean="0"/>
              <a:t>Esport</a:t>
            </a:r>
            <a:endParaRPr lang="cs-CZ" dirty="0" smtClean="0"/>
          </a:p>
          <a:p>
            <a:r>
              <a:rPr lang="cs-CZ" dirty="0" err="1" smtClean="0"/>
              <a:t>DeepWeb</a:t>
            </a:r>
            <a:r>
              <a:rPr lang="cs-CZ" dirty="0" smtClean="0"/>
              <a:t>, </a:t>
            </a:r>
            <a:r>
              <a:rPr lang="cs-CZ" dirty="0" err="1" smtClean="0"/>
              <a:t>DarkWeb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40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Různé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561382"/>
            <a:ext cx="10820400" cy="51327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b="1" dirty="0"/>
              <a:t>Drobné problémy a vychytávky</a:t>
            </a:r>
          </a:p>
          <a:p>
            <a:pPr marL="0" indent="0">
              <a:buNone/>
            </a:pPr>
            <a:r>
              <a:rPr lang="cs-CZ" sz="2400" dirty="0"/>
              <a:t>Word</a:t>
            </a:r>
          </a:p>
          <a:p>
            <a:pPr lvl="1"/>
            <a:r>
              <a:rPr lang="cs-CZ" sz="2200" dirty="0" smtClean="0"/>
              <a:t>Vkládání </a:t>
            </a:r>
            <a:r>
              <a:rPr lang="cs-CZ" sz="2200" dirty="0"/>
              <a:t>matematických vzorců   </a:t>
            </a:r>
          </a:p>
          <a:p>
            <a:pPr lvl="1"/>
            <a:r>
              <a:rPr lang="cs-CZ" sz="2200" dirty="0" smtClean="0"/>
              <a:t>Automatický </a:t>
            </a:r>
            <a:r>
              <a:rPr lang="cs-CZ" sz="2200" dirty="0"/>
              <a:t>obsah</a:t>
            </a:r>
          </a:p>
          <a:p>
            <a:pPr lvl="1"/>
            <a:r>
              <a:rPr lang="cs-CZ" sz="2200" dirty="0" smtClean="0"/>
              <a:t>Rejstřík</a:t>
            </a:r>
            <a:endParaRPr lang="cs-CZ" sz="2200" dirty="0"/>
          </a:p>
          <a:p>
            <a:pPr marL="0" indent="0">
              <a:buNone/>
            </a:pPr>
            <a:r>
              <a:rPr lang="cs-CZ" sz="2400" dirty="0"/>
              <a:t>Excel</a:t>
            </a:r>
          </a:p>
          <a:p>
            <a:pPr lvl="1"/>
            <a:r>
              <a:rPr lang="cs-CZ" sz="2200" dirty="0" smtClean="0"/>
              <a:t>Podmíněné </a:t>
            </a:r>
            <a:r>
              <a:rPr lang="cs-CZ" sz="2200" dirty="0"/>
              <a:t>formátování</a:t>
            </a:r>
          </a:p>
          <a:p>
            <a:pPr lvl="1"/>
            <a:r>
              <a:rPr lang="cs-CZ" sz="2200" dirty="0" smtClean="0"/>
              <a:t>Filtry</a:t>
            </a:r>
            <a:endParaRPr lang="cs-CZ" sz="2200" dirty="0"/>
          </a:p>
          <a:p>
            <a:pPr lvl="1"/>
            <a:r>
              <a:rPr lang="cs-CZ" sz="2200" dirty="0" smtClean="0"/>
              <a:t>Kontingenční </a:t>
            </a:r>
            <a:r>
              <a:rPr lang="cs-CZ" sz="2200" dirty="0"/>
              <a:t>tabulky</a:t>
            </a:r>
          </a:p>
          <a:p>
            <a:pPr marL="0" indent="0">
              <a:buNone/>
            </a:pPr>
            <a:r>
              <a:rPr lang="cs-CZ" sz="2400" dirty="0"/>
              <a:t>IS</a:t>
            </a:r>
          </a:p>
          <a:p>
            <a:pPr lvl="1"/>
            <a:r>
              <a:rPr lang="cs-CZ" sz="2200" dirty="0" smtClean="0"/>
              <a:t>Zkoušení </a:t>
            </a:r>
            <a:r>
              <a:rPr lang="cs-CZ" sz="2200" dirty="0"/>
              <a:t>studentů – </a:t>
            </a:r>
            <a:r>
              <a:rPr lang="cs-CZ" sz="2200" dirty="0" err="1"/>
              <a:t>odpovědník</a:t>
            </a:r>
            <a:r>
              <a:rPr lang="cs-CZ" sz="2200" dirty="0"/>
              <a:t> – uzavřené </a:t>
            </a:r>
            <a:r>
              <a:rPr lang="cs-CZ" sz="2200" dirty="0" smtClean="0"/>
              <a:t>otázky</a:t>
            </a:r>
          </a:p>
          <a:p>
            <a:pPr lvl="1"/>
            <a:r>
              <a:rPr lang="cs-CZ" sz="2400" dirty="0"/>
              <a:t>Síla </a:t>
            </a:r>
            <a:r>
              <a:rPr lang="cs-CZ" sz="2400" dirty="0" err="1"/>
              <a:t>ISu</a:t>
            </a:r>
            <a:r>
              <a:rPr lang="cs-CZ" sz="2400" dirty="0"/>
              <a:t> (</a:t>
            </a:r>
            <a:r>
              <a:rPr lang="cs-CZ" sz="2400" dirty="0" err="1"/>
              <a:t>pdf</a:t>
            </a:r>
            <a:r>
              <a:rPr lang="cs-CZ" sz="2400" dirty="0"/>
              <a:t>, úschovna, </a:t>
            </a:r>
            <a:r>
              <a:rPr lang="cs-CZ" sz="2400" dirty="0" smtClean="0"/>
              <a:t>…)</a:t>
            </a:r>
            <a:endParaRPr lang="cs-CZ" sz="2200" dirty="0"/>
          </a:p>
          <a:p>
            <a:pPr marL="0" indent="0">
              <a:buNone/>
            </a:pPr>
            <a:r>
              <a:rPr lang="cs-CZ" sz="2400" dirty="0"/>
              <a:t>Google</a:t>
            </a:r>
          </a:p>
          <a:p>
            <a:pPr lvl="1"/>
            <a:r>
              <a:rPr lang="cs-CZ" sz="2200" dirty="0" err="1" smtClean="0"/>
              <a:t>Doodle</a:t>
            </a:r>
            <a:r>
              <a:rPr lang="cs-CZ" sz="2200" dirty="0" smtClean="0"/>
              <a:t> </a:t>
            </a:r>
            <a:r>
              <a:rPr lang="cs-CZ" sz="2200" dirty="0"/>
              <a:t>- vybrat z možností, naplánovat událost</a:t>
            </a:r>
          </a:p>
          <a:p>
            <a:pPr lvl="1"/>
            <a:r>
              <a:rPr lang="cs-CZ" sz="2200" dirty="0" err="1" smtClean="0"/>
              <a:t>Analytics</a:t>
            </a:r>
            <a:r>
              <a:rPr lang="cs-CZ" sz="2200" dirty="0" smtClean="0"/>
              <a:t> </a:t>
            </a:r>
            <a:r>
              <a:rPr lang="cs-CZ" sz="2200" dirty="0"/>
              <a:t>– analýza činnosti webových stran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05501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Různé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/>
              <a:t>Internet</a:t>
            </a:r>
          </a:p>
          <a:p>
            <a:pPr lvl="1"/>
            <a:r>
              <a:rPr lang="cs-CZ" sz="2200" dirty="0" smtClean="0"/>
              <a:t>Zjistit </a:t>
            </a:r>
            <a:r>
              <a:rPr lang="cs-CZ" sz="2200" dirty="0"/>
              <a:t>IF (</a:t>
            </a:r>
            <a:r>
              <a:rPr lang="cs-CZ" sz="2200" dirty="0" err="1"/>
              <a:t>impact</a:t>
            </a:r>
            <a:r>
              <a:rPr lang="cs-CZ" sz="2200" dirty="0"/>
              <a:t> </a:t>
            </a:r>
            <a:r>
              <a:rPr lang="cs-CZ" sz="2200" dirty="0" err="1"/>
              <a:t>factor</a:t>
            </a:r>
            <a:r>
              <a:rPr lang="cs-CZ" sz="2200" dirty="0"/>
              <a:t>) časopisu</a:t>
            </a:r>
          </a:p>
          <a:p>
            <a:pPr lvl="1"/>
            <a:r>
              <a:rPr lang="cs-CZ" sz="2200" dirty="0" smtClean="0"/>
              <a:t>Zjistit </a:t>
            </a:r>
            <a:r>
              <a:rPr lang="cs-CZ" sz="2200" dirty="0"/>
              <a:t>H-index osoby</a:t>
            </a:r>
          </a:p>
          <a:p>
            <a:pPr lvl="1"/>
            <a:r>
              <a:rPr lang="cs-CZ" sz="2200" dirty="0" smtClean="0"/>
              <a:t>Zjištění </a:t>
            </a:r>
            <a:r>
              <a:rPr lang="cs-CZ" sz="2200" dirty="0"/>
              <a:t>vlastní IP adresy</a:t>
            </a:r>
          </a:p>
          <a:p>
            <a:pPr lvl="1"/>
            <a:r>
              <a:rPr lang="cs-CZ" sz="2200" dirty="0" smtClean="0"/>
              <a:t>Doménové </a:t>
            </a:r>
            <a:r>
              <a:rPr lang="cs-CZ" sz="2200" dirty="0"/>
              <a:t>jméno IP adresy</a:t>
            </a:r>
          </a:p>
          <a:p>
            <a:pPr lvl="1"/>
            <a:r>
              <a:rPr lang="cs-CZ" sz="2200" dirty="0" smtClean="0"/>
              <a:t>Kudy </a:t>
            </a:r>
            <a:r>
              <a:rPr lang="cs-CZ" sz="2200" dirty="0"/>
              <a:t>putuje paket</a:t>
            </a:r>
          </a:p>
          <a:p>
            <a:pPr lvl="1"/>
            <a:r>
              <a:rPr lang="cs-CZ" sz="2200" dirty="0" smtClean="0"/>
              <a:t>Rychlost </a:t>
            </a:r>
            <a:r>
              <a:rPr lang="cs-CZ" sz="2200" dirty="0"/>
              <a:t>internetu, rychlost připojení</a:t>
            </a:r>
          </a:p>
          <a:p>
            <a:pPr lvl="1"/>
            <a:r>
              <a:rPr lang="cs-CZ" sz="2200" dirty="0" smtClean="0"/>
              <a:t>Nalezení </a:t>
            </a:r>
            <a:r>
              <a:rPr lang="cs-CZ" sz="2200" dirty="0"/>
              <a:t>ztraceného mobilu</a:t>
            </a:r>
          </a:p>
          <a:p>
            <a:pPr lvl="1"/>
            <a:r>
              <a:rPr lang="cs-CZ" sz="2200" dirty="0" smtClean="0"/>
              <a:t>Vzdálené </a:t>
            </a:r>
            <a:r>
              <a:rPr lang="cs-CZ" sz="2200" dirty="0"/>
              <a:t>ovládání počítače</a:t>
            </a:r>
          </a:p>
          <a:p>
            <a:pPr lvl="1"/>
            <a:r>
              <a:rPr lang="cs-CZ" sz="2200" dirty="0" smtClean="0"/>
              <a:t>Jak </a:t>
            </a:r>
            <a:r>
              <a:rPr lang="cs-CZ" sz="2200" dirty="0"/>
              <a:t>odhalit heslo ve Windows (uživatelské účty/profily)</a:t>
            </a:r>
          </a:p>
          <a:p>
            <a:pPr lvl="1"/>
            <a:r>
              <a:rPr lang="cs-CZ" sz="2200" dirty="0" smtClean="0"/>
              <a:t>Heslo </a:t>
            </a:r>
            <a:r>
              <a:rPr lang="cs-CZ" sz="2200" dirty="0"/>
              <a:t>do </a:t>
            </a:r>
            <a:r>
              <a:rPr lang="cs-CZ" sz="2200" dirty="0" err="1"/>
              <a:t>BIOSu</a:t>
            </a:r>
            <a:endParaRPr lang="cs-CZ" sz="2200" dirty="0"/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806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427944"/>
            <a:ext cx="8610600" cy="1293028"/>
          </a:xfrm>
        </p:spPr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9047"/>
            <a:ext cx="10820400" cy="5214666"/>
          </a:xfrm>
        </p:spPr>
        <p:txBody>
          <a:bodyPr>
            <a:noAutofit/>
          </a:bodyPr>
          <a:lstStyle/>
          <a:p>
            <a:pPr lvl="0"/>
            <a:r>
              <a:rPr lang="cs-CZ" dirty="0"/>
              <a:t>Publikování, citování, citační manažery</a:t>
            </a:r>
          </a:p>
          <a:p>
            <a:pPr lvl="0"/>
            <a:r>
              <a:rPr lang="cs-CZ" dirty="0" smtClean="0"/>
              <a:t>Rešerše, systematické přehledy</a:t>
            </a:r>
            <a:endParaRPr lang="cs-CZ" dirty="0"/>
          </a:p>
          <a:p>
            <a:pPr lvl="0"/>
            <a:r>
              <a:rPr lang="cs-CZ" dirty="0" smtClean="0"/>
              <a:t>Hodnocení </a:t>
            </a:r>
            <a:r>
              <a:rPr lang="cs-CZ" dirty="0"/>
              <a:t>kvality publikační činnosti</a:t>
            </a:r>
          </a:p>
          <a:p>
            <a:pPr lvl="0"/>
            <a:r>
              <a:rPr lang="cs-CZ" dirty="0" smtClean="0"/>
              <a:t>Problematika </a:t>
            </a:r>
            <a:r>
              <a:rPr lang="cs-CZ" dirty="0"/>
              <a:t>predátorských časopisů</a:t>
            </a:r>
          </a:p>
          <a:p>
            <a:pPr lvl="0"/>
            <a:r>
              <a:rPr lang="cs-CZ" dirty="0"/>
              <a:t>Efektivní tvorba dokumentů v Office </a:t>
            </a:r>
            <a:r>
              <a:rPr lang="cs-CZ" dirty="0" smtClean="0"/>
              <a:t>(styly, automatické rejstříky)</a:t>
            </a:r>
          </a:p>
          <a:p>
            <a:pPr lvl="0"/>
            <a:r>
              <a:rPr lang="cs-CZ" dirty="0" smtClean="0"/>
              <a:t>Efektivní prezentace (jiné sw)</a:t>
            </a:r>
            <a:endParaRPr lang="cs-CZ" dirty="0"/>
          </a:p>
          <a:p>
            <a:pPr lvl="0"/>
            <a:r>
              <a:rPr lang="cs-CZ" dirty="0"/>
              <a:t>Internet a jeho služby</a:t>
            </a:r>
          </a:p>
          <a:p>
            <a:r>
              <a:rPr lang="cs-CZ" dirty="0" smtClean="0"/>
              <a:t>Bezpečnost na internetu</a:t>
            </a:r>
          </a:p>
          <a:p>
            <a:r>
              <a:rPr lang="cs-CZ" dirty="0" smtClean="0"/>
              <a:t>Elektronický podpis</a:t>
            </a:r>
          </a:p>
          <a:p>
            <a:r>
              <a:rPr lang="cs-CZ" dirty="0" smtClean="0"/>
              <a:t>Různé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www.fsps.muni.cz/impact/informatika-a-vedecke-databaze</a:t>
            </a:r>
            <a:r>
              <a:rPr lang="cs-CZ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147290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ukončení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Vytvořit ORCID, </a:t>
            </a:r>
            <a:r>
              <a:rPr lang="cs-CZ" dirty="0" err="1" smtClean="0"/>
              <a:t>Scopus</a:t>
            </a:r>
            <a:r>
              <a:rPr lang="cs-CZ" dirty="0" smtClean="0"/>
              <a:t> ID, </a:t>
            </a:r>
            <a:r>
              <a:rPr lang="cs-CZ" dirty="0" err="1" smtClean="0"/>
              <a:t>Researcher</a:t>
            </a:r>
            <a:r>
              <a:rPr lang="cs-CZ" dirty="0" smtClean="0"/>
              <a:t> ID</a:t>
            </a:r>
          </a:p>
          <a:p>
            <a:r>
              <a:rPr lang="cs-CZ" dirty="0" smtClean="0"/>
              <a:t>Systematický přehled 10 zahraničních zdrojů max. 3 roky starých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Slovensko není pro tyto potřeby zahraničí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Výsledek ve Wordu za použití stylů – automatický obsah a rejstřík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Vloženy obrázky zdarma (s citačním záznamem zdroje)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V příslušné citační normě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Dokument mi </a:t>
            </a:r>
            <a:r>
              <a:rPr lang="cs-CZ" dirty="0" err="1" smtClean="0"/>
              <a:t>nasdílíte</a:t>
            </a:r>
            <a:r>
              <a:rPr lang="cs-CZ" dirty="0" smtClean="0"/>
              <a:t> v libovolném </a:t>
            </a:r>
            <a:r>
              <a:rPr lang="cs-CZ" dirty="0" err="1" smtClean="0"/>
              <a:t>cloud</a:t>
            </a:r>
            <a:r>
              <a:rPr lang="cs-CZ" dirty="0" smtClean="0"/>
              <a:t> řešení (emailem poslat jen odkaz)</a:t>
            </a:r>
          </a:p>
          <a:p>
            <a:r>
              <a:rPr lang="cs-CZ" dirty="0" smtClean="0"/>
              <a:t>Znalost </a:t>
            </a:r>
            <a:r>
              <a:rPr lang="cs-CZ" dirty="0"/>
              <a:t>algoritmu RSA na </a:t>
            </a:r>
            <a:r>
              <a:rPr lang="cs-CZ" dirty="0" err="1" smtClean="0"/>
              <a:t>příkladě</a:t>
            </a:r>
            <a:endParaRPr lang="cs-CZ" dirty="0" smtClean="0"/>
          </a:p>
          <a:p>
            <a:r>
              <a:rPr lang="cs-CZ" dirty="0" smtClean="0"/>
              <a:t>Prezentace v jiném sw než </a:t>
            </a:r>
            <a:r>
              <a:rPr lang="cs-CZ" dirty="0" err="1" smtClean="0"/>
              <a:t>powerpoint</a:t>
            </a:r>
            <a:r>
              <a:rPr lang="cs-CZ" dirty="0" smtClean="0"/>
              <a:t> (prezi.com, …)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7565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919646"/>
            <a:ext cx="8610600" cy="1293028"/>
          </a:xfrm>
        </p:spPr>
        <p:txBody>
          <a:bodyPr/>
          <a:lstStyle/>
          <a:p>
            <a:r>
              <a:rPr lang="cs-CZ" dirty="0" smtClean="0"/>
              <a:t>Publikování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461978"/>
            <a:ext cx="10820400" cy="4024125"/>
          </a:xfrm>
        </p:spPr>
        <p:txBody>
          <a:bodyPr/>
          <a:lstStyle/>
          <a:p>
            <a:pPr lvl="1"/>
            <a:r>
              <a:rPr lang="cs-CZ" dirty="0" err="1"/>
              <a:t>ORCiD</a:t>
            </a:r>
            <a:r>
              <a:rPr lang="cs-CZ" dirty="0"/>
              <a:t> - spravován neziskovou organizací a je podporován mezinárodní </a:t>
            </a:r>
            <a:r>
              <a:rPr lang="cs-CZ" dirty="0" smtClean="0"/>
              <a:t>komunitou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proč</a:t>
            </a:r>
            <a:r>
              <a:rPr lang="cs-CZ" dirty="0"/>
              <a:t>? lepší viditelnost vašeho výzkumu, vše na jednom místě, problém změny jmen (kulturní, svatba, zkratky, shoda </a:t>
            </a:r>
            <a:r>
              <a:rPr lang="cs-CZ" dirty="0" smtClean="0"/>
              <a:t>jmen)</a:t>
            </a:r>
          </a:p>
          <a:p>
            <a:pPr lvl="1"/>
            <a:r>
              <a:rPr lang="cs-CZ" dirty="0" err="1" smtClean="0"/>
              <a:t>ResearcherID</a:t>
            </a:r>
            <a:endParaRPr lang="cs-CZ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identifikátor </a:t>
            </a:r>
            <a:r>
              <a:rPr lang="cs-CZ" dirty="0"/>
              <a:t>v rámci Web </a:t>
            </a:r>
            <a:r>
              <a:rPr lang="cs-CZ" dirty="0" err="1"/>
              <a:t>of</a:t>
            </a:r>
            <a:r>
              <a:rPr lang="cs-CZ" dirty="0"/>
              <a:t> Science. </a:t>
            </a:r>
            <a:endParaRPr lang="cs-CZ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máte </a:t>
            </a:r>
            <a:r>
              <a:rPr lang="cs-CZ" dirty="0"/>
              <a:t>veřejný profil s </a:t>
            </a:r>
            <a:r>
              <a:rPr lang="cs-CZ" dirty="0" smtClean="0"/>
              <a:t>výsledky</a:t>
            </a:r>
          </a:p>
          <a:p>
            <a:pPr lvl="1"/>
            <a:r>
              <a:rPr lang="cs-CZ" dirty="0" err="1" smtClean="0"/>
              <a:t>ScopusID</a:t>
            </a:r>
            <a:endParaRPr lang="cs-CZ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identifikátor </a:t>
            </a:r>
            <a:r>
              <a:rPr lang="cs-CZ" dirty="0"/>
              <a:t>fungující v rámci citační databáze </a:t>
            </a:r>
            <a:r>
              <a:rPr lang="cs-CZ" dirty="0" err="1"/>
              <a:t>Scopus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3579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919646"/>
            <a:ext cx="8610600" cy="1293028"/>
          </a:xfrm>
        </p:spPr>
        <p:txBody>
          <a:bodyPr/>
          <a:lstStyle/>
          <a:p>
            <a:r>
              <a:rPr lang="cs-CZ" dirty="0" smtClean="0"/>
              <a:t>citování</a:t>
            </a:r>
            <a:r>
              <a:rPr lang="cs-CZ" dirty="0"/>
              <a:t>, citační </a:t>
            </a:r>
            <a:r>
              <a:rPr lang="cs-CZ" dirty="0" smtClean="0"/>
              <a:t>manažery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461978"/>
            <a:ext cx="10820400" cy="4024125"/>
          </a:xfrm>
        </p:spPr>
        <p:txBody>
          <a:bodyPr/>
          <a:lstStyle/>
          <a:p>
            <a:r>
              <a:rPr lang="cs-CZ" dirty="0" smtClean="0"/>
              <a:t>Znalost citační normy je stěžejní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aleph.muni.cz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citace PRO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discovery.muni.cz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citační manažery: ZOTERO</a:t>
            </a:r>
          </a:p>
          <a:p>
            <a:r>
              <a:rPr lang="cs-CZ" dirty="0" smtClean="0"/>
              <a:t>Kvalita vědecká práce (IF, h-index)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a</a:t>
            </a:r>
            <a:r>
              <a:rPr lang="cs-CZ" dirty="0" smtClean="0"/>
              <a:t>lgoritmus výpočtu, výhody, nevýhody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problematika </a:t>
            </a:r>
            <a:r>
              <a:rPr lang="cs-CZ" dirty="0"/>
              <a:t>predátorských časopisů</a:t>
            </a:r>
          </a:p>
        </p:txBody>
      </p:sp>
    </p:spTree>
    <p:extLst>
      <p:ext uri="{BB962C8B-B14F-4D97-AF65-F5344CB8AC3E}">
        <p14:creationId xmlns:p14="http://schemas.microsoft.com/office/powerpoint/2010/main" val="3077703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169813"/>
            <a:ext cx="8610600" cy="1293028"/>
          </a:xfrm>
        </p:spPr>
        <p:txBody>
          <a:bodyPr/>
          <a:lstStyle/>
          <a:p>
            <a:r>
              <a:rPr lang="cs-CZ" dirty="0"/>
              <a:t>Rešerše, systematické přehledy</a:t>
            </a:r>
            <a:r>
              <a:rPr lang="cs-CZ" sz="3600" dirty="0"/>
              <a:t/>
            </a:r>
            <a:br>
              <a:rPr lang="cs-CZ" sz="36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2925" lvl="1" indent="-457200"/>
            <a:r>
              <a:rPr lang="cs-CZ" sz="2200" dirty="0" smtClean="0"/>
              <a:t>Portály</a:t>
            </a:r>
          </a:p>
          <a:p>
            <a:pPr marL="1000125" lvl="2" indent="-457200">
              <a:buFont typeface="Courier New" panose="02070309020205020404" pitchFamily="49" charset="0"/>
              <a:buChar char="o"/>
            </a:pPr>
            <a:r>
              <a:rPr lang="cs-CZ" sz="2000" dirty="0" smtClean="0"/>
              <a:t>library.muni.cz</a:t>
            </a:r>
          </a:p>
          <a:p>
            <a:pPr marL="1000125" lvl="2" indent="-457200">
              <a:buFont typeface="Courier New" panose="02070309020205020404" pitchFamily="49" charset="0"/>
              <a:buChar char="o"/>
            </a:pPr>
            <a:r>
              <a:rPr lang="cs-CZ" sz="2000" dirty="0" smtClean="0"/>
              <a:t>ezdroje.muni.cz</a:t>
            </a:r>
            <a:endParaRPr lang="cs-CZ" sz="2000" b="1" dirty="0" smtClean="0"/>
          </a:p>
          <a:p>
            <a:pPr marL="1000125" lvl="2" indent="-457200">
              <a:buFont typeface="Courier New" panose="02070309020205020404" pitchFamily="49" charset="0"/>
              <a:buChar char="o"/>
            </a:pPr>
            <a:r>
              <a:rPr lang="cs-CZ" sz="2000" dirty="0" smtClean="0"/>
              <a:t>discovery.muni.cz</a:t>
            </a:r>
          </a:p>
          <a:p>
            <a:pPr marL="542925" lvl="1" indent="-457200"/>
            <a:r>
              <a:rPr lang="cs-CZ" sz="2200" dirty="0" smtClean="0"/>
              <a:t>SW na MU</a:t>
            </a:r>
          </a:p>
          <a:p>
            <a:pPr marL="1000125" lvl="2" indent="-457200">
              <a:buFont typeface="Courier New" panose="02070309020205020404" pitchFamily="49" charset="0"/>
              <a:buChar char="o"/>
            </a:pPr>
            <a:r>
              <a:rPr lang="cs-CZ" sz="2000" dirty="0" smtClean="0"/>
              <a:t>přístup </a:t>
            </a:r>
            <a:r>
              <a:rPr lang="cs-CZ" sz="2000" dirty="0"/>
              <a:t>z domácího počítače: vpn.muni.cz, </a:t>
            </a:r>
            <a:r>
              <a:rPr lang="cs-CZ" sz="2000" dirty="0" smtClean="0"/>
              <a:t>TeamViewer.cz</a:t>
            </a:r>
            <a:endParaRPr lang="cs-CZ" sz="2000" dirty="0"/>
          </a:p>
          <a:p>
            <a:pPr marL="1000125" lvl="2" indent="-457200">
              <a:buFont typeface="Courier New" panose="02070309020205020404" pitchFamily="49" charset="0"/>
              <a:buChar char="o"/>
            </a:pPr>
            <a:r>
              <a:rPr lang="cs-CZ" sz="2000" dirty="0" smtClean="0"/>
              <a:t>sw </a:t>
            </a:r>
            <a:r>
              <a:rPr lang="cs-CZ" sz="2000" dirty="0"/>
              <a:t>a licence pro studenty a zaměstnance MU: https://</a:t>
            </a:r>
            <a:r>
              <a:rPr lang="cs-CZ" sz="2000" dirty="0" smtClean="0"/>
              <a:t>inet.muni.cz/app/soft/licence</a:t>
            </a:r>
            <a:endParaRPr lang="cs-CZ" sz="2000" dirty="0"/>
          </a:p>
          <a:p>
            <a:pPr marL="1000125" lvl="2" indent="-457200">
              <a:buFont typeface="Courier New" panose="02070309020205020404" pitchFamily="49" charset="0"/>
              <a:buChar char="o"/>
            </a:pPr>
            <a:r>
              <a:rPr lang="cs-CZ" sz="2000" dirty="0" smtClean="0"/>
              <a:t>https</a:t>
            </a:r>
            <a:r>
              <a:rPr lang="cs-CZ" sz="2000" dirty="0"/>
              <a:t>://is.muni.cz/auth/extservices/</a:t>
            </a:r>
          </a:p>
        </p:txBody>
      </p:sp>
    </p:spTree>
    <p:extLst>
      <p:ext uri="{BB962C8B-B14F-4D97-AF65-F5344CB8AC3E}">
        <p14:creationId xmlns:p14="http://schemas.microsoft.com/office/powerpoint/2010/main" val="2919169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Efektivní tvorba dokumentů v Office (Word)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Používání stylů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automatický obsah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tvorba rejstříku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křížové odkazy</a:t>
            </a:r>
          </a:p>
          <a:p>
            <a:r>
              <a:rPr lang="cs-CZ" dirty="0" smtClean="0"/>
              <a:t>Typografické zásady</a:t>
            </a:r>
          </a:p>
          <a:p>
            <a:pPr lvl="1"/>
            <a:r>
              <a:rPr lang="cs-CZ" dirty="0" smtClean="0"/>
              <a:t>Nejčastější chyby (mezery za oddělovači, jednopísmenné </a:t>
            </a:r>
            <a:r>
              <a:rPr lang="cs-CZ" dirty="0" smtClean="0"/>
              <a:t>předložky</a:t>
            </a:r>
            <a:r>
              <a:rPr lang="cs-CZ" dirty="0" smtClean="0"/>
              <a:t>, </a:t>
            </a:r>
            <a:r>
              <a:rPr lang="cs-CZ" dirty="0" smtClean="0"/>
              <a:t>pomlčky</a:t>
            </a:r>
            <a:r>
              <a:rPr lang="cs-CZ" dirty="0" smtClean="0"/>
              <a:t>)</a:t>
            </a:r>
          </a:p>
          <a:p>
            <a:r>
              <a:rPr lang="cs-CZ" dirty="0" smtClean="0"/>
              <a:t>Zobrazení netisknutelných znaků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811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Internet a jeho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15064"/>
            <a:ext cx="10820400" cy="4641011"/>
          </a:xfrm>
        </p:spPr>
        <p:txBody>
          <a:bodyPr>
            <a:normAutofit/>
          </a:bodyPr>
          <a:lstStyle/>
          <a:p>
            <a:r>
              <a:rPr lang="cs-CZ" dirty="0" smtClean="0"/>
              <a:t>Vyhledávání</a:t>
            </a:r>
          </a:p>
          <a:p>
            <a:pPr lvl="1"/>
            <a:r>
              <a:rPr lang="cs-CZ" dirty="0" smtClean="0"/>
              <a:t>Google, Google </a:t>
            </a:r>
            <a:r>
              <a:rPr lang="cs-CZ" dirty="0" err="1" smtClean="0"/>
              <a:t>Scholar</a:t>
            </a:r>
            <a:r>
              <a:rPr lang="cs-CZ" dirty="0" smtClean="0"/>
              <a:t>, discovery.muni.cz</a:t>
            </a:r>
          </a:p>
          <a:p>
            <a:pPr lvl="1"/>
            <a:r>
              <a:rPr lang="cs-CZ" dirty="0" smtClean="0"/>
              <a:t>Filtrování výsledků</a:t>
            </a:r>
          </a:p>
          <a:p>
            <a:r>
              <a:rPr lang="cs-CZ" dirty="0" err="1" smtClean="0"/>
              <a:t>Cloudová</a:t>
            </a:r>
            <a:r>
              <a:rPr lang="cs-CZ" dirty="0" smtClean="0"/>
              <a:t> řešení, přenos velkého objemu dat</a:t>
            </a:r>
          </a:p>
          <a:p>
            <a:pPr lvl="1"/>
            <a:r>
              <a:rPr lang="cs-CZ" dirty="0" smtClean="0"/>
              <a:t>Úschovna v </a:t>
            </a:r>
            <a:r>
              <a:rPr lang="cs-CZ" dirty="0" err="1" smtClean="0"/>
              <a:t>ISu</a:t>
            </a:r>
            <a:endParaRPr lang="cs-CZ" dirty="0" smtClean="0"/>
          </a:p>
          <a:p>
            <a:pPr lvl="1"/>
            <a:r>
              <a:rPr lang="cs-CZ" dirty="0" smtClean="0"/>
              <a:t>Uschovna.cz</a:t>
            </a:r>
          </a:p>
          <a:p>
            <a:pPr lvl="1"/>
            <a:r>
              <a:rPr lang="cs-CZ" dirty="0" err="1" smtClean="0"/>
              <a:t>dropbox</a:t>
            </a:r>
            <a:endParaRPr lang="cs-CZ" dirty="0" smtClean="0"/>
          </a:p>
          <a:p>
            <a:pPr lvl="1"/>
            <a:r>
              <a:rPr lang="cs-CZ" dirty="0" smtClean="0"/>
              <a:t>Sdílení – </a:t>
            </a:r>
            <a:r>
              <a:rPr lang="cs-CZ" dirty="0" err="1" smtClean="0"/>
              <a:t>google</a:t>
            </a:r>
            <a:r>
              <a:rPr lang="cs-CZ" dirty="0" smtClean="0"/>
              <a:t> </a:t>
            </a:r>
            <a:r>
              <a:rPr lang="cs-CZ" dirty="0" err="1" smtClean="0"/>
              <a:t>documents</a:t>
            </a:r>
            <a:endParaRPr lang="cs-CZ" dirty="0" smtClean="0"/>
          </a:p>
          <a:p>
            <a:r>
              <a:rPr lang="cs-CZ" dirty="0" smtClean="0"/>
              <a:t>SW</a:t>
            </a:r>
          </a:p>
          <a:p>
            <a:pPr lvl="1"/>
            <a:r>
              <a:rPr lang="cs-CZ" dirty="0" smtClean="0"/>
              <a:t>DOODLE – plánování schůzek</a:t>
            </a:r>
          </a:p>
          <a:p>
            <a:pPr lvl="1"/>
            <a:r>
              <a:rPr lang="cs-CZ" dirty="0" smtClean="0"/>
              <a:t>Problematika sociálních sítí – </a:t>
            </a:r>
            <a:r>
              <a:rPr lang="cs-CZ" dirty="0" err="1" smtClean="0"/>
              <a:t>facebook</a:t>
            </a:r>
            <a:r>
              <a:rPr lang="cs-CZ" dirty="0" smtClean="0"/>
              <a:t>, </a:t>
            </a:r>
            <a:r>
              <a:rPr lang="cs-CZ" dirty="0" err="1" smtClean="0"/>
              <a:t>instagram</a:t>
            </a:r>
            <a:r>
              <a:rPr lang="cs-CZ" dirty="0" smtClean="0"/>
              <a:t>, …</a:t>
            </a:r>
          </a:p>
          <a:p>
            <a:pPr lvl="1"/>
            <a:r>
              <a:rPr lang="cs-CZ" dirty="0" smtClean="0"/>
              <a:t>Obrázky zdarma - licence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8805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Internet a jeho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Prezentační nástroje</a:t>
            </a:r>
          </a:p>
          <a:p>
            <a:pPr lvl="1"/>
            <a:r>
              <a:rPr lang="cs-CZ" dirty="0" err="1" smtClean="0"/>
              <a:t>Powerpoint</a:t>
            </a:r>
            <a:r>
              <a:rPr lang="cs-CZ" dirty="0" smtClean="0"/>
              <a:t> (pozor - je to Microsoft)</a:t>
            </a:r>
          </a:p>
          <a:p>
            <a:pPr lvl="1"/>
            <a:r>
              <a:rPr lang="cs-CZ" dirty="0" err="1" smtClean="0"/>
              <a:t>Prezi</a:t>
            </a:r>
            <a:r>
              <a:rPr lang="cs-CZ" dirty="0" smtClean="0"/>
              <a:t> (pozor - je to Adobe </a:t>
            </a:r>
            <a:r>
              <a:rPr lang="cs-CZ" dirty="0" err="1" smtClean="0"/>
              <a:t>Flash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)</a:t>
            </a:r>
            <a:endParaRPr lang="cs-CZ" dirty="0" smtClean="0"/>
          </a:p>
          <a:p>
            <a:pPr lvl="1"/>
            <a:r>
              <a:rPr lang="cs-CZ" dirty="0" err="1" smtClean="0"/>
              <a:t>Empressr</a:t>
            </a:r>
            <a:endParaRPr lang="cs-CZ" dirty="0" smtClean="0"/>
          </a:p>
          <a:p>
            <a:r>
              <a:rPr lang="cs-CZ" dirty="0" smtClean="0"/>
              <a:t>Dotazníky</a:t>
            </a:r>
          </a:p>
          <a:p>
            <a:pPr lvl="1"/>
            <a:r>
              <a:rPr lang="cs-CZ" dirty="0" smtClean="0"/>
              <a:t>Google </a:t>
            </a:r>
            <a:r>
              <a:rPr lang="cs-CZ" dirty="0" err="1" smtClean="0"/>
              <a:t>documents</a:t>
            </a:r>
            <a:endParaRPr lang="cs-CZ" dirty="0" smtClean="0"/>
          </a:p>
          <a:p>
            <a:pPr lvl="1"/>
            <a:r>
              <a:rPr lang="cs-CZ" dirty="0" smtClean="0"/>
              <a:t>Vyplnto.cz (licence, ceník)</a:t>
            </a:r>
          </a:p>
          <a:p>
            <a:r>
              <a:rPr lang="cs-CZ" dirty="0" smtClean="0"/>
              <a:t>SW zdarma, dle licence!!!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9122977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165</TotalTime>
  <Words>900</Words>
  <Application>Microsoft Office PowerPoint</Application>
  <PresentationFormat>Širokoúhlá obrazovka</PresentationFormat>
  <Paragraphs>148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Courier New</vt:lpstr>
      <vt:lpstr>Wingdings</vt:lpstr>
      <vt:lpstr>Kondenzační stopa</vt:lpstr>
      <vt:lpstr>dc4905 Informatika  a vědecké databáze </vt:lpstr>
      <vt:lpstr>Obsah</vt:lpstr>
      <vt:lpstr>Požadavky na ukončení</vt:lpstr>
      <vt:lpstr>Publikování</vt:lpstr>
      <vt:lpstr>citování, citační manažery</vt:lpstr>
      <vt:lpstr>Rešerše, systematické přehledy </vt:lpstr>
      <vt:lpstr>Efektivní tvorba dokumentů v Office (Word)</vt:lpstr>
      <vt:lpstr>Internet a jeho služby</vt:lpstr>
      <vt:lpstr>Internet a jeho služby</vt:lpstr>
      <vt:lpstr>Licence</vt:lpstr>
      <vt:lpstr>Bezpečnost na internetu</vt:lpstr>
      <vt:lpstr>Elektronický podpis</vt:lpstr>
      <vt:lpstr>Různé 1</vt:lpstr>
      <vt:lpstr>Různé 2</vt:lpstr>
      <vt:lpstr>Různé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D003 Informatika</dc:title>
  <dc:creator>Martin Sebera</dc:creator>
  <cp:lastModifiedBy>Sebera Martin</cp:lastModifiedBy>
  <cp:revision>20</cp:revision>
  <dcterms:created xsi:type="dcterms:W3CDTF">2018-10-10T19:00:01Z</dcterms:created>
  <dcterms:modified xsi:type="dcterms:W3CDTF">2020-10-22T06:31:02Z</dcterms:modified>
</cp:coreProperties>
</file>