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59" r:id="rId4"/>
    <p:sldId id="280" r:id="rId5"/>
    <p:sldId id="260" r:id="rId6"/>
    <p:sldId id="283" r:id="rId7"/>
    <p:sldId id="266" r:id="rId8"/>
    <p:sldId id="261" r:id="rId9"/>
    <p:sldId id="277" r:id="rId10"/>
    <p:sldId id="268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84" r:id="rId20"/>
    <p:sldId id="269" r:id="rId21"/>
    <p:sldId id="278" r:id="rId22"/>
    <p:sldId id="281" r:id="rId23"/>
    <p:sldId id="285" r:id="rId24"/>
    <p:sldId id="279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91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1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3c50ffa2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3c50ffa2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feb0377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feb0377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54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reditel@svchumpolec.cz" TargetMode="External"/><Relationship Id="rId3" Type="http://schemas.openxmlformats.org/officeDocument/2006/relationships/hyperlink" Target="mailto:stara.marketa@gmail.com" TargetMode="External"/><Relationship Id="rId7" Type="http://schemas.openxmlformats.org/officeDocument/2006/relationships/hyperlink" Target="mailto:katerina.novotna@fortistraining.cz" TargetMode="External"/><Relationship Id="rId2" Type="http://schemas.openxmlformats.org/officeDocument/2006/relationships/hyperlink" Target="mailto:info@gokidsacademy.sk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info@osprtk.cz" TargetMode="External"/><Relationship Id="rId5" Type="http://schemas.openxmlformats.org/officeDocument/2006/relationships/hyperlink" Target="mailto:skopek@spsch.cz" TargetMode="External"/><Relationship Id="rId4" Type="http://schemas.openxmlformats.org/officeDocument/2006/relationships/hyperlink" Target="mailto:milan.minarcik@zs.karolinka.cz" TargetMode="External"/><Relationship Id="rId9" Type="http://schemas.openxmlformats.org/officeDocument/2006/relationships/hyperlink" Target="mailto:dovaladavid@gmail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nkofit.cz/diagnoza/nadory-prsu/nadory-prsu-silovy-trenink/" TargetMode="External"/><Relationship Id="rId2" Type="http://schemas.openxmlformats.org/officeDocument/2006/relationships/hyperlink" Target="https://studio.youtube.com/channel/UC30WiCXsypClmJ8zVLBH_1w/music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vx8kxMen2iTjD8bSVbN-NueB0jp0-DmXzbbZONRUDNw/edit?usp=sharing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360093@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mailto:skotakova@fsps.muni.cz" TargetMode="External"/><Relationship Id="rId5" Type="http://schemas.openxmlformats.org/officeDocument/2006/relationships/hyperlink" Target="mailto:jsemsen@post.cz" TargetMode="External"/><Relationship Id="rId4" Type="http://schemas.openxmlformats.org/officeDocument/2006/relationships/hyperlink" Target="mailto:vendula.gyoriova@fsps.muni.cz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38921-C041-4BA0-AAD5-3A6ED5099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n4432 Praxe 1 a n4442 Praxe 2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CA883-1A7C-4CA2-AB2B-7023078E4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schůzka 12. 10. 2022</a:t>
            </a:r>
          </a:p>
        </p:txBody>
      </p:sp>
    </p:spTree>
    <p:extLst>
      <p:ext uri="{BB962C8B-B14F-4D97-AF65-F5344CB8AC3E}">
        <p14:creationId xmlns:p14="http://schemas.microsoft.com/office/powerpoint/2010/main" val="2560422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22D2-D846-4DF4-94ED-3FFD84AE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NEBO?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EC4C7FB-E4B8-4525-9A2C-ACA9EE80D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83580"/>
              </p:ext>
            </p:extLst>
          </p:nvPr>
        </p:nvGraphicFramePr>
        <p:xfrm>
          <a:off x="472951" y="1929301"/>
          <a:ext cx="11240076" cy="3113211"/>
        </p:xfrm>
        <a:graphic>
          <a:graphicData uri="http://schemas.openxmlformats.org/drawingml/2006/table">
            <a:tbl>
              <a:tblPr/>
              <a:tblGrid>
                <a:gridCol w="3967677">
                  <a:extLst>
                    <a:ext uri="{9D8B030D-6E8A-4147-A177-3AD203B41FA5}">
                      <a16:colId xmlns:a16="http://schemas.microsoft.com/office/drawing/2014/main" val="3900164646"/>
                    </a:ext>
                  </a:extLst>
                </a:gridCol>
                <a:gridCol w="1848234">
                  <a:extLst>
                    <a:ext uri="{9D8B030D-6E8A-4147-A177-3AD203B41FA5}">
                      <a16:colId xmlns:a16="http://schemas.microsoft.com/office/drawing/2014/main" val="448707479"/>
                    </a:ext>
                  </a:extLst>
                </a:gridCol>
                <a:gridCol w="723222">
                  <a:extLst>
                    <a:ext uri="{9D8B030D-6E8A-4147-A177-3AD203B41FA5}">
                      <a16:colId xmlns:a16="http://schemas.microsoft.com/office/drawing/2014/main" val="2529590862"/>
                    </a:ext>
                  </a:extLst>
                </a:gridCol>
                <a:gridCol w="1915199">
                  <a:extLst>
                    <a:ext uri="{9D8B030D-6E8A-4147-A177-3AD203B41FA5}">
                      <a16:colId xmlns:a16="http://schemas.microsoft.com/office/drawing/2014/main" val="831662719"/>
                    </a:ext>
                  </a:extLst>
                </a:gridCol>
                <a:gridCol w="2785744">
                  <a:extLst>
                    <a:ext uri="{9D8B030D-6E8A-4147-A177-3AD203B41FA5}">
                      <a16:colId xmlns:a16="http://schemas.microsoft.com/office/drawing/2014/main" val="3591082369"/>
                    </a:ext>
                  </a:extLst>
                </a:gridCol>
              </a:tblGrid>
              <a:tr h="3148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Město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IČO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osoba -poskytovatel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262626"/>
                          </a:solidFill>
                          <a:effectLst/>
                          <a:latin typeface="Arial" panose="020B0604020202020204" pitchFamily="34" charset="0"/>
                        </a:rPr>
                        <a:t>kontakt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163023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GoKids</a:t>
                      </a:r>
                      <a:r>
                        <a:rPr lang="cs-CZ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900" b="0" i="0" u="none" strike="noStrike" dirty="0" err="1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Academy</a:t>
                      </a:r>
                      <a:endParaRPr lang="cs-CZ" sz="900" b="0" i="0" u="none" strike="noStrike" dirty="0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Pezinok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52568229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Juraj Miškovský</a:t>
                      </a:r>
                      <a:endParaRPr lang="cs-CZ" sz="900" b="0" i="0" u="none" strike="noStrike">
                        <a:solidFill>
                          <a:srgbClr val="59595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info@gokidsacademy.sk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293249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TJ Sokol Brno I. Dětské centrum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00557650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Markéta Stará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 dirty="0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stara.marketa@gmail.com</a:t>
                      </a:r>
                      <a:endParaRPr lang="cs-CZ" sz="800" b="0" i="0" u="sng" strike="noStrike" dirty="0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057099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Základní škola a Mateřská škola Karolinka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Karolinka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60990431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Milan Minarčík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milan.minarcik@zs.karolinka.cz 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72808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Střední průmyslová škola chemická 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Pardubice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48161179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Michal Škopek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skopek@spsch.cz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024734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Občanský spolek pro podporu rozvoje tradičního karate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70435430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Martin Staníček, Václav Cetl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info@osprtk.cz </a:t>
                      </a:r>
                      <a:endParaRPr lang="cs-CZ" sz="11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85391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Fortis Training a.s.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Brno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03859517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Kateřina Novotná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katerina.novotna@fortistraining.cz</a:t>
                      </a:r>
                      <a:endParaRPr lang="cs-CZ" sz="800" b="0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533840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Středisko volného času Humpolec, U Nemocnice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Humpolec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05243793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Mgr. Miroslava Lisá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sng" strike="noStrike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reditel@svchumpolec.cz</a:t>
                      </a:r>
                      <a:endParaRPr lang="cs-CZ" sz="1100" b="1" i="0" u="sng" strike="noStrike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20867"/>
                  </a:ext>
                </a:extLst>
              </a:tr>
              <a:tr h="3497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IN MOTION Academy s.r.o.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 04715161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595959"/>
                          </a:solidFill>
                          <a:effectLst/>
                          <a:latin typeface="Arial" panose="020B0604020202020204" pitchFamily="34" charset="0"/>
                        </a:rPr>
                        <a:t>David Dovala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sng" strike="noStrike" dirty="0">
                          <a:solidFill>
                            <a:srgbClr val="1CA1C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dovaladavid@gmail.com</a:t>
                      </a:r>
                      <a:endParaRPr lang="cs-CZ" sz="1100" b="1" i="0" u="sng" strike="noStrike" dirty="0">
                        <a:solidFill>
                          <a:srgbClr val="1CA1C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75914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0F24ACF0-E08D-4383-86DF-3A8F6F93D852}"/>
              </a:ext>
            </a:extLst>
          </p:cNvPr>
          <p:cNvSpPr txBox="1"/>
          <p:nvPr/>
        </p:nvSpPr>
        <p:spPr>
          <a:xfrm>
            <a:off x="754602" y="5042517"/>
            <a:ext cx="10298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Gill Sans" panose="020B0604020202020204" charset="0"/>
              </a:rPr>
              <a:t>Seznam je dostupný v IS – studijní materiály.</a:t>
            </a:r>
          </a:p>
        </p:txBody>
      </p:sp>
    </p:spTree>
    <p:extLst>
      <p:ext uri="{BB962C8B-B14F-4D97-AF65-F5344CB8AC3E}">
        <p14:creationId xmlns:p14="http://schemas.microsoft.com/office/powerpoint/2010/main" val="360555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feb03773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SMLOUVU O ZAJIŠTĚNÍ SPOLUPRÁCE PŘI REALIZACI PRAXE STUDENTŮ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1" name="Google Shape;121;g20feb037732_0_0"/>
          <p:cNvSpPr txBox="1">
            <a:spLocks noGrp="1"/>
          </p:cNvSpPr>
          <p:nvPr>
            <p:ph type="body" idx="1"/>
          </p:nvPr>
        </p:nvSpPr>
        <p:spPr>
          <a:xfrm>
            <a:off x="581200" y="2180501"/>
            <a:ext cx="11029500" cy="423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97256" algn="l" rtl="0">
              <a:spcBef>
                <a:spcPts val="36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Stáhnout smlouvu z IS - studijní materiály.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Vypsat žlutá pole.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2x vytisknout.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Donést do instituce k podpisu.</a:t>
            </a:r>
            <a:endParaRPr sz="28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800" dirty="0"/>
              <a:t>Donést (poslat) zpět na fakultu - oba výtisky.</a:t>
            </a:r>
            <a:endParaRPr sz="2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dirty="0"/>
              <a:t>V případě zaslání poštou posílejte na:</a:t>
            </a:r>
            <a:endParaRPr sz="2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dirty="0"/>
              <a:t>Bc. Barbora Kopečková, Fakulta sportovních studií, Katedra pohybových aktivit a zdraví, Kamenice 753/5 | 625 00 Brno</a:t>
            </a:r>
            <a:endParaRPr sz="2800" dirty="0"/>
          </a:p>
          <a:p>
            <a:pPr marL="59944" lvl="0" indent="0" algn="l" rtl="0">
              <a:spcBef>
                <a:spcPts val="600"/>
              </a:spcBef>
              <a:spcAft>
                <a:spcPts val="0"/>
              </a:spcAft>
              <a:buSzPts val="2656"/>
              <a:buNone/>
            </a:pPr>
            <a:r>
              <a:rPr lang="cs-CZ" sz="2800" dirty="0">
                <a:solidFill>
                  <a:srgbClr val="0000DC"/>
                </a:solidFill>
              </a:rPr>
              <a:t>6) </a:t>
            </a:r>
            <a:r>
              <a:rPr lang="cs-CZ" sz="2800" dirty="0"/>
              <a:t>Fakulta zajistí podpis děkana a zaslání jednoho výtisku do instituce.</a:t>
            </a:r>
            <a:endParaRPr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AF58-DA68-4DD3-96CA-82A506B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ZALOŽENÍ PRAXE V 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DC341-5162-4A55-92DE-58C79D6E2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555D760-3891-4036-A007-764128BA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5" y="1935438"/>
            <a:ext cx="11844068" cy="259815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2D7763F-19E9-476C-9BA3-B10F5038E577}"/>
              </a:ext>
            </a:extLst>
          </p:cNvPr>
          <p:cNvSpPr/>
          <p:nvPr/>
        </p:nvSpPr>
        <p:spPr>
          <a:xfrm>
            <a:off x="239697" y="3386831"/>
            <a:ext cx="1784412" cy="441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30038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28DB-A9DD-4092-ADE4-8733FBB8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70C0F1-96B6-490E-A088-80B0A897C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C0AF023-20C0-4C0E-B413-8C8536E30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563" y="329270"/>
            <a:ext cx="8097107" cy="61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0EC7-F5F2-4918-BB8F-A4D8200D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62C9A0-0723-498C-8871-4494CE5C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46" y="2338708"/>
            <a:ext cx="11029615" cy="36783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A1BD2265-54E4-46AE-B5F8-D480B004873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26781" y="79404"/>
            <a:ext cx="8618717" cy="6622662"/>
          </a:xfrm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98B8F862-FBC0-41A0-8F64-B299E43B072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629073" y="311376"/>
            <a:ext cx="8416425" cy="6467220"/>
          </a:xfrm>
        </p:spPr>
      </p:pic>
    </p:spTree>
    <p:extLst>
      <p:ext uri="{BB962C8B-B14F-4D97-AF65-F5344CB8AC3E}">
        <p14:creationId xmlns:p14="http://schemas.microsoft.com/office/powerpoint/2010/main" val="2103800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3474-AE0F-4880-AF40-603F98B0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D164C-17DD-49E1-8003-BC4761835A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9CE3676D-0AC6-4C15-BC30-7E291474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98" y="292964"/>
            <a:ext cx="5509798" cy="3283580"/>
          </a:xfrm>
          <a:prstGeom prst="rect">
            <a:avLst/>
          </a:prstGeom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E68AD451-B688-4BD3-8B2B-54C99F866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534" y="3067294"/>
            <a:ext cx="6351067" cy="3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98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D7B1-2521-4A52-89B5-8E3EF80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4A082E-8BD7-45B3-9F74-878CE66A6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40A8A35B-F88F-4662-8350-D412ADA7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318304"/>
            <a:ext cx="11181914" cy="51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2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96-6CE6-4B6D-85E2-0D6CCE4C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7EAB5-BEB1-4ADD-ADF4-5D11E6AE0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10">
            <a:extLst>
              <a:ext uri="{FF2B5EF4-FFF2-40B4-BE49-F238E27FC236}">
                <a16:creationId xmlns:a16="http://schemas.microsoft.com/office/drawing/2014/main" id="{D4869B51-4ABE-4906-A544-F2CC3FF430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57642" y="230819"/>
            <a:ext cx="9658085" cy="6320901"/>
          </a:xfrm>
        </p:spPr>
      </p:pic>
    </p:spTree>
    <p:extLst>
      <p:ext uri="{BB962C8B-B14F-4D97-AF65-F5344CB8AC3E}">
        <p14:creationId xmlns:p14="http://schemas.microsoft.com/office/powerpoint/2010/main" val="3587896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B8A9-66A5-46FD-BD98-62A50778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DC399-C565-44C8-8ED9-4B314432B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5995EA83-1039-4B81-ADD3-4ADCDFA5506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421278" y="221780"/>
            <a:ext cx="9051569" cy="6471983"/>
          </a:xfrm>
        </p:spPr>
      </p:pic>
    </p:spTree>
    <p:extLst>
      <p:ext uri="{BB962C8B-B14F-4D97-AF65-F5344CB8AC3E}">
        <p14:creationId xmlns:p14="http://schemas.microsoft.com/office/powerpoint/2010/main" val="4258939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67004-465A-4A0D-82A4-A0D8A051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586EE-03C0-4F82-A75F-5B21E0B4D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B06874B1-E765-440F-A260-8A60C70C0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85" y="133165"/>
            <a:ext cx="9244527" cy="655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2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EADFA-8C8F-4BDA-9069-5701DEF99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Obsah praxí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29E6A-CD2B-4FB2-882C-F036FA3AC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75934"/>
            <a:ext cx="11029615" cy="437429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/>
              <a:t>Část 1-Praxe1: </a:t>
            </a:r>
          </a:p>
          <a:p>
            <a:r>
              <a:rPr lang="cs-CZ" sz="4000" dirty="0"/>
              <a:t>Cvičební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/>
              <a:t>Část 2-Praxe 2: </a:t>
            </a:r>
          </a:p>
          <a:p>
            <a:r>
              <a:rPr lang="cs-CZ" sz="4000" dirty="0"/>
              <a:t>Práce se specifickými skupinami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4000" dirty="0"/>
              <a:t>Část 3-Praxe 1 i 2:</a:t>
            </a:r>
          </a:p>
          <a:p>
            <a:r>
              <a:rPr lang="cs-CZ" sz="4000" dirty="0"/>
              <a:t>Povinné schůzky</a:t>
            </a:r>
          </a:p>
        </p:txBody>
      </p:sp>
    </p:spTree>
    <p:extLst>
      <p:ext uri="{BB962C8B-B14F-4D97-AF65-F5344CB8AC3E}">
        <p14:creationId xmlns:p14="http://schemas.microsoft.com/office/powerpoint/2010/main" val="540992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2A6E2-EE94-4C5B-B00F-04072EFB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A67E88-5A5B-48EE-9BF8-C7904EDF3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667CB36-14C7-43F7-802D-76484B42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258" y="130489"/>
            <a:ext cx="8237714" cy="66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4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FORMÁT PREZENTACE KAZUISTIKY (květen) – praxe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termíny prezentace si vybere každý sám (</a:t>
            </a:r>
            <a:r>
              <a:rPr lang="cs-CZ" sz="3000" dirty="0" err="1"/>
              <a:t>IS→Praxe</a:t>
            </a:r>
            <a:r>
              <a:rPr lang="cs-CZ" sz="3000" dirty="0"/>
              <a:t> 2→zkušební termíny)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kapacita míst je omezena v každém termínu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délka prezentace max. 10 minut, spíše 7 minut + diskuze cca 5 minut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Report by měl obsahovat: vše o místě praxe – kde, jak často, co bylo náplní, zhodnocení z pohledu obsahu/didaktiky/doporučení.</a:t>
            </a:r>
          </a:p>
        </p:txBody>
      </p:sp>
    </p:spTree>
    <p:extLst>
      <p:ext uri="{BB962C8B-B14F-4D97-AF65-F5344CB8AC3E}">
        <p14:creationId xmlns:p14="http://schemas.microsoft.com/office/powerpoint/2010/main" val="2663601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3. Část – povinné schůzky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952368"/>
            <a:ext cx="11029615" cy="4349578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500" dirty="0"/>
              <a:t>Úvodní schůzka – podzimní semestr 12.10.2023.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500" dirty="0"/>
              <a:t>Průběžná schůzka – podzimní semestr – 22.11.2023 9:30.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500" dirty="0"/>
              <a:t>Závěrečná schůzka – podzimní semestr – prezentace ukázek – leden 2024.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500" dirty="0"/>
              <a:t>Úvodní schůzka – jarní semestr – v úvodu semestru.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500" dirty="0"/>
              <a:t>Průběžná schůzka – jarní semestr – přednáška dr. Skotákové – termín bude určen dr. Skotákovou.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500" dirty="0"/>
              <a:t>Závěrečná schůzka – prezentace kazuistik – květen – termín bude upřesněn. 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0" indent="0" algn="ctr">
              <a:buNone/>
            </a:pPr>
            <a:r>
              <a:rPr lang="cs-CZ" sz="2500" b="1" dirty="0"/>
              <a:t>Povinná účast alespoň na 4 schůzkách z 6! </a:t>
            </a:r>
          </a:p>
          <a:p>
            <a:pPr marL="0" indent="0" algn="ctr">
              <a:buNone/>
            </a:pPr>
            <a:r>
              <a:rPr lang="cs-CZ" sz="2500" b="1" dirty="0"/>
              <a:t>(kdo je dnes zde, stačí mu dojít už jen 3x </a:t>
            </a:r>
            <a:r>
              <a:rPr lang="cs-CZ" sz="2500" b="1" dirty="0">
                <a:sym typeface="Wingdings" panose="05000000000000000000" pitchFamily="2" charset="2"/>
              </a:rPr>
              <a:t> )</a:t>
            </a:r>
            <a:endParaRPr lang="cs-CZ" sz="25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361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B442B-881E-46CE-813A-967D4444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Shrnutí na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00D8C-00F4-47D5-866C-6E3CED990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Praxe1 – podzim 2023: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Cvičební video – 1x schůzka, praktická prezentace zkrácené verze – leden 2024.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Praxe 2 podzim 2023 a jaro 2024: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Práce se specifickými skupinami  - založená praxe v IS, vložený report a dokumenty do IS → PRAXE→ÚKOLY.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Praxe 1 i 2: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/>
              <a:t>Povinné schůzky – 4 ze 6!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99489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2832682" y="2730438"/>
            <a:ext cx="6978975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 dirty="0">
                <a:solidFill>
                  <a:srgbClr val="0000DC"/>
                </a:solidFill>
              </a:rPr>
              <a:t>DĚKUJI ZA POZORNOST☺</a:t>
            </a:r>
            <a:br>
              <a:rPr lang="cs-CZ" sz="4000" dirty="0">
                <a:solidFill>
                  <a:srgbClr val="0000DC"/>
                </a:solidFill>
              </a:rPr>
            </a:br>
            <a:r>
              <a:rPr lang="cs-CZ" sz="4000" dirty="0">
                <a:solidFill>
                  <a:srgbClr val="0000DC"/>
                </a:solidFill>
              </a:rPr>
              <a:t>DOTAZY?</a:t>
            </a:r>
            <a:endParaRPr dirty="0">
              <a:solidFill>
                <a:srgbClr val="0000DC"/>
              </a:solidFill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0" y="6196200"/>
            <a:ext cx="12192000" cy="789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ctr" rtl="0">
              <a:spcBef>
                <a:spcPts val="360"/>
              </a:spcBef>
              <a:spcAft>
                <a:spcPts val="600"/>
              </a:spcAft>
              <a:buNone/>
            </a:pPr>
            <a:r>
              <a:rPr lang="cs-CZ" sz="3100" dirty="0">
                <a:solidFill>
                  <a:srgbClr val="0000DC"/>
                </a:solidFill>
                <a:latin typeface="Gill Sans"/>
                <a:ea typeface="Gill Sans"/>
                <a:cs typeface="Gill Sans"/>
                <a:sym typeface="Gill Sans"/>
              </a:rPr>
              <a:t>Mgr. Marie Crhová, Ph.D., </a:t>
            </a:r>
            <a:r>
              <a:rPr lang="cs-CZ" sz="3100" u="sng" dirty="0">
                <a:solidFill>
                  <a:srgbClr val="0000DC"/>
                </a:solidFill>
                <a:latin typeface="Gill Sans"/>
                <a:ea typeface="Gill Sans"/>
                <a:cs typeface="Gill Sans"/>
                <a:sym typeface="Gill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409415@mail.muni.cz</a:t>
            </a:r>
            <a:r>
              <a:rPr lang="cs-CZ" sz="3100" dirty="0">
                <a:solidFill>
                  <a:srgbClr val="0000DC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31C4A-FFBE-4F77-BCD5-E2520305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1. Část – cvičební video – praxe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F4F799-299F-4344-AF12-79BC12112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1157"/>
            <a:ext cx="11029615" cy="481913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Nachystání cvičebního videa na pohybový portál pro oslabené jedince.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Dvojice/trojice – 10 skupin-9 dvojit, 1 trojice – rozdělení dle vlastního rozdělení-nahlásit seznam.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V domácích podmínkách s pomůckami.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Zaměření: aerobní zdatnost (3:1 – 40s nebo 30s cvičení), síla – posilování, flexibilita, rovnováha.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Délka videa: max 45 minut dle obtížnosti a zaměření.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Věková kategorie: 25-80 let.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Zacílit na danou skupinu: senioři-kognice, rovnováha, kardiovaskulární oslabení, onkologičtí pacienti apod.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Zvolit úroveň zdatnosti.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950" dirty="0"/>
              <a:t>Hudba: Přihlásit na </a:t>
            </a:r>
            <a:r>
              <a:rPr lang="cs-CZ" sz="1950" dirty="0" err="1"/>
              <a:t>google</a:t>
            </a:r>
            <a:r>
              <a:rPr lang="cs-CZ" sz="1950" dirty="0"/>
              <a:t> (respektive jít na svůj účet na </a:t>
            </a:r>
            <a:r>
              <a:rPr lang="cs-CZ" sz="1950" dirty="0" err="1"/>
              <a:t>googlu</a:t>
            </a:r>
            <a:r>
              <a:rPr lang="cs-CZ" sz="1950" dirty="0"/>
              <a:t> nebo si ho založit) – přejít na </a:t>
            </a:r>
            <a:r>
              <a:rPr lang="cs-CZ" sz="1950" dirty="0" err="1"/>
              <a:t>youtube</a:t>
            </a:r>
            <a:r>
              <a:rPr lang="cs-CZ" sz="1950" dirty="0"/>
              <a:t>- na svém přihlášeném profilu na </a:t>
            </a:r>
            <a:r>
              <a:rPr lang="cs-CZ" sz="1950" dirty="0" err="1"/>
              <a:t>google</a:t>
            </a:r>
            <a:r>
              <a:rPr lang="cs-CZ" sz="1950" dirty="0"/>
              <a:t>  ( vpravo pod přihlášením otevřít) studio </a:t>
            </a:r>
            <a:r>
              <a:rPr lang="cs-CZ" sz="1950" dirty="0" err="1"/>
              <a:t>youtube</a:t>
            </a:r>
            <a:r>
              <a:rPr lang="cs-CZ" sz="1950" dirty="0"/>
              <a:t>- vlevo potom rozkliknout záložku zvuková knihovna a otevře se seznam  nabízených skladeb a z toho si vybrat. Odkaz: </a:t>
            </a:r>
            <a:r>
              <a:rPr lang="cs-CZ" sz="1950" dirty="0">
                <a:hlinkClick r:id="rId2"/>
              </a:rPr>
              <a:t>https://studio.youtube.com/channel/UC30WiCXsypClmJ8zVLBH_1w/music</a:t>
            </a:r>
            <a:r>
              <a:rPr lang="cs-CZ" sz="1950" dirty="0"/>
              <a:t> </a:t>
            </a:r>
          </a:p>
        </p:txBody>
      </p:sp>
      <p:pic>
        <p:nvPicPr>
          <p:cNvPr id="4" name="Obrázek 3">
            <a:hlinkClick r:id="rId3"/>
            <a:extLst>
              <a:ext uri="{FF2B5EF4-FFF2-40B4-BE49-F238E27FC236}">
                <a16:creationId xmlns:a16="http://schemas.microsoft.com/office/drawing/2014/main" id="{2863FB3C-E7FD-4FBA-B24A-65BD298162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7407" y="635557"/>
            <a:ext cx="1905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0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1. Část – cvičební video – praxe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765" y="2075936"/>
            <a:ext cx="11215475" cy="431420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50" dirty="0"/>
              <a:t>Povinná schůzka v listopadu – 22.11.2023 9:30.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50" dirty="0"/>
              <a:t>Cílem je rozdělení do skupin/témata, kontrola průběhu práce, sdílení pracovního pokroku, zodpovězení otázek atd.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50" dirty="0"/>
              <a:t>Vložení dokumentu s rozpisem k videu (vzorová šablona zde </a:t>
            </a:r>
            <a:r>
              <a:rPr lang="cs-CZ" sz="2250" dirty="0">
                <a:hlinkClick r:id="rId2"/>
              </a:rPr>
              <a:t>https://docs.google.com/document/d/1vx8kxMen2iTjD8bSVbN-NueB0jp0-DmXzbbZONRUDNw/edit?usp=sharing </a:t>
            </a:r>
            <a:r>
              <a:rPr lang="cs-CZ" sz="2250" dirty="0"/>
              <a:t>) nejpozději 7 dní před prezentací.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50" dirty="0"/>
              <a:t>Na konci podzimního semestru (leden) zkrácená praktická ukázka (ukážete část nachystané jednotky, každý se skupiny se zapojí, dopředu nic nenatáčíte) za přítomnosti dr. Kapounkové – výběr 3 nejlepších a natočení profi videa s finanční odměnou.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50" dirty="0"/>
              <a:t>Nápaditosti a fantazii se meze nekladou, jen myslete na odbornost a profesionalitu </a:t>
            </a:r>
            <a:r>
              <a:rPr lang="cs-CZ" sz="2250" dirty="0">
                <a:sym typeface="Wingdings" panose="05000000000000000000" pitchFamily="2" charset="2"/>
              </a:rPr>
              <a:t> </a:t>
            </a:r>
            <a:endParaRPr lang="cs-CZ" sz="2250" dirty="0"/>
          </a:p>
        </p:txBody>
      </p:sp>
    </p:spTree>
    <p:extLst>
      <p:ext uri="{BB962C8B-B14F-4D97-AF65-F5344CB8AC3E}">
        <p14:creationId xmlns:p14="http://schemas.microsoft.com/office/powerpoint/2010/main" val="145882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7778B-D72A-4102-B8E2-D42B6CCF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2. Část - Práce se specifickými skupinami – praxe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FC878-009B-45FA-A3BF-F51FE128F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6327"/>
            <a:ext cx="11029615" cy="5031673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ts val="1000"/>
              </a:spcBef>
              <a:spcAft>
                <a:spcPts val="0"/>
              </a:spcAft>
              <a:buSzPts val="2140"/>
              <a:buFont typeface="Arial" panose="020B0604020202020204" pitchFamily="34" charset="0"/>
              <a:buChar char="•"/>
            </a:pPr>
            <a:r>
              <a:rPr lang="cs-CZ" sz="2800" dirty="0"/>
              <a:t>Student volí </a:t>
            </a:r>
            <a:r>
              <a:rPr lang="cs-CZ" sz="2800" b="1" dirty="0"/>
              <a:t>3 oblasti</a:t>
            </a:r>
            <a:r>
              <a:rPr lang="cs-CZ" sz="2800" dirty="0"/>
              <a:t> (obézní děti, onkologičtí pacienti, senioři, se specifickými potřebami-nevidomí </a:t>
            </a:r>
            <a:r>
              <a:rPr lang="cs-CZ" sz="2800" dirty="0" err="1"/>
              <a:t>Avoy</a:t>
            </a:r>
            <a:r>
              <a:rPr lang="cs-CZ" sz="2800" dirty="0"/>
              <a:t>, </a:t>
            </a:r>
            <a:r>
              <a:rPr lang="cs-CZ" sz="2800" dirty="0" err="1"/>
              <a:t>těl.postižení-plavání</a:t>
            </a:r>
            <a:r>
              <a:rPr lang="cs-CZ" sz="2800" dirty="0"/>
              <a:t>, </a:t>
            </a:r>
            <a:r>
              <a:rPr lang="cs-CZ" sz="2800" dirty="0" err="1"/>
              <a:t>paravoltiž</a:t>
            </a:r>
            <a:r>
              <a:rPr lang="cs-CZ" sz="2800" dirty="0"/>
              <a:t>). 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SzPts val="2140"/>
              <a:buFont typeface="Arial" panose="020B0604020202020204" pitchFamily="34" charset="0"/>
              <a:buChar char="•"/>
            </a:pPr>
            <a:r>
              <a:rPr lang="cs-CZ" sz="2800" dirty="0"/>
              <a:t>Kontaktování instituce, analýza aktuálního stavu (odběr anamnézy jednotlivce/skupiny a tvorba doporučení pro zlepšení-z pohledu tréninku/cvičení!), asistence a vedení tréninků. 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SzPts val="2140"/>
              <a:buFont typeface="Arial" panose="020B0604020202020204" pitchFamily="34" charset="0"/>
              <a:buChar char="•"/>
            </a:pPr>
            <a:r>
              <a:rPr lang="cs-CZ" sz="2800" dirty="0"/>
              <a:t>Student </a:t>
            </a:r>
            <a:r>
              <a:rPr lang="cs-CZ" sz="2800" u="sng" dirty="0"/>
              <a:t>v každé instituci</a:t>
            </a:r>
            <a:r>
              <a:rPr lang="cs-CZ" sz="2800" dirty="0"/>
              <a:t> stráví </a:t>
            </a:r>
            <a:r>
              <a:rPr lang="cs-CZ" sz="2800" b="1" dirty="0"/>
              <a:t>min. 8hod max. 15hod</a:t>
            </a:r>
            <a:r>
              <a:rPr lang="cs-CZ" sz="2800" dirty="0"/>
              <a:t>. 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SzPts val="2140"/>
              <a:buFont typeface="Arial" panose="020B0604020202020204" pitchFamily="34" charset="0"/>
              <a:buChar char="•"/>
            </a:pPr>
            <a:r>
              <a:rPr lang="cs-CZ" sz="2800" dirty="0"/>
              <a:t>Student vypracuje 1 report z praxe - prezentace na závěrečné schůzi a diskuze se spolužáky nad tématem (květen).</a:t>
            </a:r>
          </a:p>
          <a:p>
            <a:pPr marL="457200" indent="-457200">
              <a:spcBef>
                <a:spcPts val="1000"/>
              </a:spcBef>
              <a:spcAft>
                <a:spcPts val="0"/>
              </a:spcAft>
              <a:buSzPts val="2140"/>
              <a:buFont typeface="Arial" panose="020B0604020202020204" pitchFamily="34" charset="0"/>
              <a:buChar char="•"/>
            </a:pPr>
            <a:r>
              <a:rPr lang="cs-CZ" sz="2800" dirty="0"/>
              <a:t>Odevzdání reportu probíhá distanční do IS – PRAXE – ÚKOLY.</a:t>
            </a:r>
          </a:p>
        </p:txBody>
      </p:sp>
    </p:spTree>
    <p:extLst>
      <p:ext uri="{BB962C8B-B14F-4D97-AF65-F5344CB8AC3E}">
        <p14:creationId xmlns:p14="http://schemas.microsoft.com/office/powerpoint/2010/main" val="361176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3c50ffa22_0_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Souhlas s umístěním studenta na praxi a Potvrzení o absolvování praxe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1" name="Google Shape;121;g113c50ffa22_0_1"/>
          <p:cNvSpPr txBox="1">
            <a:spLocks noGrp="1"/>
          </p:cNvSpPr>
          <p:nvPr>
            <p:ph type="body" idx="1"/>
          </p:nvPr>
        </p:nvSpPr>
        <p:spPr>
          <a:xfrm>
            <a:off x="581200" y="1971550"/>
            <a:ext cx="11029500" cy="4622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457200" indent="-457200">
              <a:spcBef>
                <a:spcPts val="960"/>
              </a:spcBef>
              <a:buSzPts val="2700"/>
              <a:buFont typeface="Arial" panose="020B0604020202020204" pitchFamily="34" charset="0"/>
              <a:buChar char="•"/>
            </a:pPr>
            <a:r>
              <a:rPr lang="cs-CZ" sz="2800" dirty="0"/>
              <a:t>Zvolíte si instituci a domluvíte se – ideálně ze seznamu v </a:t>
            </a:r>
            <a:r>
              <a:rPr lang="cs-CZ" sz="2800" dirty="0" err="1"/>
              <a:t>IS+Prezentace</a:t>
            </a:r>
            <a:r>
              <a:rPr lang="cs-CZ" sz="2800" dirty="0"/>
              <a:t>, pokud mimo, tak nechat podepsat </a:t>
            </a:r>
            <a:r>
              <a:rPr lang="cs-CZ" sz="2800" b="1" dirty="0"/>
              <a:t>Smlouvu o zajištění spolupráce při realizaci praxe studentů </a:t>
            </a:r>
            <a:r>
              <a:rPr lang="cs-CZ" sz="2800" dirty="0"/>
              <a:t>– IS (řešíte s garantem praxí).</a:t>
            </a:r>
          </a:p>
          <a:p>
            <a:pPr marL="457200" indent="-457200">
              <a:spcBef>
                <a:spcPts val="960"/>
              </a:spcBef>
              <a:buSzPts val="2700"/>
              <a:buFont typeface="Arial" panose="020B0604020202020204" pitchFamily="34" charset="0"/>
              <a:buChar char="•"/>
            </a:pPr>
            <a:r>
              <a:rPr lang="cs-CZ" sz="2800" dirty="0"/>
              <a:t>Před nástupem na praxi si necháte podepsat </a:t>
            </a:r>
            <a:r>
              <a:rPr lang="cs-CZ" sz="2800" b="1" dirty="0"/>
              <a:t>Souhlas s umístěním na praxi </a:t>
            </a:r>
            <a:r>
              <a:rPr lang="cs-CZ" sz="2800" dirty="0"/>
              <a:t>– IS. Formulář potvrzuje Poskytovatel praxe. </a:t>
            </a:r>
          </a:p>
          <a:p>
            <a:pPr marL="457200" indent="-457200">
              <a:spcBef>
                <a:spcPts val="960"/>
              </a:spcBef>
              <a:buSzPts val="2700"/>
              <a:buFont typeface="Arial" panose="020B0604020202020204" pitchFamily="34" charset="0"/>
              <a:buChar char="•"/>
            </a:pPr>
            <a:r>
              <a:rPr lang="cs-CZ" sz="2800" dirty="0"/>
              <a:t>V IS – PRAXE </a:t>
            </a:r>
            <a:r>
              <a:rPr lang="cs-CZ" sz="2800" b="1" dirty="0"/>
              <a:t>založíte svou praxi za každou instituci (3x)</a:t>
            </a:r>
            <a:r>
              <a:rPr lang="cs-CZ" sz="2800" dirty="0"/>
              <a:t>. V případě nutnosti využijte Nápovědu v IS.</a:t>
            </a:r>
          </a:p>
          <a:p>
            <a:pPr marL="457200" indent="-457200">
              <a:spcBef>
                <a:spcPts val="960"/>
              </a:spcBef>
              <a:buSzPts val="2700"/>
              <a:buFont typeface="Arial" panose="020B0604020202020204" pitchFamily="34" charset="0"/>
              <a:buChar char="•"/>
            </a:pPr>
            <a:r>
              <a:rPr lang="cs-CZ" sz="2800" dirty="0"/>
              <a:t>Aktivně se podílíte na asistenci a vedení tréninků.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8F4A0-FD5C-42F4-AD4D-3603A5B95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F23106-191C-4342-9F89-D4A03100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180496"/>
            <a:ext cx="11029615" cy="4430166"/>
          </a:xfrm>
        </p:spPr>
        <p:txBody>
          <a:bodyPr>
            <a:noAutofit/>
          </a:bodyPr>
          <a:lstStyle/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SzPct val="113445"/>
              <a:buFont typeface="Arial" panose="020B0604020202020204" pitchFamily="34" charset="0"/>
              <a:buChar char="•"/>
            </a:pPr>
            <a:r>
              <a:rPr lang="cs-CZ" sz="2200" dirty="0"/>
              <a:t>Po odchození praxe si necháte vyplnit a podepsat </a:t>
            </a:r>
            <a:r>
              <a:rPr lang="cs-CZ" sz="2200" b="1" dirty="0"/>
              <a:t>Potvrzení o absolvování praxe</a:t>
            </a:r>
            <a:r>
              <a:rPr lang="cs-CZ" sz="2200" dirty="0"/>
              <a:t>. Formulář studentovi potvrdí školitel daného zařízení či sportovního klubu = vedoucí trenér nebo jiná pověřená osoba. </a:t>
            </a:r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SzPct val="107394"/>
              <a:buFont typeface="Arial" panose="020B0604020202020204" pitchFamily="34" charset="0"/>
              <a:buChar char="•"/>
            </a:pPr>
            <a:r>
              <a:rPr lang="cs-CZ" sz="2200" dirty="0"/>
              <a:t>Report vložíte do IS – PRAXE - úkoly!</a:t>
            </a:r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SzPct val="107394"/>
              <a:buFont typeface="Arial" panose="020B0604020202020204" pitchFamily="34" charset="0"/>
              <a:buChar char="•"/>
            </a:pPr>
            <a:r>
              <a:rPr lang="cs-CZ" sz="2200" dirty="0"/>
              <a:t>Jeden vybraný report odprezentujete spolužákům.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92000"/>
              <a:buNone/>
            </a:pPr>
            <a:endParaRPr lang="cs-CZ" sz="2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ct val="92000"/>
              <a:buNone/>
            </a:pPr>
            <a:r>
              <a:rPr lang="cs-CZ" sz="2200" dirty="0"/>
              <a:t>Student musí nahrát do IS - PRAXE – ÚKOLY:</a:t>
            </a:r>
          </a:p>
          <a:p>
            <a:pPr marL="514350" lvl="0" indent="-514350" algn="l" rtl="0">
              <a:spcBef>
                <a:spcPts val="1200"/>
              </a:spcBef>
              <a:spcAft>
                <a:spcPts val="0"/>
              </a:spcAft>
              <a:buSzPct val="92000"/>
              <a:buAutoNum type="arabicParenR"/>
            </a:pPr>
            <a:r>
              <a:rPr lang="cs-CZ" sz="2200" dirty="0"/>
              <a:t>Úkol č. 1: Report – 3x</a:t>
            </a:r>
          </a:p>
          <a:p>
            <a:pPr marL="514350" lvl="0" indent="-514350" algn="l" rtl="0">
              <a:spcBef>
                <a:spcPts val="1200"/>
              </a:spcBef>
              <a:spcAft>
                <a:spcPts val="600"/>
              </a:spcAft>
              <a:buSzPct val="92000"/>
              <a:buAutoNum type="arabicParenR"/>
            </a:pPr>
            <a:r>
              <a:rPr lang="cs-CZ" sz="2200" dirty="0"/>
              <a:t>Úkol č. 2: „Souhlas s umístěním studenta na praxi“ a „Potvrzení o absolvování praxe“ – 3x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296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Možnosti oblastí-kam můžu jít?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581200" y="1798200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-CZ" sz="2300" b="1" dirty="0"/>
              <a:t>1) Obézní děti – asistence a vedení tréninku obézních dětí </a:t>
            </a:r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Bc. Kateřina Strašilová, </a:t>
            </a:r>
            <a:r>
              <a:rPr lang="cs-CZ" sz="2300" u="sng" dirty="0">
                <a:solidFill>
                  <a:schemeClr val="hlink"/>
                </a:solidFill>
                <a:hlinkClick r:id="rId3"/>
              </a:rPr>
              <a:t>360093@muni.cz</a:t>
            </a:r>
            <a:r>
              <a:rPr lang="cs-CZ" sz="2300" dirty="0"/>
              <a:t>, </a:t>
            </a:r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pt-BR" sz="2300" dirty="0"/>
              <a:t>pondělí 17-19 a pátek 17-19</a:t>
            </a:r>
            <a:r>
              <a:rPr lang="cs-CZ" sz="2300" dirty="0"/>
              <a:t>, Plotní 24, Brno-Komárov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2) Onkologičtí pacienti – asistence a vedení tréninku pacientů </a:t>
            </a:r>
            <a:endParaRPr sz="2300" b="1" dirty="0"/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Vendula </a:t>
            </a:r>
            <a:r>
              <a:rPr lang="cs-CZ" sz="2300" dirty="0" err="1"/>
              <a:t>Györiová</a:t>
            </a:r>
            <a:r>
              <a:rPr lang="cs-CZ" sz="2300" dirty="0"/>
              <a:t>, </a:t>
            </a:r>
            <a:r>
              <a:rPr lang="cs-CZ" sz="2300" dirty="0">
                <a:hlinkClick r:id="rId4"/>
              </a:rPr>
              <a:t>vendula.gyoriova@fsps.muni.cz</a:t>
            </a:r>
            <a:r>
              <a:rPr lang="cs-CZ" sz="2300" dirty="0"/>
              <a:t>, </a:t>
            </a:r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b="1" dirty="0"/>
              <a:t>3) Senioři – asistence a vedení tréninku seniorů</a:t>
            </a:r>
            <a:endParaRPr sz="2300" b="1" dirty="0"/>
          </a:p>
          <a:p>
            <a:pPr marL="336550" lvl="0" indent="-342900" algn="l" rtl="0">
              <a:spcBef>
                <a:spcPts val="1200"/>
              </a:spcBef>
              <a:spcAft>
                <a:spcPts val="0"/>
              </a:spcAft>
              <a:buSzPts val="2860"/>
              <a:buFont typeface="Wingdings" panose="05000000000000000000" pitchFamily="2" charset="2"/>
              <a:buChar char="§"/>
            </a:pPr>
            <a:r>
              <a:rPr lang="cs-CZ" sz="2300" dirty="0"/>
              <a:t>Kontakt: Mgr. Lenka Svobodová, Ph.D., </a:t>
            </a:r>
            <a:r>
              <a:rPr lang="cs-CZ" sz="2300" u="sng" dirty="0">
                <a:solidFill>
                  <a:schemeClr val="hlink"/>
                </a:solidFill>
                <a:hlinkClick r:id="rId5"/>
              </a:rPr>
              <a:t>jsemsen@post.cz</a:t>
            </a:r>
            <a:r>
              <a:rPr lang="cs-CZ" sz="2300" u="sng" dirty="0">
                <a:solidFill>
                  <a:schemeClr val="hlink"/>
                </a:solidFill>
              </a:rPr>
              <a:t>,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2860"/>
              <a:buNone/>
            </a:pPr>
            <a:r>
              <a:rPr lang="cs-CZ" sz="2300" b="1" dirty="0"/>
              <a:t>4) Specifická skupina – asistence a vedení tréninku lidí se specifickými potřebami</a:t>
            </a:r>
            <a:r>
              <a:rPr lang="cs-CZ" sz="2300" dirty="0"/>
              <a:t> (nevidomí, mentálně či tělesně postižení aj.) ve spolupráci s Mgr. Alenou Skotákovou, Ph.D (</a:t>
            </a:r>
            <a:r>
              <a:rPr lang="cs-CZ" sz="2300" dirty="0">
                <a:hlinkClick r:id="rId6"/>
              </a:rPr>
              <a:t>skotakova@fsps.muni.cz</a:t>
            </a:r>
            <a:r>
              <a:rPr lang="cs-CZ" sz="2300" dirty="0"/>
              <a:t>).</a:t>
            </a:r>
            <a:endParaRPr sz="2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4) Specifická skupina – asistence a vedení tréninku lidí se specifickými potřebami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235" y="1964724"/>
            <a:ext cx="11245794" cy="489327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Fotbal nevidomých – AVOY Brno - stínování a vedení části tréninkové jednotky</a:t>
            </a:r>
          </a:p>
          <a:p>
            <a:r>
              <a:rPr lang="pl-PL" sz="2000" dirty="0"/>
              <a:t>do listopadu pondělky a čtvrtky od 17:30 - 19:00 na Pastvinách,</a:t>
            </a:r>
          </a:p>
          <a:p>
            <a:r>
              <a:rPr lang="pl-PL" sz="2000" dirty="0"/>
              <a:t>poté pondělí od 17:30 do 19:00 Vinařky, </a:t>
            </a:r>
            <a:endParaRPr lang="cs-CZ" sz="2000" dirty="0"/>
          </a:p>
          <a:p>
            <a:r>
              <a:rPr lang="cs-CZ" sz="2000" dirty="0"/>
              <a:t>Kontakt: Jitka </a:t>
            </a:r>
            <a:r>
              <a:rPr lang="cs-CZ" sz="2000" dirty="0" err="1"/>
              <a:t>Graclíková</a:t>
            </a:r>
            <a:r>
              <a:rPr lang="cs-CZ" sz="2000" dirty="0"/>
              <a:t> - graclikova@teiresias.muni.cz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Plavání osob s tělesným postižením </a:t>
            </a:r>
            <a:r>
              <a:rPr lang="cs-CZ" sz="2000" b="1" dirty="0" err="1"/>
              <a:t>Bb</a:t>
            </a:r>
            <a:r>
              <a:rPr lang="cs-CZ" sz="2000" b="1" dirty="0"/>
              <a:t> kontakt - asistence </a:t>
            </a:r>
          </a:p>
          <a:p>
            <a:r>
              <a:rPr lang="pt-BR" sz="2000"/>
              <a:t>úterky 15:00 – 19:00 a pátky 15:00 – 16:00</a:t>
            </a:r>
            <a:endParaRPr lang="cs-CZ" sz="2000"/>
          </a:p>
          <a:p>
            <a:r>
              <a:rPr lang="cs-CZ" sz="2000" dirty="0"/>
              <a:t>Kontakt: Jan Sommer - sommer@sk-kb.cz, telefon 724 372773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err="1"/>
              <a:t>Paravoltiž</a:t>
            </a:r>
            <a:r>
              <a:rPr lang="cs-CZ" sz="2000" b="1" dirty="0"/>
              <a:t> (gymnastika na koni) – převážně děti s mentálním postižením</a:t>
            </a:r>
          </a:p>
          <a:p>
            <a:r>
              <a:rPr lang="cs-CZ" sz="2000" dirty="0"/>
              <a:t>PO + ČT vždy 16:30 - 18:00 hod. Do konce října na adrese: Hostěnice 188, 66404 a od začátku listopadu na adrese: Sokol </a:t>
            </a:r>
            <a:r>
              <a:rPr lang="cs-CZ" sz="2000" dirty="0" err="1"/>
              <a:t>Juliánov</a:t>
            </a:r>
            <a:r>
              <a:rPr lang="cs-CZ" sz="2000" dirty="0"/>
              <a:t>, Slatinská 2831/43, 636 00 Brno-Židenice</a:t>
            </a:r>
          </a:p>
          <a:p>
            <a:r>
              <a:rPr lang="cs-CZ" sz="2000" dirty="0"/>
              <a:t>Kontakt:  Jana Sklenaříková - sklinka.j@seznam.cz, telefon 777946327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227485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 (2)</Template>
  <TotalTime>34</TotalTime>
  <Words>1421</Words>
  <Application>Microsoft Office PowerPoint</Application>
  <PresentationFormat>Širokoúhlá obrazovka</PresentationFormat>
  <Paragraphs>148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Gill Sans</vt:lpstr>
      <vt:lpstr>Tahoma</vt:lpstr>
      <vt:lpstr>Wingdings</vt:lpstr>
      <vt:lpstr>Prezentace_MU_CZ</vt:lpstr>
      <vt:lpstr>n4432 Praxe 1 a n4442 Praxe 2 </vt:lpstr>
      <vt:lpstr>Obsah praxí</vt:lpstr>
      <vt:lpstr>1. Část – cvičební video – praxe 1</vt:lpstr>
      <vt:lpstr>1. Část – cvičební video – praxe 1</vt:lpstr>
      <vt:lpstr>2. Část - Práce se specifickými skupinami – praxe 2</vt:lpstr>
      <vt:lpstr>Souhlas s umístěním studenta na praxi a Potvrzení o absolvování praxe </vt:lpstr>
      <vt:lpstr>Prezentace aplikace PowerPoint</vt:lpstr>
      <vt:lpstr>Možnosti oblastí-kam můžu jít? </vt:lpstr>
      <vt:lpstr>4) Specifická skupina – asistence a vedení tréninku lidí se specifickými potřebami</vt:lpstr>
      <vt:lpstr>NEBO?</vt:lpstr>
      <vt:lpstr>SMLOUVU O ZAJIŠTĚNÍ SPOLUPRÁCE PŘI REALIZACI PRAXE STUDENTŮ</vt:lpstr>
      <vt:lpstr>ZALOŽENÍ PRAXE V IS</vt:lpstr>
      <vt:lpstr>VLOŽENÍ PRAXE </vt:lpstr>
      <vt:lpstr>VLOŽENÍ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FORMÁT PREZENTACE KAZUISTIKY (květen) – praxe 2</vt:lpstr>
      <vt:lpstr>3. Část – povinné schůzky</vt:lpstr>
      <vt:lpstr>Shrnutí na závěr</vt:lpstr>
      <vt:lpstr>DĚKUJI ZA POZORNOST☺ 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 Crhová</dc:creator>
  <cp:lastModifiedBy>Marie Crhová</cp:lastModifiedBy>
  <cp:revision>17</cp:revision>
  <cp:lastPrinted>1601-01-01T00:00:00Z</cp:lastPrinted>
  <dcterms:created xsi:type="dcterms:W3CDTF">2023-10-12T08:22:04Z</dcterms:created>
  <dcterms:modified xsi:type="dcterms:W3CDTF">2023-10-22T15:33:14Z</dcterms:modified>
</cp:coreProperties>
</file>