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8" r:id="rId4"/>
    <p:sldId id="299" r:id="rId5"/>
    <p:sldId id="30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8" r:id="rId22"/>
    <p:sldId id="272" r:id="rId23"/>
    <p:sldId id="273" r:id="rId24"/>
    <p:sldId id="274" r:id="rId25"/>
    <p:sldId id="283" r:id="rId26"/>
    <p:sldId id="275" r:id="rId27"/>
    <p:sldId id="279" r:id="rId28"/>
    <p:sldId id="280" r:id="rId29"/>
    <p:sldId id="276" r:id="rId30"/>
    <p:sldId id="277" r:id="rId31"/>
    <p:sldId id="281" r:id="rId32"/>
    <p:sldId id="282" r:id="rId33"/>
    <p:sldId id="284" r:id="rId34"/>
    <p:sldId id="285" r:id="rId35"/>
    <p:sldId id="287" r:id="rId36"/>
    <p:sldId id="288" r:id="rId37"/>
    <p:sldId id="289" r:id="rId38"/>
    <p:sldId id="286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5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62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54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58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25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39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08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2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39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66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C6AE54C-01FF-4E86-A77D-BE0C62ED878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EB48E5A-DCC8-4698-9D8D-359F6D9325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9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-WkwYHFT6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s://www.google.cz/url?sa=i&amp;url=https%3A%2F%2Fhipwallpaper.com%2Fswimmer-backgrounds%2F&amp;psig=AOvVaw0W_VKUmSeQdTJt6nNE8hhH&amp;ust=1603733486709000&amp;source=images&amp;cd=vfe&amp;ved=0CAIQjRxqGAoTCID-q5Km0OwCFQAAAAAdAAAAABCQAQ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GotawjueU&amp;pp=QAA%3D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081F8-8F3B-4BC3-A65E-47AC1628B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2506220"/>
          </a:xfrm>
        </p:spPr>
        <p:txBody>
          <a:bodyPr/>
          <a:lstStyle/>
          <a:p>
            <a:r>
              <a:rPr lang="cs-CZ" u="sng" dirty="0"/>
              <a:t>Plavecký  způsob  kraul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65377B-2936-4D98-9CF7-DEEA5FB13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016" y="4397312"/>
            <a:ext cx="4876800" cy="1619440"/>
          </a:xfrm>
        </p:spPr>
        <p:txBody>
          <a:bodyPr>
            <a:normAutofit/>
          </a:bodyPr>
          <a:lstStyle/>
          <a:p>
            <a:endParaRPr lang="cs-CZ" sz="6000" dirty="0"/>
          </a:p>
        </p:txBody>
      </p:sp>
      <p:pic>
        <p:nvPicPr>
          <p:cNvPr id="1026" name="Picture 2" descr="POZOR NA PLAVÁNÍ PRO ROK 2018/2019!!! | Základní škola Pitín">
            <a:extLst>
              <a:ext uri="{FF2B5EF4-FFF2-40B4-BE49-F238E27FC236}">
                <a16:creationId xmlns:a16="http://schemas.microsoft.com/office/drawing/2014/main" id="{2E2DD4FC-37B2-4160-9856-9FCF580A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16" y="4351780"/>
            <a:ext cx="4876800" cy="25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8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swimming crawl kick">
            <a:extLst>
              <a:ext uri="{FF2B5EF4-FFF2-40B4-BE49-F238E27FC236}">
                <a16:creationId xmlns:a16="http://schemas.microsoft.com/office/drawing/2014/main" id="{3D7FCF9F-FCE8-4F95-A6DF-202D00B229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8" b="10254"/>
          <a:stretch>
            <a:fillRect/>
          </a:stretch>
        </p:blipFill>
        <p:spPr>
          <a:xfrm>
            <a:off x="417576" y="454981"/>
            <a:ext cx="5230368" cy="24898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CACF646-4C3A-401C-BC96-CC326C0A26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67" y="454981"/>
            <a:ext cx="5657850" cy="24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4721773-583E-40AD-B2AD-7014508D5299}"/>
              </a:ext>
            </a:extLst>
          </p:cNvPr>
          <p:cNvSpPr/>
          <p:nvPr/>
        </p:nvSpPr>
        <p:spPr>
          <a:xfrm>
            <a:off x="4358858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CC08514-4847-4E38-B856-9830A9E1832A}"/>
              </a:ext>
            </a:extLst>
          </p:cNvPr>
          <p:cNvSpPr/>
          <p:nvPr/>
        </p:nvSpPr>
        <p:spPr>
          <a:xfrm>
            <a:off x="0" y="2944861"/>
            <a:ext cx="1207008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poloha těla = optimální práce dolních končetin = </a:t>
            </a: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extrémně uvolněný hlezenní kloub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09F1420-8C81-4DAE-ADC2-1E8C0239276E}"/>
              </a:ext>
            </a:extLst>
          </p:cNvPr>
          <p:cNvSpPr/>
          <p:nvPr/>
        </p:nvSpPr>
        <p:spPr>
          <a:xfrm>
            <a:off x="813816" y="2796679"/>
            <a:ext cx="10917936" cy="3001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Tuhý kotník = nesprávná práce nohou = vysazené hýždě = špatná poloha těla = nelze správně vytočit trup = nelze se bez vytočení správně nadechnout = nemohu bez správného nádechu uplavat delší vzdálenost.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68B51C2-03FA-4AF8-8759-85ED43122103}"/>
              </a:ext>
            </a:extLst>
          </p:cNvPr>
          <p:cNvSpPr/>
          <p:nvPr/>
        </p:nvSpPr>
        <p:spPr>
          <a:xfrm>
            <a:off x="2505456" y="3241224"/>
            <a:ext cx="7132319" cy="326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https://www.youtube.com/watch?v=I-WkwYHFT6o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4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/>
              <a:t>Dolní končetiny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262" y="2011680"/>
            <a:ext cx="11299371" cy="4846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dirty="0"/>
              <a:t>Práce nohou má především </a:t>
            </a:r>
            <a:r>
              <a:rPr lang="cs-CZ" sz="2400" b="1" dirty="0">
                <a:solidFill>
                  <a:schemeClr val="bg1"/>
                </a:solidFill>
              </a:rPr>
              <a:t>funkci stabilizační a vyrovnávací</a:t>
            </a:r>
            <a:r>
              <a:rPr lang="cs-CZ" sz="2400" dirty="0"/>
              <a:t>, čímž vytváří optimální podmínky pro záběry paží a přispívá k udržení rovnoměrné rychlosti plavání.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>
                <a:solidFill>
                  <a:schemeClr val="bg1"/>
                </a:solidFill>
              </a:rPr>
              <a:t>Podíl</a:t>
            </a:r>
            <a:r>
              <a:rPr lang="cs-CZ" sz="2800" dirty="0"/>
              <a:t> práce kraulových nohou na celkovém výkonu je </a:t>
            </a:r>
            <a:r>
              <a:rPr lang="cs-CZ" sz="2800" b="1" dirty="0">
                <a:solidFill>
                  <a:schemeClr val="bg1"/>
                </a:solidFill>
              </a:rPr>
              <a:t>15 – 20% 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Podvodní záběr se zaměřil na flutter kop na přední procházení plavec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4478" y="2847703"/>
            <a:ext cx="8640961" cy="32134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5620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swimming technique front crawl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1416" y="287383"/>
            <a:ext cx="9248504" cy="45066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391885" y="2938289"/>
            <a:ext cx="11456125" cy="38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 vychází 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kyčelních kloubů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celý pohyb má vlnivý charakter přes pokrčené koleno až do jeho opětovného propnutí.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9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ytimg.com/vi/KK563K_DZP0/maxresdefault.jp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4766" y="692694"/>
            <a:ext cx="11038114" cy="44671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104503" y="3105835"/>
            <a:ext cx="119525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Chodidlo je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uvolněné, natažené (plantární flexe)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špičky směřují k sobě a paty od sebe </a:t>
            </a:r>
            <a:endParaRPr lang="cs-CZ" sz="3600" dirty="0"/>
          </a:p>
        </p:txBody>
      </p:sp>
      <p:pic>
        <p:nvPicPr>
          <p:cNvPr id="4" name="Picture 6" descr="http://www.swimsmooth.com/images/plantarflex.jpg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1074" y="350833"/>
            <a:ext cx="2533573" cy="21412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4627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fracing.com.au/wp-content/uploads/2014/11/Feet-position-comparison-1024x506.jpg">
            <a:extLst/>
          </p:cNvPr>
          <p:cNvPicPr>
            <a:picLocks noChangeAspect="1"/>
          </p:cNvPicPr>
          <p:nvPr/>
        </p:nvPicPr>
        <p:blipFill>
          <a:blip r:embed="rId2"/>
          <a:srcRect r="3067" b="16714"/>
          <a:stretch>
            <a:fillRect/>
          </a:stretch>
        </p:blipFill>
        <p:spPr>
          <a:xfrm>
            <a:off x="1524954" y="209047"/>
            <a:ext cx="8649702" cy="414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365760" y="3105835"/>
            <a:ext cx="1140387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Arial Black" pitchFamily="34"/>
            </a:endParaRP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dirty="0">
                <a:solidFill>
                  <a:srgbClr val="FF0000"/>
                </a:solidFill>
                <a:latin typeface="Arial Black" pitchFamily="34"/>
              </a:rPr>
              <a:t>Práce nohou se skládá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dirty="0">
              <a:solidFill>
                <a:srgbClr val="FF0000"/>
              </a:solidFill>
              <a:latin typeface="Arial Black" pitchFamily="34"/>
            </a:endParaRPr>
          </a:p>
          <a:p>
            <a:pPr marL="285750" lvl="0" indent="-285750" algn="ctr" defTabSz="9144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Arial Black" pitchFamily="34"/>
              </a:rPr>
              <a:t>z kopu </a:t>
            </a: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(záběru) </a:t>
            </a:r>
            <a:r>
              <a:rPr lang="cs-CZ" sz="2400" dirty="0">
                <a:solidFill>
                  <a:srgbClr val="FFFF00"/>
                </a:solidFill>
                <a:latin typeface="Arial Black" pitchFamily="34"/>
              </a:rPr>
              <a:t>směrem dolů </a:t>
            </a: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–přes pokrčené koleno  </a:t>
            </a:r>
          </a:p>
          <a:p>
            <a:pPr marL="285750" lvl="0" indent="-285750" algn="ctr" defTabSz="9144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dirty="0">
              <a:solidFill>
                <a:srgbClr val="000000"/>
              </a:solidFill>
              <a:latin typeface="Arial Black" pitchFamily="34"/>
            </a:endParaRPr>
          </a:p>
          <a:p>
            <a:pPr marL="285750" lvl="0" indent="-285750" algn="ctr" defTabSz="9144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Arial Black" pitchFamily="34"/>
              </a:rPr>
              <a:t>z pohybu </a:t>
            </a: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nohy </a:t>
            </a:r>
            <a:r>
              <a:rPr lang="cs-CZ" sz="2400" dirty="0">
                <a:solidFill>
                  <a:srgbClr val="FFFF00"/>
                </a:solidFill>
                <a:latin typeface="Arial Black" pitchFamily="34"/>
              </a:rPr>
              <a:t>směrem nahoru</a:t>
            </a:r>
            <a:r>
              <a:rPr lang="cs-CZ" sz="2400" dirty="0">
                <a:solidFill>
                  <a:srgbClr val="000000"/>
                </a:solidFill>
                <a:latin typeface="Arial Black" pitchFamily="34"/>
              </a:rPr>
              <a:t> k hladině – nataženou nohou</a:t>
            </a:r>
          </a:p>
        </p:txBody>
      </p:sp>
    </p:spTree>
    <p:extLst>
      <p:ext uri="{BB962C8B-B14F-4D97-AF65-F5344CB8AC3E}">
        <p14:creationId xmlns:p14="http://schemas.microsoft.com/office/powerpoint/2010/main" val="401208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412840"/>
            <a:ext cx="9875520" cy="479923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00446" y="2967335"/>
            <a:ext cx="115214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šestidobý kraul = 6 kopů na jeden cyklus paží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207145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/>
              <a:t>Chyby dolních končetin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691" y="2011680"/>
            <a:ext cx="6369467" cy="4689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800" dirty="0"/>
              <a:t>nohy jsou příliš krčeny v kolenou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pohyb nevychází z kyčlí, ale z kolen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vysazený zadek, </a:t>
            </a:r>
            <a:r>
              <a:rPr lang="cs-CZ" sz="2800"/>
              <a:t>nohy kopou </a:t>
            </a:r>
            <a:r>
              <a:rPr lang="cs-CZ" sz="2800" dirty="0"/>
              <a:t>hluboko pod hladinou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„cyklistický“ pohyb nohou – neuvolněný hlezenní kloub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kopání napnutýma nohama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kopání příliš do stran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kombinace a kumulace těchto chyb</a:t>
            </a:r>
          </a:p>
          <a:p>
            <a:endParaRPr lang="cs-CZ" sz="2800" dirty="0"/>
          </a:p>
        </p:txBody>
      </p:sp>
      <p:pic>
        <p:nvPicPr>
          <p:cNvPr id="5" name="Picture 4" descr="http://www.swimsmooth.com/images/bentknee.jpg">
            <a:extLst/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61165" y="3527215"/>
            <a:ext cx="2312126" cy="13974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98" y="3484459"/>
            <a:ext cx="2529076" cy="1482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90" y="1901948"/>
            <a:ext cx="3396344" cy="14891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90" y="5111330"/>
            <a:ext cx="3536815" cy="16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/>
              <a:t>Horní končetiny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8011" y="2011680"/>
            <a:ext cx="6779623" cy="4663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hlavní hnací síla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představují </a:t>
            </a:r>
            <a:r>
              <a:rPr lang="cs-CZ" sz="4000" dirty="0">
                <a:solidFill>
                  <a:schemeClr val="bg1"/>
                </a:solidFill>
              </a:rPr>
              <a:t>80 – 85% z celkového výkonu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 střídavý záběr pažemi pod trupem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 přenos paží nad vodou </a:t>
            </a:r>
          </a:p>
        </p:txBody>
      </p:sp>
      <p:pic>
        <p:nvPicPr>
          <p:cNvPr id="5" name="Zástupný symbol pro obsah 4" descr="práce paží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2011680"/>
            <a:ext cx="4769079" cy="466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9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2515" y="2790107"/>
            <a:ext cx="10384971" cy="473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Prsty - mírně roztaženy,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ale při záběru pevné.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OSICION DE MANO EN NATACION - AUMENTAR LA SUPERFICIE DE EMPUJE ~ TRITIM - TRIATLON ROSARIO: 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9269" y="615015"/>
            <a:ext cx="6048101" cy="46231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Nathan Adrian Photo - 2012 U.S. Olympic Swimming Team Trials - Day 4: 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54962" y="615015"/>
            <a:ext cx="4444855" cy="59817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 descr="Best 56+ Swimmer Backgrounds on HipWallpaper | Swimmer Wallpaper, Rescue  Swimmer Wallpaper and Swimmer Backgrounds">
            <a:hlinkClick r:id="rId4" tgtFrame="&quot;_blank&quot;"/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96" y="4754880"/>
            <a:ext cx="3135086" cy="1763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8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/>
              <a:t>pohyb paže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54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Rozlišujeme 5 fází pohybu paže</a:t>
            </a:r>
            <a:endParaRPr lang="cs-CZ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4000" dirty="0"/>
              <a:t>přípravná fáze</a:t>
            </a:r>
          </a:p>
          <a:p>
            <a:pPr marL="0" indent="0" algn="ctr">
              <a:buNone/>
            </a:pPr>
            <a:r>
              <a:rPr lang="cs-CZ" sz="4000" dirty="0"/>
              <a:t>přechodná fáze</a:t>
            </a:r>
          </a:p>
          <a:p>
            <a:pPr marL="0" indent="0" algn="ctr">
              <a:buNone/>
            </a:pPr>
            <a:r>
              <a:rPr lang="cs-CZ" sz="4000" dirty="0"/>
              <a:t>záběrová fáze – přitažení, odtlačení</a:t>
            </a:r>
          </a:p>
          <a:p>
            <a:pPr marL="0" indent="0" algn="ctr">
              <a:buNone/>
            </a:pPr>
            <a:r>
              <a:rPr lang="cs-CZ" sz="4000" dirty="0"/>
              <a:t>fáze vytažení</a:t>
            </a:r>
          </a:p>
          <a:p>
            <a:pPr marL="0" indent="0" algn="ctr">
              <a:buNone/>
            </a:pPr>
            <a:r>
              <a:rPr lang="cs-CZ" sz="4000" dirty="0"/>
              <a:t>přenos paže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18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3C12A-0587-4DE0-9818-E05D23D6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/>
              <a:t>Vývoj techniky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7482F1-593F-4F41-9C4F-35CDCAA0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77" y="2011680"/>
            <a:ext cx="11440246" cy="420624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Plavání v poloze na prsou se střídavými pohyby paží je jedním z nejstarších způsobů pohybu ve vodě.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trudgeon</a:t>
            </a:r>
            <a:r>
              <a:rPr lang="cs-CZ" dirty="0"/>
              <a:t> neboli španělský ráz - vysoko zvednutá hlava, střídavými záběry paží přenášené vzduchem, </a:t>
            </a:r>
            <a:r>
              <a:rPr lang="cs-CZ" dirty="0">
                <a:solidFill>
                  <a:schemeClr val="bg1"/>
                </a:solidFill>
              </a:rPr>
              <a:t>nůžkovitý záběr nohou ve vodorovné rovině </a:t>
            </a:r>
            <a:r>
              <a:rPr lang="cs-CZ" dirty="0"/>
              <a:t>a převracení z boku na bok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australský kraul </a:t>
            </a:r>
            <a:r>
              <a:rPr lang="cs-CZ" dirty="0"/>
              <a:t>- </a:t>
            </a:r>
            <a:r>
              <a:rPr lang="cs-CZ" dirty="0">
                <a:solidFill>
                  <a:schemeClr val="bg1"/>
                </a:solidFill>
              </a:rPr>
              <a:t>střídavé kopy ve vertikální rovině od kolen</a:t>
            </a:r>
            <a:r>
              <a:rPr lang="cs-CZ" dirty="0"/>
              <a:t>, jeden záběr paží + jeden kop nebo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plavání </a:t>
            </a:r>
            <a:r>
              <a:rPr lang="cs-CZ" dirty="0">
                <a:solidFill>
                  <a:srgbClr val="FF0000"/>
                </a:solidFill>
              </a:rPr>
              <a:t>bez pohybu nohou </a:t>
            </a:r>
          </a:p>
          <a:p>
            <a:endParaRPr lang="cs-CZ" dirty="0"/>
          </a:p>
        </p:txBody>
      </p:sp>
      <p:pic>
        <p:nvPicPr>
          <p:cNvPr id="4" name="Picture 2" descr="http://natacionprogresiva.com/imagenes/hn/trudgen.jpg">
            <a:extLst>
              <a:ext uri="{FF2B5EF4-FFF2-40B4-BE49-F238E27FC236}">
                <a16:creationId xmlns:a16="http://schemas.microsoft.com/office/drawing/2014/main" id="{B5045E04-A6E8-4528-BD4D-13B23876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6654" y="4542836"/>
            <a:ext cx="3891101" cy="21153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https://img1.etsystatic.com/119/0/10028242/il_570xN.918181797_gqe3.jpg">
            <a:extLst>
              <a:ext uri="{FF2B5EF4-FFF2-40B4-BE49-F238E27FC236}">
                <a16:creationId xmlns:a16="http://schemas.microsoft.com/office/drawing/2014/main" id="{341EECCC-ABF3-403A-96F9-DD78E7D0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25" t="62373" r="15629" b="13207"/>
          <a:stretch>
            <a:fillRect/>
          </a:stretch>
        </p:blipFill>
        <p:spPr>
          <a:xfrm>
            <a:off x="896983" y="4598875"/>
            <a:ext cx="5482806" cy="20846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5576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riathlete-europe.competitor.com/files/2013/05/Screen-shot-2013-05-07-at-19.59.14.pn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7360" y="236792"/>
            <a:ext cx="8673737" cy="42045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209006" y="2690336"/>
            <a:ext cx="11795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Přípravná fáze 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začíná protnutím hladiny rukou po přenosu vpřed a končí, kdy se dlaň začne pohybovat směrem dolů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69520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eedo.com.ph/Freestyle_files/SpeedoFit_Technique_Freestyle-Stroke-4.jpg">
            <a:extLst/>
          </p:cNvPr>
          <p:cNvPicPr>
            <a:picLocks noChangeAspect="1"/>
          </p:cNvPicPr>
          <p:nvPr/>
        </p:nvPicPr>
        <p:blipFill>
          <a:blip r:embed="rId2"/>
          <a:srcRect b="34757"/>
          <a:stretch>
            <a:fillRect/>
          </a:stretch>
        </p:blipFill>
        <p:spPr>
          <a:xfrm>
            <a:off x="1188720" y="731520"/>
            <a:ext cx="9627325" cy="57345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3273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4599" y="2828836"/>
            <a:ext cx="117660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Přechodná fáze</a:t>
            </a:r>
            <a:r>
              <a:rPr lang="cs-C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velmi krátká, ruka se začíná pohybovat směrem dolů do polohy záběrové  tzv. „uchopí vodu“ </a:t>
            </a:r>
            <a:endParaRPr lang="cs-CZ" sz="4400" dirty="0"/>
          </a:p>
        </p:txBody>
      </p:sp>
      <p:pic>
        <p:nvPicPr>
          <p:cNvPr id="3" name="Picture 6" descr="http://4.bp.blogspot.com/-ikpcyqshDyk/Uk1dlOD_xKI/AAAAAAAADZU/fEiaPHeZeYw/s400/rebecca-adlington.jp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599" y="315813"/>
            <a:ext cx="6552727" cy="39676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http://2.bp.blogspot.com/-0EwJcXqVkIQ/Uk1VqBBIe5I/AAAAAAAADZA/QnhMWg0Ot5I/s1600/skydraper.jpg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64010" y="315812"/>
            <a:ext cx="6236637" cy="39676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99792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3954" y="3086471"/>
            <a:ext cx="10789920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Záběrová fáze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pracovní fází a rozdělujeme ji na fázi </a:t>
            </a: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přitahování</a:t>
            </a:r>
            <a:r>
              <a:rPr lang="cs-CZ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fázi </a:t>
            </a: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odtlačování</a:t>
            </a:r>
            <a:endParaRPr lang="cs-C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DK-catch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2778" y="287383"/>
            <a:ext cx="10411096" cy="44152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2661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/>
              <a:t>Fáze přitahování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08469" y="2011679"/>
            <a:ext cx="5956662" cy="4532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začíná uchopení vody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končí, když je paže kolmo k plavci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loket svírá nejmenší úhel (80°- 120°) tzn. ohnutí v loketním kloubu je největší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poloha vysokého lokte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záběr ruky a současně i předloktí směřuje vzad k podélné ose plavce</a:t>
            </a:r>
          </a:p>
        </p:txBody>
      </p:sp>
      <p:pic>
        <p:nvPicPr>
          <p:cNvPr id="5" name="Picture 2" descr="https://swimspeedsecrets.files.wordpress.com/2014/10/beisel2_600x800.jpg">
            <a:extLst/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2919" y="2011363"/>
            <a:ext cx="3956853" cy="42068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2207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Tf8rO9JkyN4/UBu1ncUo9qI/AAAAAAAABhg/eIVoTr3nWXM/s400/becky1.jp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3406" y="585036"/>
            <a:ext cx="9953897" cy="58418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57969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/>
              <a:t>Fáze odtlačování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12526" y="2246810"/>
            <a:ext cx="6257108" cy="42584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začíná, když je paže kolmo k trupu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končí dokončením záběru do natažené paže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záběr končí v oblasti kyčelního kloubu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rychlost záběru je nejvyšší</a:t>
            </a:r>
          </a:p>
          <a:p>
            <a:endParaRPr lang="cs-CZ" sz="3200" dirty="0"/>
          </a:p>
        </p:txBody>
      </p:sp>
      <p:pic>
        <p:nvPicPr>
          <p:cNvPr id="5" name="Picture 2" descr="http://www.swimsmooth.com/images/unco3.jpg">
            <a:extLst/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8903" y="2129246"/>
            <a:ext cx="4101738" cy="437605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2794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eedo.com.ph/Freestyle_files/SpeedoFit_Technique_Freestyle-Stroke-3.jpg">
            <a:extLst/>
          </p:cNvPr>
          <p:cNvPicPr>
            <a:picLocks noChangeAspect="1"/>
          </p:cNvPicPr>
          <p:nvPr/>
        </p:nvPicPr>
        <p:blipFill>
          <a:blip r:embed="rId2"/>
          <a:srcRect b="34708"/>
          <a:stretch>
            <a:fillRect/>
          </a:stretch>
        </p:blipFill>
        <p:spPr>
          <a:xfrm>
            <a:off x="966651" y="509451"/>
            <a:ext cx="10254343" cy="57607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58936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eedo.com.ph/Freestyle_files/SpeedoFit_Technique_Freestyle-Stroke-5.jpg">
            <a:extLst/>
          </p:cNvPr>
          <p:cNvPicPr>
            <a:picLocks noChangeAspect="1"/>
          </p:cNvPicPr>
          <p:nvPr/>
        </p:nvPicPr>
        <p:blipFill>
          <a:blip r:embed="rId2"/>
          <a:srcRect r="1892" b="34948"/>
          <a:stretch>
            <a:fillRect/>
          </a:stretch>
        </p:blipFill>
        <p:spPr>
          <a:xfrm>
            <a:off x="927463" y="613954"/>
            <a:ext cx="10358846" cy="56954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53428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7566" y="2790107"/>
            <a:ext cx="11756571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vytažení</a:t>
            </a:r>
            <a:r>
              <a:rPr lang="cs-C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začíná po ukončení záběru, kdy se paže pohybuje nahoru a vpřed, ideálně loktem směrem vzhůru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352697"/>
            <a:ext cx="8673738" cy="38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3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98A8456-8EB5-42A0-9EAD-6C967B00A920}"/>
              </a:ext>
            </a:extLst>
          </p:cNvPr>
          <p:cNvSpPr/>
          <p:nvPr/>
        </p:nvSpPr>
        <p:spPr>
          <a:xfrm>
            <a:off x="5513832" y="550225"/>
            <a:ext cx="6446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završení techniky kraulových nohou došlo u havajského plavce </a:t>
            </a:r>
            <a:r>
              <a:rPr lang="cs-CZ" sz="4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Dukea</a:t>
            </a:r>
            <a:r>
              <a:rPr lang="cs-CZ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Kahanamoku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prováděl pohyby </a:t>
            </a:r>
            <a:r>
              <a:rPr lang="cs-CZ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vertikálním směrem 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pohyb již vycházel </a:t>
            </a:r>
            <a:r>
              <a:rPr lang="cs-CZ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kyčelního kloubu.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4800" dirty="0"/>
          </a:p>
        </p:txBody>
      </p:sp>
      <p:pic>
        <p:nvPicPr>
          <p:cNvPr id="3" name="Picture 2" descr="https://s-media-cache-ak0.pinimg.com/736x/1e/ce/28/1ece282ba87da8f39d26333bc7c4a9a1.jpg">
            <a:extLst>
              <a:ext uri="{FF2B5EF4-FFF2-40B4-BE49-F238E27FC236}">
                <a16:creationId xmlns:a16="http://schemas.microsoft.com/office/drawing/2014/main" id="{C31DA274-3E8E-40F7-9204-11EE7840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5216" y="304495"/>
            <a:ext cx="4647017" cy="60322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59189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7566" y="2197381"/>
            <a:ext cx="6204857" cy="405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6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Přenos paže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prováděn uvolněnými svaly, kdy předloktí a ruka vykonávají kyvadlový pohyb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paulpipers.pl/blog/wp-content/uploads/2013/03/318513_575622549117798_1577069740_n.jp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35931" y="583658"/>
            <a:ext cx="4833256" cy="56734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583658"/>
            <a:ext cx="5042263" cy="25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8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/>
              <a:t>Chyby horních končetin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8011" y="2011679"/>
            <a:ext cx="5542213" cy="46503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paže se zasouvá </a:t>
            </a:r>
            <a:r>
              <a:rPr lang="cs-CZ" sz="2800" dirty="0">
                <a:solidFill>
                  <a:srgbClr val="FF0000"/>
                </a:solidFill>
              </a:rPr>
              <a:t>vně osy </a:t>
            </a:r>
            <a:r>
              <a:rPr lang="cs-CZ" sz="2800" dirty="0"/>
              <a:t>nebo ji naopak </a:t>
            </a:r>
            <a:r>
              <a:rPr lang="cs-CZ" sz="2800" dirty="0">
                <a:solidFill>
                  <a:srgbClr val="FF0000"/>
                </a:solidFill>
              </a:rPr>
              <a:t>kříží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nevytažení</a:t>
            </a:r>
            <a:r>
              <a:rPr lang="cs-CZ" sz="2800" dirty="0"/>
              <a:t> paže vpřed před začátkem záběru – zkrácený záběr vpředu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nedotažení </a:t>
            </a:r>
            <a:r>
              <a:rPr lang="cs-CZ" sz="2800" dirty="0"/>
              <a:t>záběru do natažené paže – zkrácení záběru vzadu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pokleslý loket</a:t>
            </a:r>
            <a:r>
              <a:rPr lang="cs-CZ" sz="2800" dirty="0"/>
              <a:t>, propadlé </a:t>
            </a:r>
            <a:r>
              <a:rPr lang="cs-CZ" sz="2800" dirty="0">
                <a:solidFill>
                  <a:srgbClr val="FF0000"/>
                </a:solidFill>
              </a:rPr>
              <a:t>rameno</a:t>
            </a:r>
            <a:r>
              <a:rPr lang="cs-CZ" sz="2800" dirty="0"/>
              <a:t> při záběru – neúčinný záběr</a:t>
            </a:r>
          </a:p>
          <a:p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5630683" cy="47548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úder</a:t>
            </a:r>
            <a:r>
              <a:rPr lang="cs-CZ" sz="2800" dirty="0"/>
              <a:t> rukama o hladinu – paže se do vody nezasouvá správně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ruce </a:t>
            </a:r>
            <a:r>
              <a:rPr lang="cs-CZ" sz="2800" dirty="0">
                <a:solidFill>
                  <a:srgbClr val="FF0000"/>
                </a:solidFill>
              </a:rPr>
              <a:t>tlačí vodu </a:t>
            </a:r>
            <a:r>
              <a:rPr lang="cs-CZ" sz="2800" dirty="0"/>
              <a:t>v začátku záběru příliš dolů – neuchopení vody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záběr </a:t>
            </a:r>
            <a:r>
              <a:rPr lang="cs-CZ" sz="2800" dirty="0">
                <a:solidFill>
                  <a:srgbClr val="FF0000"/>
                </a:solidFill>
              </a:rPr>
              <a:t>příliš nataženou</a:t>
            </a:r>
            <a:r>
              <a:rPr lang="cs-CZ" sz="2800" dirty="0"/>
              <a:t> paží – malá efektivita, plavec se zvedá z vody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záběr je veden příliš </a:t>
            </a:r>
            <a:r>
              <a:rPr lang="cs-CZ" sz="2800" dirty="0">
                <a:solidFill>
                  <a:srgbClr val="FF0000"/>
                </a:solidFill>
              </a:rPr>
              <a:t>přes podélnou osu těla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záběr je veden příliš do strany </a:t>
            </a:r>
            <a:r>
              <a:rPr lang="cs-CZ" sz="2800" dirty="0">
                <a:solidFill>
                  <a:srgbClr val="FF0000"/>
                </a:solidFill>
              </a:rPr>
              <a:t>od podélné osy těla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87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ulder pain http://www.feelforthewater.com/2013/02/the-four-classic-causes-of-shoulder.html: ">
            <a:extLst/>
          </p:cNvPr>
          <p:cNvPicPr>
            <a:picLocks noChangeAspect="1"/>
          </p:cNvPicPr>
          <p:nvPr/>
        </p:nvPicPr>
        <p:blipFill>
          <a:blip r:embed="rId2"/>
          <a:srcRect t="31646"/>
          <a:stretch>
            <a:fillRect/>
          </a:stretch>
        </p:blipFill>
        <p:spPr>
          <a:xfrm>
            <a:off x="1881051" y="260649"/>
            <a:ext cx="8464732" cy="63367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77336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evřený vodní plavec nezachycující vodu při volném plavání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7853" y="333425"/>
            <a:ext cx="5633152" cy="3067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triatlonový plavec s opravdu dobrým freestyle plaváním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853" y="3535898"/>
            <a:ext cx="5633152" cy="3168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TECNICA DE NADO - EJERCICIOS DE CORRECCION ~ TRITIM - TRIATLON ROSARIO ...: ">
            <a:extLst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82975" y="333425"/>
            <a:ext cx="5112565" cy="64088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84978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oneswimmer.files.wordpress.com/2013/03/vidanalysiscompare.jp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5475" y="471556"/>
            <a:ext cx="9457508" cy="48965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1345475" y="2886993"/>
            <a:ext cx="9457508" cy="414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nejčastějších chyb u plaveckého způsobu kraul – paže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u="sng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https://www.youtube.com/watch?v=sEGotawjueU&amp;pp=QAA%3D</a:t>
            </a:r>
            <a:endParaRPr lang="cs-CZ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75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/>
              <a:t>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949" y="2011680"/>
            <a:ext cx="11521440" cy="45458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 </a:t>
            </a:r>
            <a:r>
              <a:rPr lang="cs-CZ" sz="3600" dirty="0"/>
              <a:t>Nádech je prováděn v </a:t>
            </a:r>
            <a:r>
              <a:rPr lang="cs-CZ" sz="3600" b="1" dirty="0" err="1">
                <a:solidFill>
                  <a:schemeClr val="bg1"/>
                </a:solidFill>
              </a:rPr>
              <a:t>mezizáběrové</a:t>
            </a:r>
            <a:r>
              <a:rPr lang="cs-CZ" sz="3600" b="1" dirty="0">
                <a:solidFill>
                  <a:schemeClr val="bg1"/>
                </a:solidFill>
              </a:rPr>
              <a:t> pauze!</a:t>
            </a:r>
          </a:p>
          <a:p>
            <a:pPr marL="0" indent="0" algn="ctr">
              <a:buNone/>
            </a:pPr>
            <a:endParaRPr lang="cs-CZ" sz="36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paže na nádechové straně ukončila záběr a druhá paže ještě nezačala zabírat</a:t>
            </a:r>
          </a:p>
          <a:p>
            <a:pPr marL="0" indent="0" algn="ctr">
              <a:buNone/>
            </a:pPr>
            <a:endParaRPr lang="cs-CZ" sz="2800" dirty="0"/>
          </a:p>
        </p:txBody>
      </p:sp>
      <p:pic>
        <p:nvPicPr>
          <p:cNvPr id="4" name="Picture 2" descr="images (1)nádychkr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3955" y="2677887"/>
            <a:ext cx="5460274" cy="27693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" descr="images (1)dých kr">
            <a:extLst/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>
          <a:xfrm>
            <a:off x="6518366" y="2677887"/>
            <a:ext cx="4963886" cy="276932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9763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gressive.kelbymediagroup.com/scottkelby/wp-content/uploads/2011/08/5-Go-BIG-or-Go-Home.jp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7725" y="404667"/>
            <a:ext cx="9287691" cy="52646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1397724" y="3244334"/>
            <a:ext cx="9287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Bilaterární dýchání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501185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/>
              <a:t>Chyby  v  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4320" y="2011679"/>
            <a:ext cx="5685904" cy="467650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neúplný a opožděný výdech  - plavec vydechuje až nad hladinou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nádech je prováděn po dlouhou dobu – hlava blokuje přenos paže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nádech je doprovázen záklonem hlavy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při nádechu již dochází k záběru protilehlé paže – nedostatečný nádech i záběr 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06" y="2220686"/>
            <a:ext cx="4938917" cy="3866605"/>
          </a:xfrm>
        </p:spPr>
      </p:pic>
    </p:spTree>
    <p:extLst>
      <p:ext uri="{BB962C8B-B14F-4D97-AF65-F5344CB8AC3E}">
        <p14:creationId xmlns:p14="http://schemas.microsoft.com/office/powerpoint/2010/main" val="3920153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/>
              <a:t>souhra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83" y="2011679"/>
            <a:ext cx="11586754" cy="4558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/>
              <a:t>plavání pažemi a nohama při souvislém plavání v synchronizaci s nádechem </a:t>
            </a:r>
            <a:r>
              <a:rPr lang="cs-CZ" sz="4000" dirty="0"/>
              <a:t> </a:t>
            </a:r>
          </a:p>
        </p:txBody>
      </p:sp>
      <p:pic>
        <p:nvPicPr>
          <p:cNvPr id="4" name="Picture 2" descr="http://www.active.com/Assets/Swimming/460x345/perfect-freestyle-460.jp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5269" y="3239589"/>
            <a:ext cx="6217920" cy="35497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28130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" y="192542"/>
            <a:ext cx="57531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" y="2458129"/>
            <a:ext cx="57531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4620304"/>
            <a:ext cx="57531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swimspeedsecrets.files.wordpress.com/2012/05/5-1_as_edit-1.jpg">
            <a:extLst/>
          </p:cNvPr>
          <p:cNvPicPr>
            <a:picLocks noChangeAspect="1"/>
          </p:cNvPicPr>
          <p:nvPr/>
        </p:nvPicPr>
        <p:blipFill>
          <a:blip r:embed="rId5"/>
          <a:srcRect t="17897" b="7868"/>
          <a:stretch>
            <a:fillRect/>
          </a:stretch>
        </p:blipFill>
        <p:spPr>
          <a:xfrm>
            <a:off x="6226629" y="2354717"/>
            <a:ext cx="5753100" cy="221388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9085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7377407-4631-429B-8E5E-7A1AA22D5431}"/>
              </a:ext>
            </a:extLst>
          </p:cNvPr>
          <p:cNvSpPr/>
          <p:nvPr/>
        </p:nvSpPr>
        <p:spPr>
          <a:xfrm>
            <a:off x="466344" y="358743"/>
            <a:ext cx="11347704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 kraulovou techniku dále zdokonalil americký plavec </a:t>
            </a:r>
            <a:r>
              <a:rPr lang="cs-CZ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Johnny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Weismuller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zapojil rytmické </a:t>
            </a: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dýchání s výdechem do vody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relaxovaný přenos paže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šestiúderovou</a:t>
            </a: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souhru paží a nohou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vyšší polohu ramen a </a:t>
            </a: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důraz na téměř svislou polohu předloktí při přenosu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Touto technikou jako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člověk na světe překonal hranici 1 minuty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100m volným způsobem (58,6 s, 1922).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 descr="http://media.gettyimages.com/photos/volume-2-page-22-picture-5-olympic-games-circa-1924-1928-johnny-picture-id79054547">
            <a:extLst>
              <a:ext uri="{FF2B5EF4-FFF2-40B4-BE49-F238E27FC236}">
                <a16:creationId xmlns:a16="http://schemas.microsoft.com/office/drawing/2014/main" id="{B44F716A-F632-4FEF-80ED-3DCE108B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82896" y="2346625"/>
            <a:ext cx="6148498" cy="40687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1- Johnny Weissmuller">
            <a:extLst>
              <a:ext uri="{FF2B5EF4-FFF2-40B4-BE49-F238E27FC236}">
                <a16:creationId xmlns:a16="http://schemas.microsoft.com/office/drawing/2014/main" id="{8EF5E1E3-C4D9-495D-9F6F-5C093F84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4360" y="2623596"/>
            <a:ext cx="3374464" cy="37917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71443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/>
              <a:t>Chyby  v  souhře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300" y="2011680"/>
            <a:ext cx="10745699" cy="4206240"/>
          </a:xfrm>
        </p:spPr>
        <p:txBody>
          <a:bodyPr/>
          <a:lstStyle/>
          <a:p>
            <a:pPr marL="1577600" lvl="8" indent="0" algn="ctr" fontAlgn="base">
              <a:buNone/>
            </a:pPr>
            <a:r>
              <a:rPr lang="cs-CZ" sz="8000" dirty="0"/>
              <a:t>nedostatečná </a:t>
            </a:r>
          </a:p>
          <a:p>
            <a:pPr marL="1577600" lvl="8" indent="0" algn="ctr" fontAlgn="base">
              <a:buNone/>
            </a:pPr>
            <a:r>
              <a:rPr lang="cs-CZ" sz="8000" dirty="0"/>
              <a:t>nebo přehnaná rotace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695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/>
              <a:t>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859" y="2024380"/>
            <a:ext cx="11506200" cy="45542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500" b="1" dirty="0"/>
              <a:t>Pravidla plaveckého způsobu </a:t>
            </a:r>
            <a:r>
              <a:rPr lang="cs-CZ" sz="3500" b="1"/>
              <a:t>kraul jsou nejméně omezena</a:t>
            </a:r>
            <a:endParaRPr lang="cs-CZ" sz="3500" b="1" dirty="0"/>
          </a:p>
          <a:p>
            <a:pPr marL="0" indent="0">
              <a:buNone/>
            </a:pPr>
            <a:endParaRPr lang="cs-CZ" sz="3500" dirty="0"/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SW 5.1 </a:t>
            </a:r>
            <a:r>
              <a:rPr lang="cs-CZ" sz="2800" dirty="0"/>
              <a:t>V takto označené disciplíně může závodník plavat jakýmkoli způsobem. V polohovém závodě a v polohové štafetě znamená volný způsob jakýkoli jiný způsob než znak, prsa nebo motýlek. 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SW 5.2 </a:t>
            </a:r>
            <a:r>
              <a:rPr lang="cs-CZ" sz="2800" dirty="0"/>
              <a:t>Při dokončení každé délky bazénu a v cíli se plavec musí dotknout stěny kteroukoliv částí těla. 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SW 5.3 </a:t>
            </a:r>
            <a:r>
              <a:rPr lang="cs-CZ" sz="2800" dirty="0"/>
              <a:t>Během celého závodu musí některá část těla plavce protínat vodní hladinu, plavci je dovoleno být zcela ponořen během obrátky a do vzdálenosti 15 m po startu a každé obrátce. Po dosažení této vzdálenosti musí hlava protnout hladinu vody.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290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23C34-6471-4BE7-A946-452CF1F7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/>
              <a:t>Metodika Nácviku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61903A-F02E-4238-9675-7B559C5FE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015848"/>
            <a:ext cx="10154895" cy="4842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u="sng" dirty="0"/>
              <a:t>ukázka, pozorování, vysvětlení, cvičení, korekce chyb</a:t>
            </a:r>
            <a:endParaRPr lang="cs-CZ" dirty="0"/>
          </a:p>
          <a:p>
            <a:pPr marL="0" indent="0" algn="ctr">
              <a:buNone/>
            </a:pPr>
            <a:endParaRPr lang="cs-CZ" sz="2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2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4300" u="sng" dirty="0">
                <a:solidFill>
                  <a:schemeClr val="bg1"/>
                </a:solidFill>
              </a:rPr>
              <a:t>Zvládnutá splývavá poloha a dýchání do vody!</a:t>
            </a:r>
            <a:endParaRPr lang="cs-CZ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Plavání Obrázky - Stahuj obrázky zdarma - Pixabay">
            <a:extLst>
              <a:ext uri="{FF2B5EF4-FFF2-40B4-BE49-F238E27FC236}">
                <a16:creationId xmlns:a16="http://schemas.microsoft.com/office/drawing/2014/main" id="{CA11E9AD-3911-401A-8BCB-59F6CDF7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015848"/>
            <a:ext cx="7205472" cy="25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31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89C8D-CCE8-49C1-8526-10BCD009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/>
              <a:t>NOHY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1E1CA5-21C5-40CD-8CD0-D4B04374D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011680"/>
            <a:ext cx="11585448" cy="476402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endParaRPr lang="cs-CZ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Nácvik střídavého pohybu dolních končetin </a:t>
            </a:r>
            <a:r>
              <a:rPr lang="cs-CZ" sz="2400" dirty="0"/>
              <a:t>– na suchu – možnost zrakové kontroly, správné postavení chodidel (paty, špičky, nárty, kotník), pohyb z kyčlí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Nácvik kraulového kopu </a:t>
            </a:r>
            <a:r>
              <a:rPr lang="cs-CZ" sz="2400" dirty="0"/>
              <a:t>– ve vodě – v sedu, u stěny, s pomůckou a se správným vytáčením hlavy do strany pro nádech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Kraulové nohy s deskou </a:t>
            </a:r>
            <a:r>
              <a:rPr lang="cs-CZ" sz="2400" dirty="0"/>
              <a:t>– v držení obou paží, jedné paže na boku, proti odporu, ve dvojici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Kraulové nohy bez desky </a:t>
            </a:r>
            <a:r>
              <a:rPr lang="cs-CZ" sz="2400" dirty="0"/>
              <a:t>– bez dýchání, s nádechem na bok, různou intenzitou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Kraulové nohy ve vertikální poloze </a:t>
            </a:r>
            <a:r>
              <a:rPr lang="cs-CZ" sz="2400" dirty="0"/>
              <a:t>– s různou polohou paží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</a:rPr>
              <a:t>Kraulové nohy s otáčením </a:t>
            </a:r>
            <a:r>
              <a:rPr lang="cs-CZ" sz="2400" dirty="0"/>
              <a:t>kolem podélné osy těla (kraulové + znakové nohy)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259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DFD69-BB6B-4754-B8A3-CC9CF432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/>
              <a:t>paže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B65844-346C-4BF1-ACFE-70A01919B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011680"/>
            <a:ext cx="11347704" cy="4681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600" dirty="0">
                <a:solidFill>
                  <a:schemeClr val="bg1"/>
                </a:solidFill>
              </a:rPr>
              <a:t>Nácvik střídavého pohybu horních končetin </a:t>
            </a:r>
            <a:r>
              <a:rPr lang="cs-CZ" sz="2600" dirty="0"/>
              <a:t>– na suchu – uvědomění si fáze záběrové a fáze přenosu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600" dirty="0"/>
              <a:t> </a:t>
            </a:r>
            <a:r>
              <a:rPr lang="cs-CZ" sz="2600" dirty="0">
                <a:solidFill>
                  <a:schemeClr val="bg1"/>
                </a:solidFill>
              </a:rPr>
              <a:t>Nácvik v nízké vodě </a:t>
            </a:r>
            <a:r>
              <a:rPr lang="cs-CZ" sz="2600" dirty="0"/>
              <a:t>po pás – u kraje, ve stoji, v pohybu – bez dýchání, s dýcháním na jednu stranu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600" dirty="0"/>
              <a:t> </a:t>
            </a:r>
            <a:r>
              <a:rPr lang="cs-CZ" sz="2600" dirty="0">
                <a:solidFill>
                  <a:schemeClr val="bg1"/>
                </a:solidFill>
              </a:rPr>
              <a:t>Kraulové nohy s deskou v jedné ruce </a:t>
            </a:r>
            <a:r>
              <a:rPr lang="cs-CZ" sz="2600" dirty="0"/>
              <a:t>– s nádechem na stranu - bez záběru (pouze vytáčení), s vytažením ruky z kapsy (vytáhne pouze loket do 1/3 a vrátí), se záběrem jedné paže – totéž lze provádět bez desky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600" dirty="0"/>
              <a:t> </a:t>
            </a:r>
            <a:r>
              <a:rPr lang="cs-CZ" sz="2600" dirty="0">
                <a:solidFill>
                  <a:schemeClr val="bg1"/>
                </a:solidFill>
              </a:rPr>
              <a:t>Kraulové nohy s deskou v obou pažích </a:t>
            </a:r>
            <a:r>
              <a:rPr lang="cs-CZ" sz="2600" dirty="0"/>
              <a:t>– střídání záběru paží P,L – bez nádechu, s dýcháním na lepší stranu, střídat strany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bg1"/>
                </a:solidFill>
              </a:rPr>
              <a:t>Kraulové paže s nadlehčením nohou </a:t>
            </a:r>
            <a:r>
              <a:rPr lang="cs-CZ" sz="2600" dirty="0"/>
              <a:t>(</a:t>
            </a:r>
            <a:r>
              <a:rPr lang="cs-CZ" sz="2600" dirty="0" err="1"/>
              <a:t>dobíhačka</a:t>
            </a:r>
            <a:r>
              <a:rPr lang="cs-CZ" sz="2600" dirty="0"/>
              <a:t>) – bez dýchání, s dýcháním</a:t>
            </a:r>
          </a:p>
          <a:p>
            <a:pPr marL="0" indent="0">
              <a:buNone/>
            </a:pPr>
            <a:r>
              <a:rPr lang="cs-CZ" sz="26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542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26D3F-D9D9-4CF5-9932-EB1633DE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/>
              <a:t>souhra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3E04A0-BCCA-432D-A3A0-DFD1FFE9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11680"/>
            <a:ext cx="10899648" cy="4562144"/>
          </a:xfrm>
        </p:spPr>
        <p:txBody>
          <a:bodyPr/>
          <a:lstStyle/>
          <a:p>
            <a:pPr marL="0" lvl="0" indent="0">
              <a:buNone/>
            </a:pP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1"/>
                </a:solidFill>
              </a:rPr>
              <a:t>Kraulová „</a:t>
            </a:r>
            <a:r>
              <a:rPr lang="cs-CZ" sz="2800" dirty="0" err="1">
                <a:solidFill>
                  <a:schemeClr val="bg1"/>
                </a:solidFill>
              </a:rPr>
              <a:t>dobíhačka</a:t>
            </a:r>
            <a:r>
              <a:rPr lang="cs-CZ" sz="2800" dirty="0">
                <a:solidFill>
                  <a:schemeClr val="bg1"/>
                </a:solidFill>
              </a:rPr>
              <a:t>“ </a:t>
            </a:r>
            <a:r>
              <a:rPr lang="cs-CZ" sz="2800" dirty="0"/>
              <a:t>– bez dýchání, s nádechem na lepší stranu, střídat nádechovou stranu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>
                <a:solidFill>
                  <a:schemeClr val="bg1"/>
                </a:solidFill>
              </a:rPr>
              <a:t>Kraulová souhra </a:t>
            </a:r>
            <a:r>
              <a:rPr lang="cs-CZ" sz="2800" dirty="0"/>
              <a:t>bez dobíhání paží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>
                <a:solidFill>
                  <a:schemeClr val="bg1"/>
                </a:solidFill>
              </a:rPr>
              <a:t>Nácvik</a:t>
            </a:r>
            <a:r>
              <a:rPr lang="cs-CZ" sz="2800" dirty="0"/>
              <a:t> uvolněného </a:t>
            </a:r>
            <a:r>
              <a:rPr lang="cs-CZ" sz="2800" dirty="0">
                <a:solidFill>
                  <a:schemeClr val="bg1"/>
                </a:solidFill>
              </a:rPr>
              <a:t>přenosu paže </a:t>
            </a:r>
            <a:r>
              <a:rPr lang="cs-CZ" sz="2800" dirty="0"/>
              <a:t>– dotyk v podpaždí, vysoký loket, čeření prsty hladiny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>
                <a:solidFill>
                  <a:schemeClr val="bg1"/>
                </a:solidFill>
              </a:rPr>
              <a:t>Kraulová souhra </a:t>
            </a:r>
            <a:r>
              <a:rPr lang="cs-CZ" sz="2800" dirty="0"/>
              <a:t>– ruce v pěst, prsty roztažené, co nejméně záběrů, dotyk stehna při dokončení záběru, rotace ramen, bilaterální dýchání, různá intenzita kopání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5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C9CD948-64BF-4168-A34D-9DD5B8916E13}"/>
              </a:ext>
            </a:extLst>
          </p:cNvPr>
          <p:cNvSpPr/>
          <p:nvPr/>
        </p:nvSpPr>
        <p:spPr>
          <a:xfrm>
            <a:off x="265176" y="3535222"/>
            <a:ext cx="11576304" cy="26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 přenosu paže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tvořil charakteristický rys kraulové techniky různých plaveckých škol – 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japonský kraul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dobíhavý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americký kraul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(minimální rotace ramen) a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australský kraul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Australští trenéři prosazovali </a:t>
            </a: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rotaci ramen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rytmicky sladěnou </a:t>
            </a: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záběrem paží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vyznávali individuální pojetí techniky jednotlivých plavců.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Australanka </a:t>
            </a:r>
            <a:r>
              <a:rPr lang="cs-CZ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Dawn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Fraser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první žena překonala volným způsobem na 100m vzdálenosti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hranici 1 minuty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(59,9 s, 1962).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i2.cdn.turner.com/cnnnext/dam/assets/150707122956-dawn-fraser-2-super-169.jpg">
            <a:extLst>
              <a:ext uri="{FF2B5EF4-FFF2-40B4-BE49-F238E27FC236}">
                <a16:creationId xmlns:a16="http://schemas.microsoft.com/office/drawing/2014/main" id="{43DCDA83-6D27-4380-842F-68C783F9C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8064" y="155449"/>
            <a:ext cx="6282471" cy="32735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1748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Dc1Ari3z2KY/maxresdefault.jpg">
            <a:extLst>
              <a:ext uri="{FF2B5EF4-FFF2-40B4-BE49-F238E27FC236}">
                <a16:creationId xmlns:a16="http://schemas.microsoft.com/office/drawing/2014/main" id="{2202628E-884A-4B7B-B5B2-E89CCAB2CBC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27632" y="560155"/>
            <a:ext cx="8723376" cy="50657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A613845-2B60-4B36-83F2-0BC1564F237A}"/>
              </a:ext>
            </a:extLst>
          </p:cNvPr>
          <p:cNvSpPr/>
          <p:nvPr/>
        </p:nvSpPr>
        <p:spPr>
          <a:xfrm>
            <a:off x="338328" y="3093043"/>
            <a:ext cx="11558016" cy="349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Plavecký způsob kraul je lakmusovým papírkem plavecké gramotnosti!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2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7423F-D2B2-4423-B12A-CFAA4922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/>
              <a:t>technika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8986E2-9C54-4247-9E45-E52801F07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Plavecký způsob kraul je nejrychlejší plavecký způsob a zároveň nejčastěji používaným způsobem pro sportovní plavání (triatlon, moderní pětiboj, dlouhé tratě). 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Rychlost plavání je poměrně plynulá, nastává u něj druhé nejmenší kolísání rychlosti v jednom plaveckém cyklu (nejmenší má znak).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0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5A3AC-21DA-4056-8210-B5E3E77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/>
              <a:t>POLOHA  těla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8EE64D-BFAE-4422-A762-C982191FB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5950254" cy="48828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u="sng" dirty="0"/>
              <a:t>Ideální poloha těla: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téměř horizontální poloha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ramena jsou mírně výše než boky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hlava je přirozeně v prodloužení trupu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plavec temenem rozráží hladinu vody a pohled směřuje šikmo dolů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plynulá rotace (40-50°) na stranu záběru kolem podélné osy těla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boky se vychylují na stejnou stranu jako trup pouze v menším rozsahu</a:t>
            </a:r>
          </a:p>
          <a:p>
            <a:pPr marL="0" indent="0">
              <a:buNone/>
            </a:pPr>
            <a:endParaRPr lang="cs-CZ" u="sng" dirty="0"/>
          </a:p>
          <a:p>
            <a:pPr marL="0" indent="0" algn="ctr">
              <a:buNone/>
            </a:pPr>
            <a:r>
              <a:rPr lang="cs-CZ" u="sng" dirty="0"/>
              <a:t>Hlavní chyby v poloze těla: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zvednutá hlava – pohled směřuje vpřed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pokleslé boky a dolní končetiny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1A961E7-02D1-40B4-A207-E6129B741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5345913" cy="4206240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8" descr="Přední plazit se plavec, střílel z pod vodou">
            <a:extLst>
              <a:ext uri="{FF2B5EF4-FFF2-40B4-BE49-F238E27FC236}">
                <a16:creationId xmlns:a16="http://schemas.microsoft.com/office/drawing/2014/main" id="{1979B644-A67F-4756-AB36-82976D11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14439" y="2002536"/>
            <a:ext cx="4754879" cy="23134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Výsledek obrázku pro swimming crawl kick">
            <a:extLst>
              <a:ext uri="{FF2B5EF4-FFF2-40B4-BE49-F238E27FC236}">
                <a16:creationId xmlns:a16="http://schemas.microsoft.com/office/drawing/2014/main" id="{5583BA3E-D71B-4213-8E08-E0FCE9FB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14439" y="4325112"/>
            <a:ext cx="4754880" cy="23134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0525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18F2B-730E-4530-AF03-AB53ECC4B3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cs-CZ" sz="9600" dirty="0"/>
              <a:t>chyby</a:t>
            </a:r>
          </a:p>
        </p:txBody>
      </p:sp>
      <p:pic>
        <p:nvPicPr>
          <p:cNvPr id="9" name="Obrázek 8" descr="bez názvu">
            <a:extLst>
              <a:ext uri="{FF2B5EF4-FFF2-40B4-BE49-F238E27FC236}">
                <a16:creationId xmlns:a16="http://schemas.microsoft.com/office/drawing/2014/main" id="{F2446827-DE14-4602-A233-1BB672FF57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6" y="731453"/>
            <a:ext cx="5185954" cy="369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Související obrázek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687" y="284163"/>
            <a:ext cx="5532558" cy="41440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"/>
          <p:cNvSpPr/>
          <p:nvPr/>
        </p:nvSpPr>
        <p:spPr>
          <a:xfrm>
            <a:off x="561702" y="2828836"/>
            <a:ext cx="111426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FF0000"/>
              </a:solidFill>
              <a:latin typeface="Arial Black" pitchFamily="34"/>
            </a:endParaRP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FF0000"/>
                </a:solidFill>
                <a:latin typeface="Arial Black" pitchFamily="34"/>
              </a:rPr>
              <a:t>N</a:t>
            </a:r>
            <a:r>
              <a:rPr lang="cs-CZ" sz="2800" dirty="0">
                <a:solidFill>
                  <a:srgbClr val="FF0000"/>
                </a:solidFill>
                <a:latin typeface="Arial Black" pitchFamily="34"/>
              </a:rPr>
              <a:t>ízká poloha hlavy </a:t>
            </a:r>
            <a:r>
              <a:rPr lang="cs-CZ" sz="2800" dirty="0">
                <a:solidFill>
                  <a:srgbClr val="000000"/>
                </a:solidFill>
                <a:latin typeface="Arial Black" pitchFamily="34"/>
              </a:rPr>
              <a:t>udržuje </a:t>
            </a:r>
            <a:r>
              <a:rPr lang="cs-CZ" sz="2800" dirty="0">
                <a:solidFill>
                  <a:srgbClr val="FF0000"/>
                </a:solidFill>
                <a:latin typeface="Arial Black" pitchFamily="34"/>
              </a:rPr>
              <a:t>boky nahoře </a:t>
            </a:r>
            <a:r>
              <a:rPr lang="cs-CZ" sz="2800" dirty="0">
                <a:solidFill>
                  <a:srgbClr val="000000"/>
                </a:solidFill>
                <a:latin typeface="Arial Black" pitchFamily="34"/>
              </a:rPr>
              <a:t>a celé tělo horizontálně s hladinou - čím vyšší boky, tím menší odpor, což znamená efektivnější pohyb ve vodě.</a:t>
            </a:r>
          </a:p>
        </p:txBody>
      </p:sp>
    </p:spTree>
    <p:extLst>
      <p:ext uri="{BB962C8B-B14F-4D97-AF65-F5344CB8AC3E}">
        <p14:creationId xmlns:p14="http://schemas.microsoft.com/office/powerpoint/2010/main" val="682618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915</TotalTime>
  <Words>1551</Words>
  <Application>Microsoft Office PowerPoint</Application>
  <PresentationFormat>Širokoúhlá obrazovka</PresentationFormat>
  <Paragraphs>283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 Black</vt:lpstr>
      <vt:lpstr>Calibri</vt:lpstr>
      <vt:lpstr>Corbel</vt:lpstr>
      <vt:lpstr>Times New Roman</vt:lpstr>
      <vt:lpstr>Wingdings</vt:lpstr>
      <vt:lpstr>Pruhy</vt:lpstr>
      <vt:lpstr>Plavecký  způsob  kraul </vt:lpstr>
      <vt:lpstr>Vývoj techniky</vt:lpstr>
      <vt:lpstr>Prezentace aplikace PowerPoint</vt:lpstr>
      <vt:lpstr>Prezentace aplikace PowerPoint</vt:lpstr>
      <vt:lpstr>Prezentace aplikace PowerPoint</vt:lpstr>
      <vt:lpstr>Prezentace aplikace PowerPoint</vt:lpstr>
      <vt:lpstr>technika</vt:lpstr>
      <vt:lpstr>POLOHA  těla</vt:lpstr>
      <vt:lpstr>chyby</vt:lpstr>
      <vt:lpstr>Prezentace aplikace PowerPoint</vt:lpstr>
      <vt:lpstr>Dolní končetiny</vt:lpstr>
      <vt:lpstr>Prezentace aplikace PowerPoint</vt:lpstr>
      <vt:lpstr>Prezentace aplikace PowerPoint</vt:lpstr>
      <vt:lpstr>Prezentace aplikace PowerPoint</vt:lpstr>
      <vt:lpstr>Prezentace aplikace PowerPoint</vt:lpstr>
      <vt:lpstr>Chyby dolních končetin</vt:lpstr>
      <vt:lpstr>Horní končetiny</vt:lpstr>
      <vt:lpstr>Prezentace aplikace PowerPoint</vt:lpstr>
      <vt:lpstr>pohyb paže</vt:lpstr>
      <vt:lpstr>Prezentace aplikace PowerPoint</vt:lpstr>
      <vt:lpstr>Prezentace aplikace PowerPoint</vt:lpstr>
      <vt:lpstr>Prezentace aplikace PowerPoint</vt:lpstr>
      <vt:lpstr>Prezentace aplikace PowerPoint</vt:lpstr>
      <vt:lpstr>Fáze přitahování</vt:lpstr>
      <vt:lpstr>Prezentace aplikace PowerPoint</vt:lpstr>
      <vt:lpstr>Fáze odtlačování</vt:lpstr>
      <vt:lpstr>Prezentace aplikace PowerPoint</vt:lpstr>
      <vt:lpstr>Prezentace aplikace PowerPoint</vt:lpstr>
      <vt:lpstr>Prezentace aplikace PowerPoint</vt:lpstr>
      <vt:lpstr>Prezentace aplikace PowerPoint</vt:lpstr>
      <vt:lpstr>Chyby horních končetin</vt:lpstr>
      <vt:lpstr>Prezentace aplikace PowerPoint</vt:lpstr>
      <vt:lpstr>Prezentace aplikace PowerPoint</vt:lpstr>
      <vt:lpstr>Prezentace aplikace PowerPoint</vt:lpstr>
      <vt:lpstr>dýchání</vt:lpstr>
      <vt:lpstr>Prezentace aplikace PowerPoint</vt:lpstr>
      <vt:lpstr>Chyby  v  dýchání</vt:lpstr>
      <vt:lpstr>souhra</vt:lpstr>
      <vt:lpstr>Prezentace aplikace PowerPoint</vt:lpstr>
      <vt:lpstr>Chyby  v  souhře</vt:lpstr>
      <vt:lpstr>pravidla</vt:lpstr>
      <vt:lpstr>Metodika Nácviku</vt:lpstr>
      <vt:lpstr>NOHY</vt:lpstr>
      <vt:lpstr>paže</vt:lpstr>
      <vt:lpstr>souhra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 způsob  kraul</dc:title>
  <dc:creator>Dita Hlavoňová</dc:creator>
  <cp:lastModifiedBy>Dita Hlavoňová</cp:lastModifiedBy>
  <cp:revision>44</cp:revision>
  <dcterms:created xsi:type="dcterms:W3CDTF">2020-10-14T12:07:18Z</dcterms:created>
  <dcterms:modified xsi:type="dcterms:W3CDTF">2021-10-19T08:17:52Z</dcterms:modified>
</cp:coreProperties>
</file>