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03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34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1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354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0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36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8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47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42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7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AD86202-EA84-4E07-99BC-753E01C829B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BC2E6E4-CDB7-4E9A-BA30-79163D2AC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757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.org/" TargetMode="External"/><Relationship Id="rId2" Type="http://schemas.openxmlformats.org/officeDocument/2006/relationships/hyperlink" Target="http://www.czechswimming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pkhk.cz/infoportal/clanek/metodicky-pokyn-k-zajisteni-bezpecnosti-a-ochrany-zdravi-deti--zaku-a-studentu-ve-skolach-a-skolskych-zarizenich-MSMT/al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9600" dirty="0"/>
              <a:t>Výuka plavání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387" y="3996250"/>
            <a:ext cx="6753225" cy="282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13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projevy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846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dirty="0"/>
              <a:t> </a:t>
            </a:r>
            <a:r>
              <a:rPr lang="cs-CZ" sz="4400" dirty="0">
                <a:solidFill>
                  <a:srgbClr val="FF0000"/>
                </a:solidFill>
              </a:rPr>
              <a:t>mimika</a:t>
            </a:r>
            <a:r>
              <a:rPr lang="cs-CZ" sz="4400" dirty="0"/>
              <a:t> – gestikulace, smích, pláč,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dirty="0"/>
              <a:t> </a:t>
            </a:r>
            <a:r>
              <a:rPr lang="cs-CZ" sz="4400" dirty="0">
                <a:solidFill>
                  <a:srgbClr val="FF0000"/>
                </a:solidFill>
              </a:rPr>
              <a:t>pohyby</a:t>
            </a:r>
            <a:r>
              <a:rPr lang="cs-CZ" sz="4400" dirty="0"/>
              <a:t> – koordinace, tiky, třes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dirty="0"/>
              <a:t> </a:t>
            </a:r>
            <a:r>
              <a:rPr lang="cs-CZ" sz="4400" dirty="0">
                <a:solidFill>
                  <a:srgbClr val="FF0000"/>
                </a:solidFill>
              </a:rPr>
              <a:t>hlas </a:t>
            </a:r>
            <a:r>
              <a:rPr lang="cs-CZ" sz="4400" dirty="0"/>
              <a:t>– koktání, přeskakování, mlčení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4000" dirty="0">
                <a:solidFill>
                  <a:schemeClr val="bg1"/>
                </a:solidFill>
              </a:rPr>
              <a:t>Učitel by měl znát, jak se obava, strach a úzkost  projevují a jeho cílem by mělo být odstranění rušivých vlivů strachu. </a:t>
            </a:r>
          </a:p>
          <a:p>
            <a:pPr algn="ctr"/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8868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odstranění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2011680"/>
            <a:ext cx="11430000" cy="4206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>
                <a:solidFill>
                  <a:schemeClr val="bg1"/>
                </a:solidFill>
              </a:rPr>
              <a:t>pozitivní motivace</a:t>
            </a:r>
            <a:r>
              <a:rPr lang="cs-CZ" sz="4800" dirty="0"/>
              <a:t> žáka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>
                <a:solidFill>
                  <a:srgbClr val="FF0000"/>
                </a:solidFill>
              </a:rPr>
              <a:t>převaha pozitivních zážitků </a:t>
            </a:r>
            <a:r>
              <a:rPr lang="cs-CZ" sz="4800" dirty="0"/>
              <a:t>a libých pocitů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>
                <a:solidFill>
                  <a:schemeClr val="bg1"/>
                </a:solidFill>
              </a:rPr>
              <a:t>individuální přístup </a:t>
            </a:r>
            <a:r>
              <a:rPr lang="cs-CZ" sz="4800" dirty="0"/>
              <a:t>k dítěti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>
                <a:solidFill>
                  <a:srgbClr val="FF0000"/>
                </a:solidFill>
              </a:rPr>
              <a:t>akceptace vlastního tempa </a:t>
            </a:r>
            <a:r>
              <a:rPr lang="cs-CZ" sz="4800" dirty="0"/>
              <a:t>jedince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41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566" y="284176"/>
            <a:ext cx="11834948" cy="1508760"/>
          </a:xfrm>
        </p:spPr>
        <p:txBody>
          <a:bodyPr>
            <a:normAutofit/>
          </a:bodyPr>
          <a:lstStyle/>
          <a:p>
            <a:pPr algn="ctr"/>
            <a:r>
              <a:rPr lang="cs-CZ" sz="7200" dirty="0"/>
              <a:t>Základní  dělení  plavání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9634" y="1894115"/>
            <a:ext cx="11390812" cy="4206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b="1" u="sng" dirty="0">
                <a:solidFill>
                  <a:srgbClr val="FF0000"/>
                </a:solidFill>
              </a:rPr>
              <a:t>Plavecký výcvik  </a:t>
            </a:r>
            <a:r>
              <a:rPr lang="cs-CZ" sz="4000" b="1" dirty="0"/>
              <a:t>- </a:t>
            </a:r>
            <a:r>
              <a:rPr lang="cs-CZ" sz="4000" dirty="0"/>
              <a:t>proces, ve kterém si jedinec osvojuje dílčí a posléze rozvíjí komplexní plaveckou dovednost. </a:t>
            </a:r>
          </a:p>
          <a:p>
            <a:pPr marL="0" indent="0">
              <a:buNone/>
            </a:pPr>
            <a:r>
              <a:rPr lang="cs-CZ" sz="4000" b="1" u="sng" dirty="0">
                <a:solidFill>
                  <a:srgbClr val="FF0000"/>
                </a:solidFill>
              </a:rPr>
              <a:t>Sportovní plavání </a:t>
            </a:r>
            <a:r>
              <a:rPr lang="cs-CZ" sz="4000" b="1" dirty="0"/>
              <a:t>- </a:t>
            </a:r>
            <a:r>
              <a:rPr lang="cs-CZ" sz="4000" dirty="0"/>
              <a:t>nadstavbový proces, který zajišťuje individuální plavecký rozvoj sportovců. </a:t>
            </a:r>
            <a:endParaRPr lang="cs-CZ" sz="4000" b="1" dirty="0"/>
          </a:p>
          <a:p>
            <a:pPr marL="0" indent="0">
              <a:buNone/>
            </a:pPr>
            <a:r>
              <a:rPr lang="cs-CZ" sz="4000" b="1" u="sng" dirty="0">
                <a:solidFill>
                  <a:srgbClr val="FF0000"/>
                </a:solidFill>
              </a:rPr>
              <a:t>Aplikované plavání</a:t>
            </a:r>
            <a:r>
              <a:rPr lang="cs-CZ" sz="4000" u="sng" dirty="0">
                <a:solidFill>
                  <a:srgbClr val="FF0000"/>
                </a:solidFill>
              </a:rPr>
              <a:t> </a:t>
            </a:r>
            <a:r>
              <a:rPr lang="cs-CZ" sz="4000" dirty="0"/>
              <a:t>- zahrnuje specifické činnosti, které jsou spojené s plaveckými dovednostmi. </a:t>
            </a:r>
          </a:p>
        </p:txBody>
      </p:sp>
    </p:spTree>
    <p:extLst>
      <p:ext uri="{BB962C8B-B14F-4D97-AF65-F5344CB8AC3E}">
        <p14:creationId xmlns:p14="http://schemas.microsoft.com/office/powerpoint/2010/main" val="1212418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331" y="284176"/>
            <a:ext cx="10842172" cy="1508760"/>
          </a:xfrm>
        </p:spPr>
        <p:txBody>
          <a:bodyPr>
            <a:normAutofit/>
          </a:bodyPr>
          <a:lstStyle/>
          <a:p>
            <a:pPr algn="ctr"/>
            <a:r>
              <a:rPr lang="cs-CZ" sz="9600" dirty="0"/>
              <a:t>Plavecký  výcvik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9714" y="1946366"/>
            <a:ext cx="10554789" cy="472875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300" dirty="0"/>
              <a:t> organizovaná plavecká výuka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300" dirty="0"/>
              <a:t> realizována v plaveckých školách a v rámci školní tělesné výchovy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300" dirty="0"/>
              <a:t> dělí se na: </a:t>
            </a:r>
          </a:p>
          <a:p>
            <a:pPr marL="0" indent="0">
              <a:buNone/>
            </a:pPr>
            <a:r>
              <a:rPr lang="cs-CZ" sz="4300" b="1" dirty="0" err="1">
                <a:solidFill>
                  <a:srgbClr val="FF0000"/>
                </a:solidFill>
              </a:rPr>
              <a:t>předplavecký</a:t>
            </a:r>
            <a:r>
              <a:rPr lang="cs-CZ" sz="4300" b="1" dirty="0">
                <a:solidFill>
                  <a:srgbClr val="FF0000"/>
                </a:solidFill>
              </a:rPr>
              <a:t> výcvik </a:t>
            </a:r>
          </a:p>
          <a:p>
            <a:pPr marL="0" indent="0">
              <a:buNone/>
            </a:pPr>
            <a:r>
              <a:rPr lang="cs-CZ" sz="4300" b="1" dirty="0">
                <a:solidFill>
                  <a:srgbClr val="FF0000"/>
                </a:solidFill>
              </a:rPr>
              <a:t>základní plavecký výcvik  </a:t>
            </a:r>
          </a:p>
          <a:p>
            <a:pPr marL="0" indent="0">
              <a:buNone/>
            </a:pPr>
            <a:r>
              <a:rPr lang="cs-CZ" sz="4300" b="1" dirty="0">
                <a:solidFill>
                  <a:srgbClr val="FF0000"/>
                </a:solidFill>
              </a:rPr>
              <a:t>zdokonalovací plavecký výcvik</a:t>
            </a:r>
            <a:endParaRPr lang="cs-CZ" sz="4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92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7829" y="284176"/>
            <a:ext cx="10972800" cy="1508760"/>
          </a:xfrm>
        </p:spPr>
        <p:txBody>
          <a:bodyPr>
            <a:normAutofit/>
          </a:bodyPr>
          <a:lstStyle/>
          <a:p>
            <a:pPr algn="ctr"/>
            <a:r>
              <a:rPr lang="cs-CZ" sz="8800" dirty="0"/>
              <a:t>Sportovní  plavání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210" y="2142308"/>
            <a:ext cx="11325497" cy="4493623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dirty="0">
                <a:solidFill>
                  <a:schemeClr val="bg1"/>
                </a:solidFill>
              </a:rPr>
              <a:t>Činnosti zabezpečovány především sportovními oddíly, sdružené pod Českým svazem plaveckých sportů (ČSPS, </a:t>
            </a:r>
            <a:r>
              <a:rPr lang="cs-CZ" sz="2800" u="sng" dirty="0">
                <a:solidFill>
                  <a:schemeClr val="bg1"/>
                </a:solidFill>
                <a:hlinkClick r:id="rId2"/>
              </a:rPr>
              <a:t>www.czechswimming.cz</a:t>
            </a:r>
            <a:r>
              <a:rPr lang="cs-CZ" sz="2800" dirty="0">
                <a:solidFill>
                  <a:schemeClr val="bg1"/>
                </a:solidFill>
              </a:rPr>
              <a:t>). </a:t>
            </a:r>
          </a:p>
          <a:p>
            <a:pPr marL="0" indent="0">
              <a:buNone/>
            </a:pPr>
            <a:r>
              <a:rPr lang="cs-CZ" sz="2800" b="1" u="sng" dirty="0">
                <a:solidFill>
                  <a:srgbClr val="FF0000"/>
                </a:solidFill>
              </a:rPr>
              <a:t>ČSPS</a:t>
            </a:r>
            <a:r>
              <a:rPr lang="cs-CZ" sz="2800" dirty="0"/>
              <a:t> sdružuje plavecké sporty  - skoky do vody, synchronizované plavání, dálkové plavání, zimní plavání a </a:t>
            </a:r>
            <a:r>
              <a:rPr lang="cs-CZ" sz="2800" dirty="0" err="1"/>
              <a:t>masters</a:t>
            </a:r>
            <a:r>
              <a:rPr lang="cs-CZ" sz="2800" dirty="0"/>
              <a:t>  </a:t>
            </a:r>
          </a:p>
          <a:p>
            <a:pPr marL="0" indent="0">
              <a:buNone/>
            </a:pPr>
            <a:r>
              <a:rPr lang="cs-CZ" sz="2800" b="1" u="sng" dirty="0">
                <a:solidFill>
                  <a:srgbClr val="FF0000"/>
                </a:solidFill>
              </a:rPr>
              <a:t>FINA </a:t>
            </a:r>
            <a:r>
              <a:rPr lang="cs-CZ" sz="2800" dirty="0"/>
              <a:t>(</a:t>
            </a:r>
            <a:r>
              <a:rPr lang="cs-CZ" sz="2800" dirty="0" err="1"/>
              <a:t>Federation</a:t>
            </a:r>
            <a:r>
              <a:rPr lang="cs-CZ" sz="2800" dirty="0"/>
              <a:t> International de </a:t>
            </a:r>
            <a:r>
              <a:rPr lang="cs-CZ" sz="2800" dirty="0" err="1"/>
              <a:t>Natation</a:t>
            </a:r>
            <a:r>
              <a:rPr lang="cs-CZ" sz="2800" dirty="0"/>
              <a:t> </a:t>
            </a:r>
            <a:r>
              <a:rPr lang="cs-CZ" sz="2800" dirty="0" err="1"/>
              <a:t>Amateur</a:t>
            </a:r>
            <a:r>
              <a:rPr lang="cs-CZ" sz="2800" dirty="0"/>
              <a:t>, </a:t>
            </a:r>
            <a:r>
              <a:rPr lang="cs-CZ" sz="2800" u="sng" dirty="0">
                <a:hlinkClick r:id="rId3"/>
              </a:rPr>
              <a:t>www.fina.org</a:t>
            </a:r>
            <a:r>
              <a:rPr lang="cs-CZ" sz="2800" dirty="0"/>
              <a:t>)  = </a:t>
            </a:r>
            <a:r>
              <a:rPr lang="cs-CZ" sz="2800" dirty="0">
                <a:solidFill>
                  <a:schemeClr val="bg1"/>
                </a:solidFill>
              </a:rPr>
              <a:t>mezinárodní plavecká federace </a:t>
            </a:r>
            <a:r>
              <a:rPr lang="cs-CZ" sz="2800" dirty="0"/>
              <a:t>- vydává mezinárodní pravidla, organizuje světové šampionáty a prostřednictvím dílčích sekcí řídí jednotlivé sporty </a:t>
            </a:r>
          </a:p>
          <a:p>
            <a:pPr marL="0" indent="0">
              <a:buNone/>
            </a:pPr>
            <a:r>
              <a:rPr lang="cs-CZ" sz="2800" b="1" u="sng" dirty="0">
                <a:solidFill>
                  <a:srgbClr val="FF0000"/>
                </a:solidFill>
              </a:rPr>
              <a:t>LEN</a:t>
            </a:r>
            <a:r>
              <a:rPr lang="cs-CZ" sz="2800" dirty="0"/>
              <a:t> (</a:t>
            </a:r>
            <a:r>
              <a:rPr lang="cs-CZ" sz="2800" dirty="0" err="1"/>
              <a:t>Ligue</a:t>
            </a:r>
            <a:r>
              <a:rPr lang="cs-CZ" sz="2800" dirty="0"/>
              <a:t> </a:t>
            </a:r>
            <a:r>
              <a:rPr lang="cs-CZ" sz="2800" dirty="0" err="1"/>
              <a:t>Europénne</a:t>
            </a:r>
            <a:r>
              <a:rPr lang="cs-CZ" sz="2800" dirty="0"/>
              <a:t> de </a:t>
            </a:r>
            <a:r>
              <a:rPr lang="cs-CZ" sz="2800" dirty="0" err="1"/>
              <a:t>Natation</a:t>
            </a:r>
            <a:r>
              <a:rPr lang="cs-CZ" sz="2800" dirty="0"/>
              <a:t>) = </a:t>
            </a:r>
            <a:r>
              <a:rPr lang="cs-CZ" sz="2800" dirty="0">
                <a:solidFill>
                  <a:schemeClr val="bg1"/>
                </a:solidFill>
              </a:rPr>
              <a:t>Evropská plavecká liga </a:t>
            </a:r>
            <a:r>
              <a:rPr lang="cs-CZ" sz="2800" dirty="0"/>
              <a:t>- organizace a řízení evropských plaveckých soutěží  </a:t>
            </a:r>
          </a:p>
        </p:txBody>
      </p:sp>
    </p:spTree>
    <p:extLst>
      <p:ext uri="{BB962C8B-B14F-4D97-AF65-F5344CB8AC3E}">
        <p14:creationId xmlns:p14="http://schemas.microsoft.com/office/powerpoint/2010/main" val="583309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84176"/>
            <a:ext cx="10838329" cy="1508760"/>
          </a:xfrm>
        </p:spPr>
        <p:txBody>
          <a:bodyPr>
            <a:normAutofit/>
          </a:bodyPr>
          <a:lstStyle/>
          <a:p>
            <a:pPr algn="ctr"/>
            <a:r>
              <a:rPr lang="cs-CZ" sz="8000" dirty="0"/>
              <a:t>Aplikované  plavání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886" y="2011679"/>
            <a:ext cx="11364685" cy="45850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</a:rPr>
              <a:t>pracovní (potápěči, práce pod vodou, záchranáři)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</a:rPr>
              <a:t>branné plavání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</a:rPr>
              <a:t>rehabilitační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</a:rPr>
              <a:t>kondiční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</a:rPr>
              <a:t>zdravotní 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rgbClr val="FF0000"/>
                </a:solidFill>
              </a:rPr>
              <a:t>rekreační </a:t>
            </a:r>
          </a:p>
          <a:p>
            <a:pPr marL="0" indent="0" algn="ctr">
              <a:buNone/>
            </a:pPr>
            <a:r>
              <a:rPr lang="cs-CZ" sz="2800" dirty="0"/>
              <a:t>Subjekty, které zabezpečují tyto činnosti, mohou být velmi různorodé - </a:t>
            </a:r>
            <a:r>
              <a:rPr lang="cs-CZ" sz="2800" dirty="0">
                <a:solidFill>
                  <a:schemeClr val="bg1"/>
                </a:solidFill>
              </a:rPr>
              <a:t>Vodní záchranná služba, ministerstvo obrany a vnitra, MŠMT, různé profesní organizace a plavecké oddíly.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29462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094" y="284176"/>
            <a:ext cx="11255188" cy="1508760"/>
          </a:xfrm>
        </p:spPr>
        <p:txBody>
          <a:bodyPr>
            <a:normAutofit/>
          </a:bodyPr>
          <a:lstStyle/>
          <a:p>
            <a:pPr algn="ctr"/>
            <a:r>
              <a:rPr lang="cs-CZ" sz="8000" dirty="0" err="1"/>
              <a:t>Předplavecký</a:t>
            </a:r>
            <a:r>
              <a:rPr lang="cs-CZ" sz="8000" dirty="0"/>
              <a:t>  výcvik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016" y="2233748"/>
            <a:ext cx="11821885" cy="46242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chemeClr val="bg1"/>
                </a:solidFill>
              </a:rPr>
              <a:t>Cílem je vytvoření předpokladu pro následný základní plavecký výcvik! 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b="1" dirty="0"/>
              <a:t> </a:t>
            </a:r>
            <a:r>
              <a:rPr lang="cs-CZ" sz="4400" b="1" dirty="0">
                <a:solidFill>
                  <a:srgbClr val="FF0000"/>
                </a:solidFill>
              </a:rPr>
              <a:t>adaptace</a:t>
            </a:r>
            <a:r>
              <a:rPr lang="cs-CZ" sz="4400" b="1" dirty="0"/>
              <a:t> </a:t>
            </a:r>
            <a:r>
              <a:rPr lang="cs-CZ" sz="4400" dirty="0"/>
              <a:t>daného jedince na vodní prostředí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/>
              <a:t> osvojení si </a:t>
            </a:r>
            <a:r>
              <a:rPr lang="cs-CZ" sz="4400" b="1" dirty="0">
                <a:solidFill>
                  <a:srgbClr val="FF0000"/>
                </a:solidFill>
              </a:rPr>
              <a:t>základních plaveckých dovedností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43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Kojenecké  plavání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520440" y="3913094"/>
            <a:ext cx="11443063" cy="5063051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8" name="Picture 4" descr="Kojenecké pla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317" y="2016835"/>
            <a:ext cx="5762625" cy="466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45488" y="1792936"/>
            <a:ext cx="11698941" cy="469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cs-CZ" sz="3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předplaveckého</a:t>
            </a: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výcviku zařazujeme i tzv. </a:t>
            </a:r>
            <a:r>
              <a:rPr lang="cs-CZ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„baby plavání“</a:t>
            </a: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specifické prostředí - teplota vody, hygienické předpisy, malý bazén</a:t>
            </a:r>
            <a:endParaRPr lang="cs-CZ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76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600" y="570846"/>
            <a:ext cx="11860305" cy="656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790"/>
              </a:spcBef>
              <a:spcAft>
                <a:spcPts val="1790"/>
              </a:spcAft>
            </a:pPr>
            <a:r>
              <a:rPr lang="cs-CZ" sz="3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Kojenecké plavání</a:t>
            </a:r>
            <a:endParaRPr lang="cs-CZ" sz="32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zahrnuje aktivity spojené s polohováním ve vodě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uspokojuje psychické potřeby dítěte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ovlivňuje rychlejší psychomotorický vývoj dítěte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upevňuje citovou vazbu rodiči - dítě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může mít význam z hlediska bezpečnosti dětí - </a:t>
            </a: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např. po pádu do vody se udržet na hladině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nelze naučit racionální plavecké pohyby </a:t>
            </a: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nemá zásadní význam hlediska pozdější plavecké výuky 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lékaři jsou v názorech na význam kojeneckého plavání nejednotní </a:t>
            </a:r>
            <a:endParaRPr lang="cs-CZ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cs-CZ" sz="2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cs-CZ" sz="24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cs-CZ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Kojenecké plavání probíhá vždy ve dvojici (rodič a dítě) a není bráno jako skupinová klasická výuka.</a:t>
            </a:r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024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6571" y="284176"/>
            <a:ext cx="11547566" cy="150876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Základní  plavecký  výcvik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691" y="2011680"/>
            <a:ext cx="11913326" cy="463731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16000" dirty="0">
                <a:solidFill>
                  <a:schemeClr val="bg1"/>
                </a:solidFill>
              </a:rPr>
              <a:t>Cílem je rozvoj a zvládnutí základních plaveckých dovedností a nácvik některého z plaveckých způsobů !</a:t>
            </a:r>
          </a:p>
          <a:p>
            <a:pPr marL="0" indent="0" algn="ctr">
              <a:buNone/>
            </a:pPr>
            <a:endParaRPr lang="cs-CZ" sz="123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1200" dirty="0"/>
              <a:t> </a:t>
            </a:r>
            <a:r>
              <a:rPr lang="cs-CZ" sz="12800" dirty="0"/>
              <a:t>prvním stupeň ZŠ (obvykle 2 a 3. ročník)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2800" dirty="0"/>
              <a:t> 20 lekcí v každém ze dvou po sobě následujících ročnících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2800" dirty="0"/>
              <a:t> maximálně 10 neplavců a 15 plavců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2800" dirty="0">
                <a:solidFill>
                  <a:srgbClr val="FF0000"/>
                </a:solidFill>
              </a:rPr>
              <a:t>Dle RVP: </a:t>
            </a:r>
            <a:r>
              <a:rPr lang="cs-CZ" sz="12800" i="1" dirty="0">
                <a:solidFill>
                  <a:srgbClr val="FF0000"/>
                </a:solidFill>
              </a:rPr>
              <a:t>„plavání (základní plavecká výuka) – hygiena plavání, adaptace na vodní prostředí, základní plavecké dovednosti, jeden plavecký způsob (plavecká technika), prvky sebezáchrany a bezpečnosti“</a:t>
            </a:r>
            <a:endParaRPr lang="cs-CZ" sz="1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3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02919" y="388679"/>
            <a:ext cx="9784080" cy="150876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dirty="0">
                <a:solidFill>
                  <a:schemeClr val="bg1"/>
                </a:solidFill>
              </a:rPr>
              <a:t>„Čím jsme zdatnější plavci, tím máme více možností, jak vodní prostředí využívat“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br>
              <a:rPr lang="cs-CZ" sz="3200" dirty="0">
                <a:solidFill>
                  <a:schemeClr val="bg1"/>
                </a:solidFill>
              </a:rPr>
            </a:br>
            <a:r>
              <a:rPr lang="cs-CZ" sz="1200" dirty="0">
                <a:solidFill>
                  <a:schemeClr val="bg1"/>
                </a:solidFill>
              </a:rPr>
              <a:t>(</a:t>
            </a:r>
            <a:r>
              <a:rPr lang="cs-CZ" sz="1200" dirty="0" err="1">
                <a:solidFill>
                  <a:schemeClr val="bg1"/>
                </a:solidFill>
              </a:rPr>
              <a:t>Čechovská</a:t>
            </a:r>
            <a:r>
              <a:rPr lang="cs-CZ" sz="1200" dirty="0">
                <a:solidFill>
                  <a:schemeClr val="bg1"/>
                </a:solidFill>
              </a:rPr>
              <a:t>, Miler, 2001).</a:t>
            </a:r>
            <a:br>
              <a:rPr lang="cs-CZ" sz="1800" dirty="0">
                <a:solidFill>
                  <a:schemeClr val="bg1"/>
                </a:solidFill>
              </a:rPr>
            </a:br>
            <a:endParaRPr lang="cs-CZ" sz="18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9634" y="2011680"/>
            <a:ext cx="11573692" cy="4206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>
                <a:solidFill>
                  <a:schemeClr val="bg1"/>
                </a:solidFill>
              </a:rPr>
              <a:t>odstraňování plavecké negramotnosti</a:t>
            </a:r>
            <a:r>
              <a:rPr lang="cs-CZ" sz="5400" dirty="0"/>
              <a:t> 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=</a:t>
            </a:r>
            <a:r>
              <a:rPr lang="cs-CZ" sz="5400" dirty="0"/>
              <a:t> </a:t>
            </a:r>
            <a:r>
              <a:rPr lang="cs-CZ" sz="5400" dirty="0">
                <a:solidFill>
                  <a:schemeClr val="bg1"/>
                </a:solidFill>
              </a:rPr>
              <a:t>prevence proti utonutí osob</a:t>
            </a:r>
          </a:p>
          <a:p>
            <a:pPr marL="0" indent="0" algn="ctr">
              <a:buNone/>
            </a:pPr>
            <a:endParaRPr lang="cs-CZ" sz="5400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616" y="3948857"/>
            <a:ext cx="3670664" cy="26098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178" y="3948857"/>
            <a:ext cx="3688078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49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1886" y="284176"/>
            <a:ext cx="11377748" cy="1508760"/>
          </a:xfrm>
        </p:spPr>
        <p:txBody>
          <a:bodyPr/>
          <a:lstStyle/>
          <a:p>
            <a:pPr algn="ctr"/>
            <a:r>
              <a:rPr lang="cs-CZ" sz="4800" dirty="0"/>
              <a:t>Zdokonalovací  plavecký  výcvik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886" y="2011680"/>
            <a:ext cx="11377748" cy="46634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3500" dirty="0">
                <a:solidFill>
                  <a:schemeClr val="bg1"/>
                </a:solidFill>
              </a:rPr>
              <a:t>Cílem je posílit techniku plavání prvním způsobem a rozšířit pohybové dovednosti o techniku dalších plaveckých způsobů.</a:t>
            </a:r>
          </a:p>
          <a:p>
            <a:pPr marL="0" indent="0" algn="ctr">
              <a:buNone/>
            </a:pPr>
            <a:r>
              <a:rPr lang="cs-CZ" sz="32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/>
              <a:t> </a:t>
            </a:r>
            <a:r>
              <a:rPr lang="cs-CZ" sz="2800" dirty="0"/>
              <a:t>II. stupeň ZŠ a SŠ doporučováno jako rozšiřující učivo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kondiční plavání a aplikované plavání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další plavecké sporty</a:t>
            </a:r>
          </a:p>
          <a:p>
            <a:pPr marL="0" indent="0" algn="ctr">
              <a:buNone/>
            </a:pPr>
            <a:r>
              <a:rPr lang="cs-CZ" sz="3300" dirty="0">
                <a:solidFill>
                  <a:srgbClr val="FF0000"/>
                </a:solidFill>
              </a:rPr>
              <a:t>Dle RVP: </a:t>
            </a:r>
            <a:r>
              <a:rPr lang="cs-CZ" sz="3300" i="1" dirty="0">
                <a:solidFill>
                  <a:srgbClr val="FF0000"/>
                </a:solidFill>
              </a:rPr>
              <a:t>„plavání (podle podmínek školy – zdokonalovací plavecká výuka, pokud neproběhla základní plavecká výuka, musí předcházet adaptace na vodní prostředí a základní plavecké dovednosti) – další plavecké dovednosti, další plavecký způsob (plavecká technika), dovednosti záchranného a branného plavání, prvky zdravotního plavání a plaveckých sportů, rozvoj plavecké vytrvalosti“</a:t>
            </a:r>
            <a:r>
              <a:rPr lang="cs-CZ" sz="33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64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bezpečnost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949" y="2011680"/>
            <a:ext cx="11377748" cy="463731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</a:rPr>
              <a:t>Zásady vedení plavecké výuky z pohledu bezpečnosti </a:t>
            </a:r>
            <a:r>
              <a:rPr lang="cs-CZ" sz="4800" dirty="0">
                <a:solidFill>
                  <a:schemeClr val="bg1"/>
                </a:solidFill>
              </a:rPr>
              <a:t>vycházejí z </a:t>
            </a:r>
            <a:r>
              <a:rPr lang="cs-CZ" sz="4800" u="sng" dirty="0">
                <a:solidFill>
                  <a:schemeClr val="bg1"/>
                </a:solidFill>
              </a:rPr>
              <a:t>Metodického pokynu k zajištění bezpečnosti a ochrany dětí, žáků a studentů ve školách a školských zařízeních </a:t>
            </a:r>
            <a:r>
              <a:rPr lang="cs-CZ" sz="4800" dirty="0">
                <a:solidFill>
                  <a:schemeClr val="bg1"/>
                </a:solidFill>
              </a:rPr>
              <a:t>zřizovaných Ministerstvem školství, mládeže a tělovýchovy (Čl. 14):</a:t>
            </a:r>
          </a:p>
          <a:p>
            <a:pPr marL="0" indent="0">
              <a:buNone/>
            </a:pPr>
            <a:r>
              <a:rPr lang="cs-CZ" b="1" u="sng" dirty="0">
                <a:hlinkClick r:id="rId2"/>
              </a:rPr>
              <a:t>https://www.sipkhk.cz/infoportal/clanek/metodicky-pokyn-k-zajisteni-bezpecnosti-a-ochrany-zdravi-deti--zaku-a-studentu-ve-skolach-a-skolskych-zarizenich-MSMT/all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44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4765" y="291769"/>
            <a:ext cx="1111649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počty žáků-plavců (15) a neplavců (10) ve skupině na jednoho vyučujícího  </a:t>
            </a: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kontrola žáků a prostoru v průběhu výuky a při jejím ukončení</a:t>
            </a:r>
          </a:p>
          <a:p>
            <a:pPr marL="285750" lvl="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doprovázející pedagogický pracovník je přítomen po celou dobu výuky</a:t>
            </a:r>
          </a:p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</a:rPr>
              <a:t>odpovědnost za bezpečnost žáků</a:t>
            </a:r>
            <a:r>
              <a:rPr lang="cs-CZ" sz="2800" dirty="0">
                <a:solidFill>
                  <a:srgbClr val="FF0000"/>
                </a:solidFill>
              </a:rPr>
              <a:t> při výuce plavání, která je realizována mimo školu, nesou pedagogičtí pracovníci, kteří žáky na výuku plavání doprovázejí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cs-CZ" sz="3600" b="1" u="sng" dirty="0">
                <a:solidFill>
                  <a:schemeClr val="bg1"/>
                </a:solidFill>
              </a:rPr>
              <a:t>Zodpovědnost za žáky</a:t>
            </a:r>
            <a:r>
              <a:rPr lang="cs-CZ" sz="3600" u="sng" dirty="0">
                <a:solidFill>
                  <a:schemeClr val="bg1"/>
                </a:solidFill>
              </a:rPr>
              <a:t> </a:t>
            </a:r>
            <a:r>
              <a:rPr lang="cs-CZ" sz="3600" dirty="0">
                <a:solidFill>
                  <a:schemeClr val="bg1"/>
                </a:solidFill>
              </a:rPr>
              <a:t>v průběhu výuky na jiném, než domácím školním bazénu, musí být </a:t>
            </a:r>
            <a:r>
              <a:rPr lang="cs-CZ" sz="3600" b="1" u="sng" dirty="0">
                <a:solidFill>
                  <a:schemeClr val="bg1"/>
                </a:solidFill>
              </a:rPr>
              <a:t>upravena smlouvou mezi kmenovou školou a plaveckou školou!</a:t>
            </a:r>
            <a:endParaRPr lang="cs-CZ" sz="36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36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783" y="2628309"/>
            <a:ext cx="9810206" cy="2695575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98418" y="0"/>
            <a:ext cx="11430000" cy="2540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plavecké výuky se setkáváme značnými rozdíly v přijímání vodního prostředí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(úplná akceptace až úzkostné stavy a strach), což značně ztěžuje plavecké vzdělávání = </a:t>
            </a:r>
            <a:r>
              <a:rPr lang="cs-CZ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nutnost rozdělení do menších vyrovnanějších skupin dle věku, jejich přístupu, individuální zralosti, specifických potřeb, pohybové zkušenosti a předpokladů. 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2881" y="5323884"/>
            <a:ext cx="1186107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Klíčové pro kvalitní plaveckou výuku je vytvoření vhodných podmínek pro práci s heterogenními skupinami i individuální přístup.</a:t>
            </a:r>
            <a:r>
              <a:rPr lang="cs-CZ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2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800" dirty="0"/>
              <a:t>Význam  plavání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6571" y="2011679"/>
            <a:ext cx="11482252" cy="47418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          </a:t>
            </a:r>
            <a:r>
              <a:rPr lang="cs-CZ" sz="4000" b="1" dirty="0"/>
              <a:t>Zdravotní                                                    Rekreační</a:t>
            </a:r>
            <a:r>
              <a:rPr lang="cs-CZ" b="1" dirty="0"/>
              <a:t>                                                                                                                                          </a:t>
            </a:r>
            <a:endParaRPr lang="cs-CZ" sz="4000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                                                                               </a:t>
            </a:r>
            <a:r>
              <a:rPr lang="cs-CZ" sz="4000" b="1" dirty="0"/>
              <a:t>Výchovný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</a:t>
            </a:r>
            <a:r>
              <a:rPr lang="cs-CZ" sz="4000" b="1" dirty="0"/>
              <a:t>Výchovný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886" y="2011679"/>
            <a:ext cx="3316831" cy="370985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439" y="2886891"/>
            <a:ext cx="3679692" cy="36576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2" y="2913018"/>
            <a:ext cx="3174273" cy="36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02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136" y="284176"/>
            <a:ext cx="11260183" cy="1508760"/>
          </a:xfrm>
        </p:spPr>
        <p:txBody>
          <a:bodyPr>
            <a:normAutofit/>
          </a:bodyPr>
          <a:lstStyle/>
          <a:p>
            <a:pPr algn="ctr"/>
            <a:r>
              <a:rPr lang="cs-CZ" sz="8000" dirty="0"/>
              <a:t>Zdravotní  význam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43784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4000" u="sng" dirty="0">
                <a:latin typeface="Calibri" panose="020F0502020204030204" pitchFamily="34" charset="0"/>
                <a:cs typeface="Calibri" panose="020F0502020204030204" pitchFamily="34" charset="0"/>
              </a:rPr>
              <a:t>pozitiva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82880" y="2471848"/>
            <a:ext cx="5779008" cy="435819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všestranně a rovnoměrně zatěžuje svalstvo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odlehčení páteře i celého podpůrného aparátu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vodorovná poloha těla je prospěšná oběhovému systému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přispívá k rozvoji a udržení kloubní pohyblivosti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rozvoj termoregulačních schopností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rozvoj dýchacího ústrojí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rozvoj vytrvalostních schopností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nízká možnost úrazu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pozitivní vliv na duševní funkce člověka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455711"/>
          </a:xfrm>
        </p:spPr>
        <p:txBody>
          <a:bodyPr>
            <a:noAutofit/>
          </a:bodyPr>
          <a:lstStyle/>
          <a:p>
            <a:pPr algn="ctr"/>
            <a:r>
              <a:rPr lang="cs-CZ" sz="3200" u="sng" dirty="0">
                <a:solidFill>
                  <a:srgbClr val="FF0000"/>
                </a:solidFill>
              </a:rPr>
              <a:t>rizika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31229" y="2481943"/>
            <a:ext cx="5616781" cy="4088674"/>
          </a:xfrm>
        </p:spPr>
        <p:txBody>
          <a:bodyPr>
            <a:normAutofit/>
          </a:bodyPr>
          <a:lstStyle/>
          <a:p>
            <a:endParaRPr lang="cs-CZ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600" dirty="0">
                <a:solidFill>
                  <a:srgbClr val="FF0000"/>
                </a:solidFill>
              </a:rPr>
              <a:t>skoky do vody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rgbClr val="FF0000"/>
                </a:solidFill>
              </a:rPr>
              <a:t> ponořovací reflex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rgbClr val="FF0000"/>
                </a:solidFill>
              </a:rPr>
              <a:t> přecenění schopností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rgbClr val="FF0000"/>
                </a:solidFill>
              </a:rPr>
              <a:t> uši, oči, plísně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46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27017" y="801294"/>
            <a:ext cx="11129553" cy="5463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795"/>
              </a:spcBef>
              <a:spcAft>
                <a:spcPts val="1795"/>
              </a:spcAft>
            </a:pPr>
            <a:r>
              <a:rPr lang="cs-CZ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prevence </a:t>
            </a:r>
          </a:p>
          <a:p>
            <a:pPr>
              <a:lnSpc>
                <a:spcPct val="115000"/>
              </a:lnSpc>
              <a:spcBef>
                <a:spcPts val="1795"/>
              </a:spcBef>
              <a:spcAft>
                <a:spcPts val="1795"/>
              </a:spcAft>
            </a:pPr>
            <a:r>
              <a:rPr lang="cs-CZ" sz="2400" dirty="0">
                <a:solidFill>
                  <a:srgbClr val="1515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otužování, zátěž svalů, rozsah pohybu, zatěžování srdečně-cévního systému, dýchání, mentální hygiena, udržování kondice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790"/>
              </a:lnSpc>
              <a:spcBef>
                <a:spcPts val="1790"/>
              </a:spcBef>
              <a:spcAft>
                <a:spcPts val="1790"/>
              </a:spcAft>
            </a:pPr>
            <a:r>
              <a:rPr lang="cs-CZ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regenerace a rehabilitace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795"/>
              </a:spcBef>
              <a:spcAft>
                <a:spcPts val="1795"/>
              </a:spcAft>
            </a:pPr>
            <a:r>
              <a:rPr lang="cs-CZ" sz="2400" dirty="0">
                <a:solidFill>
                  <a:srgbClr val="1515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poúrazové stavy, srdeční a mozkové příhody, respirační choroby, diabetes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790"/>
              </a:lnSpc>
              <a:spcBef>
                <a:spcPts val="1790"/>
              </a:spcBef>
              <a:spcAft>
                <a:spcPts val="1790"/>
              </a:spcAft>
            </a:pPr>
            <a:r>
              <a:rPr lang="cs-CZ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cílené aktivity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795"/>
              </a:spcBef>
              <a:spcAft>
                <a:spcPts val="1795"/>
              </a:spcAft>
            </a:pPr>
            <a:r>
              <a:rPr lang="cs-CZ" sz="2400" dirty="0">
                <a:solidFill>
                  <a:srgbClr val="1515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sportovní činnost, rekreace, těhotenství, náprava držení těla, tělesně nebo mentálně postižení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15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Výchovný  význam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9006" y="2011680"/>
            <a:ext cx="5698967" cy="4715691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u="sng" dirty="0">
                <a:solidFill>
                  <a:schemeClr val="bg1"/>
                </a:solidFill>
              </a:rPr>
              <a:t>Dítě a kolektiv</a:t>
            </a:r>
            <a:endParaRPr lang="cs-CZ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4400" dirty="0">
                <a:solidFill>
                  <a:srgbClr val="FF0000"/>
                </a:solidFill>
              </a:rPr>
              <a:t>pozitivní vliv v přístupu </a:t>
            </a:r>
            <a:r>
              <a:rPr lang="cs-CZ" sz="4400" dirty="0"/>
              <a:t>k pohybové činnosti </a:t>
            </a:r>
            <a:r>
              <a:rPr lang="cs-CZ" sz="4400" dirty="0">
                <a:solidFill>
                  <a:srgbClr val="FF0000"/>
                </a:solidFill>
              </a:rPr>
              <a:t>a překonávání nepříjemných stavů </a:t>
            </a:r>
            <a:r>
              <a:rPr lang="cs-CZ" sz="4400" dirty="0"/>
              <a:t>v první fázi výuky plavání </a:t>
            </a:r>
          </a:p>
          <a:p>
            <a:pPr algn="ctr"/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5643746" cy="4206240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u="sng" dirty="0">
                <a:solidFill>
                  <a:schemeClr val="bg1"/>
                </a:solidFill>
              </a:rPr>
              <a:t>Dítě jako jednotlivec</a:t>
            </a:r>
            <a:endParaRPr lang="cs-CZ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4000" dirty="0">
                <a:solidFill>
                  <a:srgbClr val="FF0000"/>
                </a:solidFill>
              </a:rPr>
              <a:t>překonávání zábran a nelibých pocitů</a:t>
            </a:r>
            <a:r>
              <a:rPr lang="cs-CZ" sz="4000" dirty="0"/>
              <a:t>, které bývají s výukou plavání spojeny </a:t>
            </a:r>
            <a:r>
              <a:rPr lang="cs-CZ" sz="4000" dirty="0">
                <a:solidFill>
                  <a:srgbClr val="FF0000"/>
                </a:solidFill>
              </a:rPr>
              <a:t>prostřednictvím morálně-volních vlastností</a:t>
            </a:r>
          </a:p>
        </p:txBody>
      </p:sp>
    </p:spTree>
    <p:extLst>
      <p:ext uri="{BB962C8B-B14F-4D97-AF65-F5344CB8AC3E}">
        <p14:creationId xmlns:p14="http://schemas.microsoft.com/office/powerpoint/2010/main" val="412383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394" y="284176"/>
            <a:ext cx="10829109" cy="1508760"/>
          </a:xfrm>
        </p:spPr>
        <p:txBody>
          <a:bodyPr>
            <a:normAutofit/>
          </a:bodyPr>
          <a:lstStyle/>
          <a:p>
            <a:pPr algn="ctr"/>
            <a:r>
              <a:rPr lang="cs-CZ" sz="6600" dirty="0"/>
              <a:t>Obava,  strach  a  úzkost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8274" y="2011680"/>
            <a:ext cx="10646229" cy="42062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bg1"/>
                </a:solidFill>
              </a:rPr>
              <a:t>běžné nejen u malých dětí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/>
              <a:t>blokují centrální nervovou soustavu a tím motorické funkce =  narušena schopnost koordinace pohybů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bg1"/>
                </a:solidFill>
              </a:rPr>
              <a:t>neschopnost učit se nové pohybové dovednosti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50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9634" y="2011680"/>
            <a:ext cx="11469189" cy="4663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000" u="sng" dirty="0">
                <a:solidFill>
                  <a:srgbClr val="FF0000"/>
                </a:solidFill>
              </a:rPr>
              <a:t>Prostředí</a:t>
            </a:r>
            <a:r>
              <a:rPr lang="cs-CZ" sz="4000" dirty="0">
                <a:solidFill>
                  <a:schemeClr val="bg1"/>
                </a:solidFill>
              </a:rPr>
              <a:t> </a:t>
            </a:r>
            <a:r>
              <a:rPr lang="cs-CZ" sz="4000" dirty="0"/>
              <a:t>- neznámé prostředí, hluk na bazénu, teplo a vlhkost, neznámý „zápach“, hloubka, šero a také nepřítomnost rodičů </a:t>
            </a:r>
            <a:endParaRPr lang="cs-CZ" sz="4000" b="1" dirty="0"/>
          </a:p>
          <a:p>
            <a:pPr marL="0" indent="0">
              <a:buNone/>
            </a:pPr>
            <a:r>
              <a:rPr lang="cs-CZ" sz="4000" u="sng" dirty="0">
                <a:solidFill>
                  <a:srgbClr val="FF0000"/>
                </a:solidFill>
              </a:rPr>
              <a:t>Nová sociální skupina</a:t>
            </a:r>
            <a:r>
              <a:rPr lang="cs-CZ" sz="4000" dirty="0">
                <a:solidFill>
                  <a:srgbClr val="FF0000"/>
                </a:solidFill>
              </a:rPr>
              <a:t> </a:t>
            </a:r>
            <a:r>
              <a:rPr lang="cs-CZ" sz="4000" dirty="0"/>
              <a:t>– nové děti, nový učitel, jiný přístup i metody </a:t>
            </a:r>
            <a:endParaRPr lang="cs-CZ" sz="4000" b="1" dirty="0"/>
          </a:p>
          <a:p>
            <a:pPr marL="0" indent="0">
              <a:buNone/>
            </a:pPr>
            <a:r>
              <a:rPr lang="cs-CZ" sz="4000" u="sng" dirty="0">
                <a:solidFill>
                  <a:srgbClr val="FF0000"/>
                </a:solidFill>
              </a:rPr>
              <a:t>Předchozí zkušenosti s vodním prostředím</a:t>
            </a:r>
            <a:r>
              <a:rPr lang="cs-CZ" sz="4000" dirty="0">
                <a:solidFill>
                  <a:srgbClr val="FF0000"/>
                </a:solidFill>
              </a:rPr>
              <a:t> </a:t>
            </a:r>
            <a:r>
              <a:rPr lang="cs-CZ" sz="4000" dirty="0"/>
              <a:t>– negativní zkušenost (vlastní nebo zprostředkovaná), zdůrazňování nebezpečí, strašení z ohrožení života  </a:t>
            </a:r>
            <a:endParaRPr lang="cs-CZ" sz="40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68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/>
              <a:t>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7646" y="2037806"/>
            <a:ext cx="10672354" cy="4206240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dirty="0">
                <a:solidFill>
                  <a:schemeClr val="bg1"/>
                </a:solidFill>
              </a:rPr>
              <a:t>Obecně se dá říci, že strach, případně obava či úzkost má v přírodě dvě základní funkce:</a:t>
            </a:r>
            <a:r>
              <a:rPr lang="cs-CZ" sz="4000" dirty="0"/>
              <a:t> </a:t>
            </a:r>
          </a:p>
          <a:p>
            <a:pPr marL="0" indent="0" algn="ctr">
              <a:buNone/>
            </a:pPr>
            <a:endParaRPr lang="cs-CZ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000" dirty="0"/>
              <a:t> </a:t>
            </a:r>
            <a:r>
              <a:rPr lang="cs-CZ" sz="4000" u="sng" dirty="0"/>
              <a:t>pozitivní</a:t>
            </a:r>
            <a:r>
              <a:rPr lang="cs-CZ" sz="4000" dirty="0"/>
              <a:t> – signalizační a mobilizační,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000" dirty="0"/>
              <a:t> </a:t>
            </a:r>
            <a:r>
              <a:rPr lang="cs-CZ" sz="4000" u="sng" dirty="0">
                <a:solidFill>
                  <a:srgbClr val="FF0000"/>
                </a:solidFill>
              </a:rPr>
              <a:t>negativní</a:t>
            </a:r>
            <a:r>
              <a:rPr lang="cs-CZ" sz="4000" dirty="0"/>
              <a:t> – </a:t>
            </a:r>
            <a:r>
              <a:rPr lang="cs-CZ" sz="4000" dirty="0">
                <a:solidFill>
                  <a:srgbClr val="FF0000"/>
                </a:solidFill>
              </a:rPr>
              <a:t>útěk, únik a vyhýbání se problému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69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354</TotalTime>
  <Words>1195</Words>
  <Application>Microsoft Office PowerPoint</Application>
  <PresentationFormat>Širokoúhlá obrazovka</PresentationFormat>
  <Paragraphs>154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Calibri</vt:lpstr>
      <vt:lpstr>Corbel</vt:lpstr>
      <vt:lpstr>Times New Roman</vt:lpstr>
      <vt:lpstr>Wingdings</vt:lpstr>
      <vt:lpstr>Pruhy</vt:lpstr>
      <vt:lpstr>Výuka plavání</vt:lpstr>
      <vt:lpstr>„Čím jsme zdatnější plavci, tím máme více možností, jak vodní prostředí využívat“  (Čechovská, Miler, 2001). </vt:lpstr>
      <vt:lpstr>Význam  plavání</vt:lpstr>
      <vt:lpstr>Zdravotní  význam</vt:lpstr>
      <vt:lpstr>Prezentace aplikace PowerPoint</vt:lpstr>
      <vt:lpstr>Výchovný  význam</vt:lpstr>
      <vt:lpstr>Obava,  strach  a  úzkost</vt:lpstr>
      <vt:lpstr>příčiny</vt:lpstr>
      <vt:lpstr>funkce</vt:lpstr>
      <vt:lpstr>projevy</vt:lpstr>
      <vt:lpstr>odstranění</vt:lpstr>
      <vt:lpstr>Základní  dělení  plavání</vt:lpstr>
      <vt:lpstr>Plavecký  výcvik</vt:lpstr>
      <vt:lpstr>Sportovní  plavání</vt:lpstr>
      <vt:lpstr>Aplikované  plavání</vt:lpstr>
      <vt:lpstr>Předplavecký  výcvik</vt:lpstr>
      <vt:lpstr>Kojenecké  plavání</vt:lpstr>
      <vt:lpstr>Prezentace aplikace PowerPoint</vt:lpstr>
      <vt:lpstr>Základní  plavecký  výcvik</vt:lpstr>
      <vt:lpstr>Zdokonalovací  plavecký  výcvik</vt:lpstr>
      <vt:lpstr>bezpečnost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Výuka plavání</dc:title>
  <dc:creator>Dita Hlavoňová</dc:creator>
  <cp:lastModifiedBy>Dita Hlavoňová</cp:lastModifiedBy>
  <cp:revision>37</cp:revision>
  <dcterms:created xsi:type="dcterms:W3CDTF">2020-10-31T10:33:19Z</dcterms:created>
  <dcterms:modified xsi:type="dcterms:W3CDTF">2021-10-04T18:00:11Z</dcterms:modified>
</cp:coreProperties>
</file>