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4" r:id="rId5"/>
    <p:sldId id="265" r:id="rId6"/>
    <p:sldId id="261" r:id="rId7"/>
    <p:sldId id="262" r:id="rId8"/>
    <p:sldId id="266" r:id="rId9"/>
    <p:sldId id="267" r:id="rId10"/>
    <p:sldId id="268" r:id="rId11"/>
    <p:sldId id="269"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0" d="100"/>
          <a:sy n="120" d="100"/>
        </p:scale>
        <p:origin x="134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cs-CZ"/>
              <a:t>Klepnutím lze upravit styl předlohy nadpisů.</a:t>
            </a:r>
            <a:endParaRPr kumimoji="0" lang="en-US"/>
          </a:p>
        </p:txBody>
      </p:sp>
      <p:sp>
        <p:nvSpPr>
          <p:cNvPr id="28" name="Zástupný symbol pro datum 27"/>
          <p:cNvSpPr>
            <a:spLocks noGrp="1"/>
          </p:cNvSpPr>
          <p:nvPr>
            <p:ph type="dt" sz="half" idx="10"/>
          </p:nvPr>
        </p:nvSpPr>
        <p:spPr/>
        <p:txBody>
          <a:bodyPr/>
          <a:lstStyle/>
          <a:p>
            <a:fld id="{99D960A3-F292-4A91-9D72-1CA0E964EC46}" type="datetimeFigureOut">
              <a:rPr lang="cs-CZ" smtClean="0"/>
              <a:t>14.07.2020</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a:lstStyle/>
          <a:p>
            <a:fld id="{859E34A4-CFF0-407F-A54E-91125470D25C}" type="slidenum">
              <a:rPr lang="cs-CZ" smtClean="0"/>
              <a:t>‹#›</a:t>
            </a:fld>
            <a:endParaRPr lang="cs-CZ"/>
          </a:p>
        </p:txBody>
      </p:sp>
      <p:sp>
        <p:nvSpPr>
          <p:cNvPr id="9" name="Podnadpis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9D960A3-F292-4A91-9D72-1CA0E964EC46}" type="datetimeFigureOut">
              <a:rPr lang="cs-CZ" smtClean="0"/>
              <a:t>14.07.2020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9E34A4-CFF0-407F-A54E-91125470D25C}"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9D960A3-F292-4A91-9D72-1CA0E964EC46}" type="datetimeFigureOut">
              <a:rPr lang="cs-CZ" smtClean="0"/>
              <a:t>14.07.2020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9E34A4-CFF0-407F-A54E-91125470D25C}"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9D960A3-F292-4A91-9D72-1CA0E964EC46}" type="datetimeFigureOut">
              <a:rPr lang="cs-CZ" smtClean="0"/>
              <a:t>14.07.2020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9E34A4-CFF0-407F-A54E-91125470D25C}"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3">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99D960A3-F292-4A91-9D72-1CA0E964EC46}" type="datetimeFigureOut">
              <a:rPr lang="cs-CZ" smtClean="0"/>
              <a:t>14.07.2020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7924800" y="6416675"/>
            <a:ext cx="762000" cy="365125"/>
          </a:xfrm>
        </p:spPr>
        <p:txBody>
          <a:bodyPr/>
          <a:lstStyle/>
          <a:p>
            <a:fld id="{859E34A4-CFF0-407F-A54E-91125470D25C}"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99D960A3-F292-4A91-9D72-1CA0E964EC46}" type="datetimeFigureOut">
              <a:rPr lang="cs-CZ" smtClean="0"/>
              <a:t>14.07.2020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59E34A4-CFF0-407F-A54E-91125470D25C}"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4" name="Zástupný symbol pro tex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5" name="Zástupný symbol pro obsah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99D960A3-F292-4A91-9D72-1CA0E964EC46}" type="datetimeFigureOut">
              <a:rPr lang="cs-CZ" smtClean="0"/>
              <a:t>14.07.2020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59E34A4-CFF0-407F-A54E-91125470D25C}"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99D960A3-F292-4A91-9D72-1CA0E964EC46}" type="datetimeFigureOut">
              <a:rPr lang="cs-CZ" smtClean="0"/>
              <a:t>14.07.2020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59E34A4-CFF0-407F-A54E-91125470D25C}"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9D960A3-F292-4A91-9D72-1CA0E964EC46}" type="datetimeFigureOut">
              <a:rPr lang="cs-CZ" smtClean="0"/>
              <a:t>14.07.2020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59E34A4-CFF0-407F-A54E-91125470D25C}"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4" name="Zástupný symbol pro obsah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99D960A3-F292-4A91-9D72-1CA0E964EC46}" type="datetimeFigureOut">
              <a:rPr lang="cs-CZ" smtClean="0"/>
              <a:t>14.07.2020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59E34A4-CFF0-407F-A54E-91125470D25C}"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cs-CZ">
                <a:solidFill>
                  <a:schemeClr val="lt1"/>
                </a:solidFill>
                <a:latin typeface="+mn-lt"/>
                <a:ea typeface="+mn-ea"/>
                <a:cs typeface="+mn-cs"/>
              </a:rPr>
              <a:t>Klepnutím na ikonu přidáte obrázek.</a:t>
            </a:r>
            <a:endParaRPr kumimoji="0" lang="en-US" dirty="0">
              <a:solidFill>
                <a:schemeClr val="lt1"/>
              </a:solidFill>
              <a:latin typeface="+mn-lt"/>
              <a:ea typeface="+mn-ea"/>
              <a:cs typeface="+mn-cs"/>
            </a:endParaRPr>
          </a:p>
        </p:txBody>
      </p:sp>
      <p:sp>
        <p:nvSpPr>
          <p:cNvPr id="4" name="Zástupný symbol pro tex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fld id="{99D960A3-F292-4A91-9D72-1CA0E964EC46}" type="datetimeFigureOut">
              <a:rPr lang="cs-CZ" smtClean="0"/>
              <a:t>14.07.2020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59E34A4-CFF0-407F-A54E-91125470D25C}"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9D960A3-F292-4A91-9D72-1CA0E964EC46}" type="datetimeFigureOut">
              <a:rPr lang="cs-CZ" smtClean="0"/>
              <a:t>14.07.2020</a:t>
            </a:fld>
            <a:endParaRPr lang="cs-CZ"/>
          </a:p>
        </p:txBody>
      </p:sp>
      <p:sp>
        <p:nvSpPr>
          <p:cNvPr id="3" name="Zástupný symbol pro zápatí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cs-CZ"/>
          </a:p>
        </p:txBody>
      </p:sp>
      <p:sp>
        <p:nvSpPr>
          <p:cNvPr id="23" name="Zástupný symbol pro číslo snímku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59E34A4-CFF0-407F-A54E-91125470D25C}"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Poruchy autistického spektra</a:t>
            </a:r>
          </a:p>
        </p:txBody>
      </p:sp>
      <p:sp>
        <p:nvSpPr>
          <p:cNvPr id="3" name="Podnadpis 2"/>
          <p:cNvSpPr>
            <a:spLocks noGrp="1"/>
          </p:cNvSpPr>
          <p:nvPr>
            <p:ph type="subTitle" idx="1"/>
          </p:nvPr>
        </p:nvSpPr>
        <p:spPr>
          <a:xfrm>
            <a:off x="357158" y="3331698"/>
            <a:ext cx="7415242" cy="1752600"/>
          </a:xfrm>
        </p:spPr>
        <p:txBody>
          <a:bodyPr/>
          <a:lstStyle/>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Čeho si všimnout?</a:t>
            </a:r>
          </a:p>
        </p:txBody>
      </p:sp>
      <p:sp>
        <p:nvSpPr>
          <p:cNvPr id="3" name="Zástupný symbol pro obsah 2"/>
          <p:cNvSpPr>
            <a:spLocks noGrp="1"/>
          </p:cNvSpPr>
          <p:nvPr>
            <p:ph idx="1"/>
          </p:nvPr>
        </p:nvSpPr>
        <p:spPr/>
        <p:txBody>
          <a:bodyPr>
            <a:normAutofit fontScale="70000" lnSpcReduction="20000"/>
          </a:bodyPr>
          <a:lstStyle/>
          <a:p>
            <a:pPr>
              <a:buNone/>
            </a:pPr>
            <a:r>
              <a:rPr lang="cs-CZ" b="1" dirty="0"/>
              <a:t>Postřehy v komunikaci</a:t>
            </a:r>
          </a:p>
          <a:p>
            <a:r>
              <a:rPr lang="cs-CZ" dirty="0"/>
              <a:t>Nereaguje nebo málo reaguje na své jméno</a:t>
            </a:r>
          </a:p>
          <a:p>
            <a:r>
              <a:rPr lang="cs-CZ" dirty="0"/>
              <a:t>Vyjadřuje hlavně křikem a afektem, že něco chce</a:t>
            </a:r>
          </a:p>
          <a:p>
            <a:r>
              <a:rPr lang="cs-CZ" dirty="0"/>
              <a:t>Opožděný vývoj řeči</a:t>
            </a:r>
          </a:p>
          <a:p>
            <a:r>
              <a:rPr lang="cs-CZ" dirty="0"/>
              <a:t>Nepružně nebo málo reaguje na pokyny</a:t>
            </a:r>
          </a:p>
          <a:p>
            <a:r>
              <a:rPr lang="cs-CZ" dirty="0"/>
              <a:t>Často působí dojmem, že neslyší</a:t>
            </a:r>
          </a:p>
          <a:p>
            <a:r>
              <a:rPr lang="cs-CZ" dirty="0"/>
              <a:t> Zdá se, že slyší, ale zejména na řeč reaguje velmi málo  </a:t>
            </a:r>
          </a:p>
          <a:p>
            <a:r>
              <a:rPr lang="cs-CZ" dirty="0"/>
              <a:t>Neukazuje ukazováčkem na zajímavé předměty</a:t>
            </a:r>
          </a:p>
          <a:p>
            <a:r>
              <a:rPr lang="cs-CZ" dirty="0"/>
              <a:t>Nemává na rozloučenou     </a:t>
            </a:r>
          </a:p>
          <a:p>
            <a:r>
              <a:rPr lang="cs-CZ" dirty="0"/>
              <a:t>Nezapojí se aktivně do dětských hříček typu paci-paci</a:t>
            </a:r>
          </a:p>
          <a:p>
            <a:r>
              <a:rPr lang="cs-CZ" dirty="0"/>
              <a:t>Nenapodobuje aktivně, často a s radostí</a:t>
            </a:r>
          </a:p>
          <a:p>
            <a:r>
              <a:rPr lang="cs-CZ" dirty="0"/>
              <a:t>Říkal/a několik slov, ale přestal/a</a:t>
            </a:r>
          </a:p>
          <a:p>
            <a:r>
              <a:rPr lang="cs-CZ" dirty="0"/>
              <a:t>Je obtížné ji/ho upozornit na vzdálené předměty</a:t>
            </a:r>
          </a:p>
          <a:p>
            <a:r>
              <a:rPr lang="cs-CZ" dirty="0"/>
              <a:t>Špatný oční kontakt, nepodívá se „co my na to“. </a:t>
            </a:r>
          </a:p>
          <a:p>
            <a:endParaRPr lang="cs-CZ" dirty="0"/>
          </a:p>
        </p:txBody>
      </p:sp>
    </p:spTree>
    <p:extLst>
      <p:ext uri="{BB962C8B-B14F-4D97-AF65-F5344CB8AC3E}">
        <p14:creationId xmlns:p14="http://schemas.microsoft.com/office/powerpoint/2010/main" val="3195939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400" dirty="0"/>
              <a:t>Základní doporučení a strategie při práci s lidmi s PAS</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cs-CZ" b="1" dirty="0"/>
              <a:t>Pravidlo přesnosti, jasnosti instrukcí a zajištění předvídatelnosti</a:t>
            </a:r>
          </a:p>
          <a:p>
            <a:r>
              <a:rPr lang="cs-CZ" dirty="0"/>
              <a:t>Většina lidí s PAS potřebuje větší míru struktury prostředí a činností, aby mohla kvalitně fungovat. Předvídatelnost a pravidelnost denních činností je pro lidi s PAS jistotou. Neznámé a nečekané události je mohou stresovat, což může vést k úzkosti, problémovému chování nebo k výpadkům ve fungování. Například návštěva oblíbené osoby, různá překvapení, dárky, slavnosti a oslavy, z kterých se druzí lidé radují, je mohou rozrušit tak, že se začnou chovat naprosto nevhodně. Udivují tím a často rozlítostní své okolí. Častým jevem jsou rituály a přesnost na úkor selského rozumu. Pokud si něco domluví, mohou až pedanticky trvat na dodržení, aniž by se byli schopni řídit novými informacemi. Dosazení struktury (co se kdy, kde a jak dlouho bude dít) ve vizuální formě někdy až zázračně pomáhá s akceptací změn.</a:t>
            </a:r>
          </a:p>
          <a:p>
            <a:endParaRPr lang="cs-CZ" dirty="0"/>
          </a:p>
          <a:p>
            <a:endParaRPr lang="cs-CZ" dirty="0"/>
          </a:p>
        </p:txBody>
      </p:sp>
    </p:spTree>
    <p:extLst>
      <p:ext uri="{BB962C8B-B14F-4D97-AF65-F5344CB8AC3E}">
        <p14:creationId xmlns:p14="http://schemas.microsoft.com/office/powerpoint/2010/main" val="2175780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t-BR" dirty="0"/>
              <a:t>Pravidlo jasné a konkrétní motivace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Osoby s PAS musí více než druzí lidé vědět, proč mají činnost vykonávat, protože sociální motivace vzhledem k omezené schopnosti empatie funguje méně. U lidí s PAS si všímáme zvýšené potřeby logických důvodů pro vykonání určité práce a splnění úkolů. Odpovědi opírající se o sociální pochopení (aby měli rodiče radost, protože si to přeji, aby s tebou ostatní kamarádili, abychom na tebe byli pyšní, aby z tebe jednou něco bylo, abys nebyl ostatním pro smích, abychom se nemuseli stydět apod.) nebývají pro lidi s PAS dostatečně motivující. Daleko účinnější efekt má motivace, která dává konkrétní smysl. Ne vždy ale platí, že logika v myšlení lidí s PAS je obecně platnou logikou. Při ztrátě motivace rapidně klesá i schopnost koncentrace. U lidí s PAS hraje adekvátní motivace velkou roli a enormně ovlivňuje veškeré jejich jednání.</a:t>
            </a:r>
          </a:p>
          <a:p>
            <a:endParaRPr lang="cs-CZ" dirty="0"/>
          </a:p>
          <a:p>
            <a:endParaRPr lang="cs-CZ" dirty="0"/>
          </a:p>
          <a:p>
            <a:endParaRPr lang="cs-CZ" dirty="0"/>
          </a:p>
        </p:txBody>
      </p:sp>
    </p:spTree>
    <p:extLst>
      <p:ext uri="{BB962C8B-B14F-4D97-AF65-F5344CB8AC3E}">
        <p14:creationId xmlns:p14="http://schemas.microsoft.com/office/powerpoint/2010/main" val="4245852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Pravidlo vyšší míry tolerance</a:t>
            </a:r>
          </a:p>
        </p:txBody>
      </p:sp>
      <p:sp>
        <p:nvSpPr>
          <p:cNvPr id="3" name="Zástupný symbol pro obsah 2"/>
          <p:cNvSpPr>
            <a:spLocks noGrp="1"/>
          </p:cNvSpPr>
          <p:nvPr>
            <p:ph idx="1"/>
          </p:nvPr>
        </p:nvSpPr>
        <p:spPr/>
        <p:txBody>
          <a:bodyPr/>
          <a:lstStyle/>
          <a:p>
            <a:r>
              <a:rPr lang="cs-CZ" dirty="0"/>
              <a:t>Neadekvátní způsoby jednání a komunikace s lidmi (nevhodné poznámky a výroky, netaktní přímočarost, otázky mimo kontext, banální výroky, úzkostné reakce při setkáních s novými lidmi apod.) kladnou vyšší nároky na toleranci, pedagogické úsilí a empatii pedagogů.</a:t>
            </a:r>
          </a:p>
          <a:p>
            <a:endParaRPr lang="cs-CZ" dirty="0"/>
          </a:p>
          <a:p>
            <a:endParaRPr lang="cs-CZ" dirty="0"/>
          </a:p>
          <a:p>
            <a:endParaRPr lang="cs-CZ" dirty="0"/>
          </a:p>
        </p:txBody>
      </p:sp>
    </p:spTree>
    <p:extLst>
      <p:ext uri="{BB962C8B-B14F-4D97-AF65-F5344CB8AC3E}">
        <p14:creationId xmlns:p14="http://schemas.microsoft.com/office/powerpoint/2010/main" val="2258682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t>Vyšší míra vysvětlování sociálně komunikačních pravidel a situací, vyšší míra pomoci v některých situacích, které vyžadují praktický úsudek</a:t>
            </a:r>
          </a:p>
        </p:txBody>
      </p:sp>
      <p:sp>
        <p:nvSpPr>
          <p:cNvPr id="3" name="Zástupný symbol pro obsah 2"/>
          <p:cNvSpPr>
            <a:spLocks noGrp="1"/>
          </p:cNvSpPr>
          <p:nvPr>
            <p:ph idx="1"/>
          </p:nvPr>
        </p:nvSpPr>
        <p:spPr/>
        <p:txBody>
          <a:bodyPr>
            <a:normAutofit fontScale="85000" lnSpcReduction="10000"/>
          </a:bodyPr>
          <a:lstStyle/>
          <a:p>
            <a:r>
              <a:rPr lang="cs-CZ" dirty="0"/>
              <a:t>Pokud má konkrétní žák problémy s chápáním ironie, sarkasmů, narážek či metafor, je dobré se jim v komunikaci vyhnout, neboť jsou pro ně matoucí a nepříjemné. Mnohdy je důležité upozornit žáka na tak základní věc, jako je možnost či nutnost vyjednat si výjimku, vznést dotaz apod. Při dotazech se nenechme odradit mlčením či odpovědí „nevím“, mnohdy totiž nemusí odpovídat skutečnosti, ale jde o únikové chování. Může také jít o reakci na nepřesně či nevhodně zvolenou otázku, která žáka zmátla, a on si nedovede pomoci slovy typu: „Prosím, jak jste to myslel?“ Mnohdy je kvůli dobrému výkonu nutné se ujistit, zda žák ví, co má právě dělat a co má dělat např. potom.</a:t>
            </a:r>
          </a:p>
          <a:p>
            <a:endParaRPr lang="cs-CZ" dirty="0"/>
          </a:p>
        </p:txBody>
      </p:sp>
    </p:spTree>
    <p:extLst>
      <p:ext uri="{BB962C8B-B14F-4D97-AF65-F5344CB8AC3E}">
        <p14:creationId xmlns:p14="http://schemas.microsoft.com/office/powerpoint/2010/main" val="2301744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Pravidlo důslednosti v přístupu</a:t>
            </a:r>
          </a:p>
        </p:txBody>
      </p:sp>
      <p:sp>
        <p:nvSpPr>
          <p:cNvPr id="3" name="Zástupný symbol pro obsah 2"/>
          <p:cNvSpPr>
            <a:spLocks noGrp="1"/>
          </p:cNvSpPr>
          <p:nvPr>
            <p:ph idx="1"/>
          </p:nvPr>
        </p:nvSpPr>
        <p:spPr/>
        <p:txBody>
          <a:bodyPr/>
          <a:lstStyle/>
          <a:p>
            <a:r>
              <a:rPr lang="cs-CZ" dirty="0"/>
              <a:t>Živelnost, spontaneita, nepřesnost a nedodržování ustanovených pravidel uvádí lidi s PAS v chaos a nejistotu. Je-li nutné něco změnit, je třeba jasně a logicky vysvětlit, proč ke změně dochází. Změnu je dobré podpořit vizualizovanou informací</a:t>
            </a:r>
          </a:p>
        </p:txBody>
      </p:sp>
    </p:spTree>
    <p:extLst>
      <p:ext uri="{BB962C8B-B14F-4D97-AF65-F5344CB8AC3E}">
        <p14:creationId xmlns:p14="http://schemas.microsoft.com/office/powerpoint/2010/main" val="2426057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Nadstandardní řešení obtíží s pozorností</a:t>
            </a:r>
          </a:p>
        </p:txBody>
      </p:sp>
      <p:sp>
        <p:nvSpPr>
          <p:cNvPr id="3" name="Zástupný symbol pro obsah 2"/>
          <p:cNvSpPr>
            <a:spLocks noGrp="1"/>
          </p:cNvSpPr>
          <p:nvPr>
            <p:ph idx="1"/>
          </p:nvPr>
        </p:nvSpPr>
        <p:spPr/>
        <p:txBody>
          <a:bodyPr/>
          <a:lstStyle/>
          <a:p>
            <a:r>
              <a:rPr lang="cs-CZ" dirty="0"/>
              <a:t>Při motorickém neklidu je možné dovolit dítěte manipulaci s předmětem a činnost, která neruší ostatní a umožňuje soustředění (např. mačkací míček, provázek, gumička). Situace, které jsou ve skupině a vyžadují soustředění, je zapotřebí zejména zpočátku redukovat na minimum. Dobré je podporovat aktivity, které dítěti umožní přijatelný pohyb v hodině (rozdat papíry, vybrat sešity apod.).</a:t>
            </a:r>
          </a:p>
          <a:p>
            <a:endParaRPr lang="cs-CZ" dirty="0"/>
          </a:p>
        </p:txBody>
      </p:sp>
    </p:spTree>
    <p:extLst>
      <p:ext uri="{BB962C8B-B14F-4D97-AF65-F5344CB8AC3E}">
        <p14:creationId xmlns:p14="http://schemas.microsoft.com/office/powerpoint/2010/main" val="182814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883E24-5A23-4F3F-93C3-656695877DC0}"/>
              </a:ext>
            </a:extLst>
          </p:cNvPr>
          <p:cNvSpPr>
            <a:spLocks noGrp="1"/>
          </p:cNvSpPr>
          <p:nvPr>
            <p:ph type="title"/>
          </p:nvPr>
        </p:nvSpPr>
        <p:spPr/>
        <p:txBody>
          <a:bodyPr/>
          <a:lstStyle/>
          <a:p>
            <a:r>
              <a:rPr lang="cs-CZ" dirty="0"/>
              <a:t>Zajímavosti</a:t>
            </a:r>
          </a:p>
        </p:txBody>
      </p:sp>
      <p:sp>
        <p:nvSpPr>
          <p:cNvPr id="3" name="Zástupný symbol pro obsah 2">
            <a:extLst>
              <a:ext uri="{FF2B5EF4-FFF2-40B4-BE49-F238E27FC236}">
                <a16:creationId xmlns:a16="http://schemas.microsoft.com/office/drawing/2014/main" id="{549329B7-CB75-4E02-A889-F7572C008BB7}"/>
              </a:ext>
            </a:extLst>
          </p:cNvPr>
          <p:cNvSpPr>
            <a:spLocks noGrp="1"/>
          </p:cNvSpPr>
          <p:nvPr>
            <p:ph idx="1"/>
          </p:nvPr>
        </p:nvSpPr>
        <p:spPr/>
        <p:txBody>
          <a:bodyPr/>
          <a:lstStyle/>
          <a:p>
            <a:r>
              <a:rPr lang="cs-CZ" dirty="0" err="1"/>
              <a:t>Declarative</a:t>
            </a:r>
            <a:r>
              <a:rPr lang="cs-CZ" dirty="0"/>
              <a:t> </a:t>
            </a:r>
            <a:r>
              <a:rPr lang="cs-CZ" dirty="0" err="1"/>
              <a:t>language</a:t>
            </a:r>
            <a:endParaRPr lang="cs-CZ" dirty="0"/>
          </a:p>
          <a:p>
            <a:r>
              <a:rPr lang="cs-CZ" dirty="0"/>
              <a:t>Doporučení pro rodiče</a:t>
            </a:r>
          </a:p>
          <a:p>
            <a:r>
              <a:rPr lang="cs-CZ" dirty="0"/>
              <a:t>Děti úplňku</a:t>
            </a:r>
          </a:p>
          <a:p>
            <a:pPr marL="137160" indent="0">
              <a:buNone/>
            </a:pPr>
            <a:endParaRPr lang="cs-CZ" dirty="0"/>
          </a:p>
        </p:txBody>
      </p:sp>
    </p:spTree>
    <p:extLst>
      <p:ext uri="{BB962C8B-B14F-4D97-AF65-F5344CB8AC3E}">
        <p14:creationId xmlns:p14="http://schemas.microsoft.com/office/powerpoint/2010/main" val="1283153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4F247D-C28B-4814-8196-246799F0C59E}"/>
              </a:ext>
            </a:extLst>
          </p:cNvPr>
          <p:cNvSpPr>
            <a:spLocks noGrp="1"/>
          </p:cNvSpPr>
          <p:nvPr>
            <p:ph type="title"/>
          </p:nvPr>
        </p:nvSpPr>
        <p:spPr/>
        <p:txBody>
          <a:bodyPr/>
          <a:lstStyle/>
          <a:p>
            <a:endParaRPr lang="cs-CZ"/>
          </a:p>
        </p:txBody>
      </p:sp>
      <p:pic>
        <p:nvPicPr>
          <p:cNvPr id="5" name="Zástupný symbol pro obsah 4">
            <a:extLst>
              <a:ext uri="{FF2B5EF4-FFF2-40B4-BE49-F238E27FC236}">
                <a16:creationId xmlns:a16="http://schemas.microsoft.com/office/drawing/2014/main" id="{6475F832-7ED7-4F22-8A69-EF3CF5D84FA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9752" y="481213"/>
            <a:ext cx="4220652" cy="6102149"/>
          </a:xfrm>
        </p:spPr>
      </p:pic>
    </p:spTree>
    <p:extLst>
      <p:ext uri="{BB962C8B-B14F-4D97-AF65-F5344CB8AC3E}">
        <p14:creationId xmlns:p14="http://schemas.microsoft.com/office/powerpoint/2010/main" val="3887035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PAS</a:t>
            </a:r>
          </a:p>
        </p:txBody>
      </p:sp>
      <p:sp>
        <p:nvSpPr>
          <p:cNvPr id="3" name="Zástupný symbol pro obsah 2"/>
          <p:cNvSpPr>
            <a:spLocks noGrp="1"/>
          </p:cNvSpPr>
          <p:nvPr>
            <p:ph idx="1"/>
          </p:nvPr>
        </p:nvSpPr>
        <p:spPr/>
        <p:txBody>
          <a:bodyPr>
            <a:normAutofit/>
          </a:bodyPr>
          <a:lstStyle/>
          <a:p>
            <a:r>
              <a:rPr lang="cs-CZ" dirty="0" err="1">
                <a:solidFill>
                  <a:srgbClr val="FF0000"/>
                </a:solidFill>
              </a:rPr>
              <a:t>Pervazivní</a:t>
            </a:r>
            <a:r>
              <a:rPr lang="cs-CZ" dirty="0">
                <a:solidFill>
                  <a:srgbClr val="FF0000"/>
                </a:solidFill>
              </a:rPr>
              <a:t> vývojové poruchy </a:t>
            </a:r>
          </a:p>
          <a:p>
            <a:r>
              <a:rPr lang="cs-CZ" dirty="0" err="1"/>
              <a:t>Autos</a:t>
            </a:r>
            <a:r>
              <a:rPr lang="cs-CZ" dirty="0"/>
              <a:t> = sám</a:t>
            </a:r>
          </a:p>
          <a:p>
            <a:r>
              <a:rPr lang="cs-CZ" dirty="0"/>
              <a:t>Komunikace, sociálního chování a vnímání.</a:t>
            </a:r>
          </a:p>
          <a:p>
            <a:pPr lvl="0"/>
            <a:r>
              <a:rPr lang="cs-CZ" dirty="0"/>
              <a:t>Chápání smyslu našeho společenského světa</a:t>
            </a:r>
          </a:p>
          <a:p>
            <a:r>
              <a:rPr lang="cs-CZ" dirty="0">
                <a:solidFill>
                  <a:srgbClr val="FF0000"/>
                </a:solidFill>
              </a:rPr>
              <a:t>Výskyt  - různý </a:t>
            </a:r>
          </a:p>
          <a:p>
            <a:r>
              <a:rPr lang="cs-CZ" dirty="0">
                <a:solidFill>
                  <a:srgbClr val="FF0000"/>
                </a:solidFill>
              </a:rPr>
              <a:t>Etiologie - ?? </a:t>
            </a:r>
            <a:endParaRPr lang="cs-CZ" dirty="0"/>
          </a:p>
          <a:p>
            <a:pPr marL="137160" lvl="0" indent="0">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PAS</a:t>
            </a:r>
          </a:p>
        </p:txBody>
      </p:sp>
      <p:sp>
        <p:nvSpPr>
          <p:cNvPr id="3" name="Zástupný symbol pro obsah 2"/>
          <p:cNvSpPr>
            <a:spLocks noGrp="1"/>
          </p:cNvSpPr>
          <p:nvPr>
            <p:ph idx="1"/>
          </p:nvPr>
        </p:nvSpPr>
        <p:spPr/>
        <p:txBody>
          <a:bodyPr>
            <a:normAutofit fontScale="92500" lnSpcReduction="20000"/>
          </a:bodyPr>
          <a:lstStyle/>
          <a:p>
            <a:r>
              <a:rPr lang="cs-CZ" dirty="0"/>
              <a:t>Dětský autismus</a:t>
            </a:r>
          </a:p>
          <a:p>
            <a:r>
              <a:rPr lang="cs-CZ" dirty="0"/>
              <a:t>Atypický autismus – vzniká po dosažení 3 let, nebo nenaplňuje všechny kritéria dětského autismu</a:t>
            </a:r>
          </a:p>
          <a:p>
            <a:r>
              <a:rPr lang="cs-CZ" dirty="0" err="1"/>
              <a:t>Rettův</a:t>
            </a:r>
            <a:r>
              <a:rPr lang="cs-CZ" dirty="0"/>
              <a:t> syndrom – u žen, dědičný, , ztráta </a:t>
            </a:r>
            <a:r>
              <a:rPr lang="cs-CZ" dirty="0" err="1"/>
              <a:t>fčních</a:t>
            </a:r>
            <a:r>
              <a:rPr lang="cs-CZ" dirty="0"/>
              <a:t> pohybů ruky, hluboká MR, progresivní</a:t>
            </a:r>
          </a:p>
          <a:p>
            <a:r>
              <a:rPr lang="cs-CZ" dirty="0"/>
              <a:t>Jiná dezintegrační porucha v </a:t>
            </a:r>
            <a:r>
              <a:rPr lang="cs-CZ" dirty="0" err="1"/>
              <a:t>dětstvínormální</a:t>
            </a:r>
            <a:r>
              <a:rPr lang="cs-CZ" dirty="0"/>
              <a:t> vývoj do dvou let, dochází ke ztrátě dovedností, jazyka, změna chování, Hellerův syndrom</a:t>
            </a:r>
          </a:p>
          <a:p>
            <a:r>
              <a:rPr lang="cs-CZ" dirty="0"/>
              <a:t>Hyperaktivní porucha sdružená s mentální retardací a stereotypními pohyby</a:t>
            </a:r>
          </a:p>
          <a:p>
            <a:r>
              <a:rPr lang="cs-CZ" dirty="0" err="1"/>
              <a:t>Aspergerův</a:t>
            </a:r>
            <a:r>
              <a:rPr lang="cs-CZ" dirty="0"/>
              <a:t> syndrom – egocentrismus, obsese,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Aspergerův syndrom</a:t>
            </a:r>
          </a:p>
        </p:txBody>
      </p:sp>
      <p:sp>
        <p:nvSpPr>
          <p:cNvPr id="3" name="Zástupný symbol pro obsah 2"/>
          <p:cNvSpPr>
            <a:spLocks noGrp="1"/>
          </p:cNvSpPr>
          <p:nvPr>
            <p:ph idx="1"/>
          </p:nvPr>
        </p:nvSpPr>
        <p:spPr/>
        <p:txBody>
          <a:bodyPr>
            <a:normAutofit/>
          </a:bodyPr>
          <a:lstStyle/>
          <a:p>
            <a:r>
              <a:rPr lang="cs-CZ" b="1" dirty="0"/>
              <a:t>Často</a:t>
            </a:r>
            <a:r>
              <a:rPr lang="cs-CZ" dirty="0"/>
              <a:t> výrazné nadání</a:t>
            </a:r>
          </a:p>
          <a:p>
            <a:r>
              <a:rPr lang="cs-CZ" b="1" dirty="0"/>
              <a:t>Problémy v chápání sociálních situací</a:t>
            </a:r>
            <a:r>
              <a:rPr lang="cs-CZ" dirty="0"/>
              <a:t>, obtížně se vžívají do myšlení a pocitů druhých lidí.</a:t>
            </a:r>
          </a:p>
          <a:p>
            <a:r>
              <a:rPr lang="cs-CZ" dirty="0"/>
              <a:t>Komunikace</a:t>
            </a:r>
          </a:p>
          <a:p>
            <a:r>
              <a:rPr lang="cs-CZ" dirty="0"/>
              <a:t>Tělesná výchova</a:t>
            </a:r>
          </a:p>
          <a:p>
            <a:r>
              <a:rPr lang="cs-CZ" dirty="0"/>
              <a:t>Hyperaktivita, pozornost, emoce</a:t>
            </a:r>
          </a:p>
          <a:p>
            <a:endParaRPr lang="cs-CZ" dirty="0"/>
          </a:p>
        </p:txBody>
      </p:sp>
    </p:spTree>
    <p:extLst>
      <p:ext uri="{BB962C8B-B14F-4D97-AF65-F5344CB8AC3E}">
        <p14:creationId xmlns:p14="http://schemas.microsoft.com/office/powerpoint/2010/main" val="1366624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Dezintegrační porucha</a:t>
            </a:r>
          </a:p>
        </p:txBody>
      </p:sp>
      <p:sp>
        <p:nvSpPr>
          <p:cNvPr id="3" name="Zástupný symbol pro obsah 2"/>
          <p:cNvSpPr>
            <a:spLocks noGrp="1"/>
          </p:cNvSpPr>
          <p:nvPr>
            <p:ph idx="1"/>
          </p:nvPr>
        </p:nvSpPr>
        <p:spPr/>
        <p:txBody>
          <a:bodyPr>
            <a:normAutofit/>
          </a:bodyPr>
          <a:lstStyle/>
          <a:p>
            <a:r>
              <a:rPr lang="cs-CZ" dirty="0"/>
              <a:t>Normální vývoj  - regres, MR</a:t>
            </a:r>
          </a:p>
          <a:p>
            <a:endParaRPr lang="cs-CZ" dirty="0"/>
          </a:p>
          <a:p>
            <a:r>
              <a:rPr lang="cs-CZ" dirty="0"/>
              <a:t>Častější epilepsie</a:t>
            </a:r>
          </a:p>
          <a:p>
            <a:pPr marL="137160" indent="0">
              <a:buNone/>
            </a:pPr>
            <a:endParaRPr lang="cs-CZ" dirty="0"/>
          </a:p>
        </p:txBody>
      </p:sp>
    </p:spTree>
    <p:extLst>
      <p:ext uri="{BB962C8B-B14F-4D97-AF65-F5344CB8AC3E}">
        <p14:creationId xmlns:p14="http://schemas.microsoft.com/office/powerpoint/2010/main" val="2941386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PAS</a:t>
            </a:r>
          </a:p>
        </p:txBody>
      </p:sp>
      <p:sp>
        <p:nvSpPr>
          <p:cNvPr id="3" name="Zástupný symbol pro obsah 2"/>
          <p:cNvSpPr>
            <a:spLocks noGrp="1"/>
          </p:cNvSpPr>
          <p:nvPr>
            <p:ph idx="1"/>
          </p:nvPr>
        </p:nvSpPr>
        <p:spPr/>
        <p:txBody>
          <a:bodyPr/>
          <a:lstStyle/>
          <a:p>
            <a:r>
              <a:rPr lang="cs-CZ" dirty="0"/>
              <a:t>Diagnostika - diagnostická kritéria – provádí tým odborníků. Stanovení diagnózy je často velmi obtížné pro nemožnost vyšetření.</a:t>
            </a:r>
          </a:p>
          <a:p>
            <a:r>
              <a:rPr lang="cs-CZ" dirty="0"/>
              <a:t>Poradenství – zajišťují SPC, OS APLA, AUTISTIK, RAIN-MAN</a:t>
            </a:r>
          </a:p>
          <a:p>
            <a:r>
              <a:rPr lang="cs-CZ" dirty="0"/>
              <a:t>Edukace – </a:t>
            </a:r>
            <a:r>
              <a:rPr lang="cs-CZ" dirty="0" err="1"/>
              <a:t>auti</a:t>
            </a:r>
            <a:r>
              <a:rPr lang="cs-CZ" dirty="0"/>
              <a:t>-třídy, TEACCH program – péče a vzdělávání dětí s autismem a dětí s problémy v komunikaci – 3 principy (individualizace, strukturalizace, vizualizace)</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Mýty o autismu</a:t>
            </a:r>
          </a:p>
        </p:txBody>
      </p:sp>
      <p:sp>
        <p:nvSpPr>
          <p:cNvPr id="3" name="Zástupný symbol pro obsah 2"/>
          <p:cNvSpPr>
            <a:spLocks noGrp="1"/>
          </p:cNvSpPr>
          <p:nvPr>
            <p:ph idx="1"/>
          </p:nvPr>
        </p:nvSpPr>
        <p:spPr/>
        <p:txBody>
          <a:bodyPr/>
          <a:lstStyle/>
          <a:p>
            <a:pPr>
              <a:buNone/>
            </a:pPr>
            <a:r>
              <a:rPr lang="cs-CZ" b="1" dirty="0"/>
              <a:t>MÝTUS 1: DĚTI S AUTISMEM SE NEMAZLÍ A NEJSOU KONTAKTNÍ</a:t>
            </a:r>
            <a:endParaRPr lang="cs-CZ" dirty="0"/>
          </a:p>
          <a:p>
            <a:r>
              <a:rPr lang="cs-CZ" dirty="0"/>
              <a:t>Většina dětí s autismem má fyzický kontakt ráda a svým rodičům vyjadřuje pozitivní city (přijdou na klín, obejmou, dají pusinku, vyjádří bližší vztah, projeví radost ze shledání, pociťují separační úzkost, mohou být na jednoho z rodičů naopak nadměrně fixováni).</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Mýty o autismu</a:t>
            </a:r>
            <a:br>
              <a:rPr lang="cs-CZ" dirty="0"/>
            </a:br>
            <a:endParaRPr lang="cs-CZ" dirty="0"/>
          </a:p>
        </p:txBody>
      </p:sp>
      <p:sp>
        <p:nvSpPr>
          <p:cNvPr id="3" name="Zástupný symbol pro obsah 2"/>
          <p:cNvSpPr>
            <a:spLocks noGrp="1"/>
          </p:cNvSpPr>
          <p:nvPr>
            <p:ph idx="1"/>
          </p:nvPr>
        </p:nvSpPr>
        <p:spPr/>
        <p:txBody>
          <a:bodyPr>
            <a:normAutofit lnSpcReduction="10000"/>
          </a:bodyPr>
          <a:lstStyle/>
          <a:p>
            <a:pPr>
              <a:buNone/>
            </a:pPr>
            <a:r>
              <a:rPr lang="cs-CZ" b="1" dirty="0"/>
              <a:t>MÝTUS 2: LIDÉ S AUTISMEM NEMAJÍ ZÁJEM O PŘÁTELSTVÍ</a:t>
            </a:r>
            <a:endParaRPr lang="cs-CZ" dirty="0"/>
          </a:p>
          <a:p>
            <a:r>
              <a:rPr lang="cs-CZ" dirty="0"/>
              <a:t>Lidé s autismem o přátelství často stojí, ale nevědí, jak přátelství navázat a jak ho udržet. Často se o kontakt snaží velmi</a:t>
            </a:r>
            <a:br>
              <a:rPr lang="cs-CZ" dirty="0"/>
            </a:br>
            <a:r>
              <a:rPr lang="cs-CZ" dirty="0"/>
              <a:t>neobratným způsobem. Jejich odlišné zájmy a jiný způsob komunikace je staví mimo kolektiv vrstevníků. Při snaze získat si pozornost a přátele se chovají sociálně nevhodně nebo jejich sociální naivity pod příslibem přátelství zneužívají jejich vrstevníci.</a:t>
            </a:r>
          </a:p>
          <a:p>
            <a:endParaRPr lang="cs-CZ" dirty="0"/>
          </a:p>
        </p:txBody>
      </p:sp>
    </p:spTree>
    <p:extLst>
      <p:ext uri="{BB962C8B-B14F-4D97-AF65-F5344CB8AC3E}">
        <p14:creationId xmlns:p14="http://schemas.microsoft.com/office/powerpoint/2010/main" val="2225611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Mýty o autismu</a:t>
            </a:r>
          </a:p>
        </p:txBody>
      </p:sp>
      <p:sp>
        <p:nvSpPr>
          <p:cNvPr id="3" name="Zástupný symbol pro obsah 2"/>
          <p:cNvSpPr>
            <a:spLocks noGrp="1"/>
          </p:cNvSpPr>
          <p:nvPr>
            <p:ph idx="1"/>
          </p:nvPr>
        </p:nvSpPr>
        <p:spPr/>
        <p:txBody>
          <a:bodyPr/>
          <a:lstStyle/>
          <a:p>
            <a:pPr>
              <a:buNone/>
            </a:pPr>
            <a:r>
              <a:rPr lang="cs-CZ" b="1" dirty="0"/>
              <a:t>MÝTUS 3: LIDÉ S AUTISMEM NENAVAZUJÍ OČNÍ KONTAKT</a:t>
            </a:r>
            <a:br>
              <a:rPr lang="cs-CZ" b="1" dirty="0"/>
            </a:br>
            <a:endParaRPr lang="cs-CZ" dirty="0"/>
          </a:p>
          <a:p>
            <a:r>
              <a:rPr lang="cs-CZ" dirty="0"/>
              <a:t>Řada lidí s autismem oční kontakt navazuje, podstatné pro diagnostiku jsou funkce a kvalita očního kontaktu. Mnozí dospívající či dospělí s autismem uvádí, že se oční kontakt naučili používat, ale není pro ně přirozený. Rozdíl od běžného očního kontaktu tak může být nepatrný či již nepostřehnutelný.</a:t>
            </a:r>
          </a:p>
          <a:p>
            <a:endParaRPr lang="cs-CZ" dirty="0"/>
          </a:p>
        </p:txBody>
      </p:sp>
    </p:spTree>
    <p:extLst>
      <p:ext uri="{BB962C8B-B14F-4D97-AF65-F5344CB8AC3E}">
        <p14:creationId xmlns:p14="http://schemas.microsoft.com/office/powerpoint/2010/main" val="28429245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rchol">
  <a:themeElements>
    <a:clrScheme name="Vrchol">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rchol">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rchol">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170</TotalTime>
  <Words>1173</Words>
  <Application>Microsoft Office PowerPoint</Application>
  <PresentationFormat>Předvádění na obrazovce (4:3)</PresentationFormat>
  <Paragraphs>72</Paragraphs>
  <Slides>18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18</vt:i4>
      </vt:variant>
    </vt:vector>
  </HeadingPairs>
  <TitlesOfParts>
    <vt:vector size="24" baseType="lpstr">
      <vt:lpstr>Book Antiqua</vt:lpstr>
      <vt:lpstr>Lucida Sans</vt:lpstr>
      <vt:lpstr>Wingdings</vt:lpstr>
      <vt:lpstr>Wingdings 2</vt:lpstr>
      <vt:lpstr>Wingdings 3</vt:lpstr>
      <vt:lpstr>Vrchol</vt:lpstr>
      <vt:lpstr>Poruchy autistického spektra</vt:lpstr>
      <vt:lpstr>PAS</vt:lpstr>
      <vt:lpstr>PAS</vt:lpstr>
      <vt:lpstr>Aspergerův syndrom</vt:lpstr>
      <vt:lpstr>Dezintegrační porucha</vt:lpstr>
      <vt:lpstr>PAS</vt:lpstr>
      <vt:lpstr>Mýty o autismu</vt:lpstr>
      <vt:lpstr>Mýty o autismu </vt:lpstr>
      <vt:lpstr>Mýty o autismu</vt:lpstr>
      <vt:lpstr>Čeho si všimnout?</vt:lpstr>
      <vt:lpstr>Základní doporučení a strategie při práci s lidmi s PAS</vt:lpstr>
      <vt:lpstr>Pravidlo jasné a konkrétní motivace</vt:lpstr>
      <vt:lpstr>Pravidlo vyšší míry tolerance</vt:lpstr>
      <vt:lpstr>Vyšší míra vysvětlování sociálně komunikačních pravidel a situací, vyšší míra pomoci v některých situacích, které vyžadují praktický úsudek</vt:lpstr>
      <vt:lpstr>Pravidlo důslednosti v přístupu</vt:lpstr>
      <vt:lpstr>Nadstandardní řešení obtíží s pozorností</vt:lpstr>
      <vt:lpstr>Zajímavosti</vt:lpstr>
      <vt:lpstr>Prezentace aplikace PowerPoint</vt:lpstr>
    </vt:vector>
  </TitlesOfParts>
  <Company>Your Organization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AUTISMUS</dc:title>
  <dc:creator>Your User Name</dc:creator>
  <cp:lastModifiedBy>Alena Skotáková</cp:lastModifiedBy>
  <cp:revision>11</cp:revision>
  <dcterms:created xsi:type="dcterms:W3CDTF">2011-08-25T20:32:59Z</dcterms:created>
  <dcterms:modified xsi:type="dcterms:W3CDTF">2020-07-14T15:20:16Z</dcterms:modified>
</cp:coreProperties>
</file>