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92" r:id="rId2"/>
    <p:sldId id="293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71" r:id="rId12"/>
    <p:sldId id="273" r:id="rId13"/>
    <p:sldId id="274" r:id="rId14"/>
    <p:sldId id="275" r:id="rId15"/>
    <p:sldId id="276" r:id="rId16"/>
    <p:sldId id="272" r:id="rId17"/>
    <p:sldId id="278" r:id="rId18"/>
    <p:sldId id="280" r:id="rId19"/>
    <p:sldId id="281" r:id="rId20"/>
    <p:sldId id="282" r:id="rId21"/>
    <p:sldId id="284" r:id="rId22"/>
    <p:sldId id="28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Strachová" initials="MS" lastIdx="1" clrIdx="0">
    <p:extLst>
      <p:ext uri="{19B8F6BF-5375-455C-9EA6-DF929625EA0E}">
        <p15:presenceInfo xmlns:p15="http://schemas.microsoft.com/office/powerpoint/2012/main" userId="Milena Str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countries/member-countries_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unie, mezinárodní organizace a sport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586918"/>
            <a:ext cx="11361600" cy="1641082"/>
          </a:xfrm>
        </p:spPr>
        <p:txBody>
          <a:bodyPr/>
          <a:lstStyle/>
          <a:p>
            <a:r>
              <a:rPr lang="cs-CZ" dirty="0"/>
              <a:t>doc. Mgr. Milena Strachová, Ph.D.</a:t>
            </a:r>
          </a:p>
          <a:p>
            <a:r>
              <a:rPr lang="cs-CZ" dirty="0"/>
              <a:t>PhDr. Jitka Kampasová, BA (Hons),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14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38358F-55CE-410B-87B3-CEBB33200E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2C680B-BE35-403B-ADDA-DFD23A53A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4D0D18-1287-40ED-B0D9-CDB44EF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2741598"/>
            <a:ext cx="11143000" cy="1171580"/>
          </a:xfrm>
        </p:spPr>
        <p:txBody>
          <a:bodyPr/>
          <a:lstStyle/>
          <a:p>
            <a:r>
              <a:rPr lang="cs-CZ" dirty="0"/>
              <a:t>Kinantropologie – vědní obor pro oblast sportu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E4A79C0-548D-4A4C-832A-2AF9D8B04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KIN = pohyb</a:t>
            </a:r>
          </a:p>
          <a:p>
            <a:r>
              <a:rPr lang="cs-CZ" dirty="0"/>
              <a:t>ANTROPOS = člověk</a:t>
            </a:r>
          </a:p>
          <a:p>
            <a:r>
              <a:rPr lang="cs-CZ" dirty="0"/>
              <a:t>LOGOS = věda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57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261" y="365126"/>
            <a:ext cx="11203806" cy="616652"/>
          </a:xfrm>
        </p:spPr>
        <p:txBody>
          <a:bodyPr>
            <a:normAutofit/>
          </a:bodyPr>
          <a:lstStyle/>
          <a:p>
            <a:r>
              <a:rPr lang="cs-CZ" b="1" dirty="0"/>
              <a:t>Co je to sport?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919" y="1271219"/>
            <a:ext cx="10727356" cy="4916517"/>
          </a:xfrm>
        </p:spPr>
        <p:txBody>
          <a:bodyPr>
            <a:normAutofit fontScale="70000" lnSpcReduction="20000"/>
          </a:bodyPr>
          <a:lstStyle/>
          <a:p>
            <a:pPr marL="72000" indent="0">
              <a:buNone/>
            </a:pPr>
            <a:r>
              <a:rPr lang="cs-CZ" b="1" dirty="0"/>
              <a:t>Evropská charta sportu pro všechny </a:t>
            </a:r>
            <a:r>
              <a:rPr lang="cs-CZ" dirty="0"/>
              <a:t>(Rada Evropy)</a:t>
            </a:r>
          </a:p>
          <a:p>
            <a:pPr marL="0" indent="0">
              <a:buNone/>
            </a:pPr>
            <a:r>
              <a:rPr lang="cs-CZ" dirty="0"/>
              <a:t>„Sportem se rozumí všechny formy pohybové činnosti, které ať již prostřednictvím organizované účasti či nikoliv, si kladou za cíl projevení či zdokonalení tělesné a psychické kondice, rozvoj společenských vztahů nebo dosažení výsledků v soutěžích na všech úrovních.“</a:t>
            </a:r>
          </a:p>
          <a:p>
            <a:pPr marL="72000" indent="0">
              <a:buNone/>
            </a:pPr>
            <a:r>
              <a:rPr lang="cs-CZ" b="1" dirty="0"/>
              <a:t>Mezinárodní charta tělesné výchovy a sportu </a:t>
            </a:r>
            <a:r>
              <a:rPr lang="cs-CZ" dirty="0"/>
              <a:t>(UNESCO) </a:t>
            </a:r>
          </a:p>
          <a:p>
            <a:pPr marL="0" indent="0">
              <a:buNone/>
            </a:pPr>
            <a:r>
              <a:rPr lang="cs-CZ" dirty="0"/>
              <a:t>Charta sport jako takový nedefinuje, pouze vymezuje, že tělesná výchova a sport je základním právem všech.</a:t>
            </a:r>
          </a:p>
          <a:p>
            <a:pPr marL="72000" indent="0">
              <a:buNone/>
            </a:pPr>
            <a:r>
              <a:rPr lang="cs-CZ" b="1" dirty="0"/>
              <a:t>Bílá kniha o sportu </a:t>
            </a:r>
            <a:r>
              <a:rPr lang="cs-CZ" dirty="0"/>
              <a:t>(Evropská Komise) </a:t>
            </a:r>
          </a:p>
          <a:p>
            <a:pPr marL="0" indent="0">
              <a:buNone/>
            </a:pPr>
            <a:r>
              <a:rPr lang="cs-CZ" dirty="0"/>
              <a:t>Vytyčuje aktivity EU v oblasti sportu do budoucna. O novou definici sportu se nepokouší, v zájmu jasnosti a jednoduchosti přebírá tu z Evropské charty sportu pro všechny.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81626" y="365126"/>
            <a:ext cx="6583680" cy="7995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z latinského </a:t>
            </a:r>
            <a:r>
              <a:rPr lang="cs-CZ" sz="2400" i="1" dirty="0" err="1"/>
              <a:t>disportare</a:t>
            </a:r>
            <a:r>
              <a:rPr lang="cs-CZ" sz="2400" dirty="0"/>
              <a:t> – rozptylovat se, bavit se</a:t>
            </a:r>
          </a:p>
        </p:txBody>
      </p:sp>
    </p:spTree>
    <p:extLst>
      <p:ext uri="{BB962C8B-B14F-4D97-AF65-F5344CB8AC3E}">
        <p14:creationId xmlns:p14="http://schemas.microsoft.com/office/powerpoint/2010/main" val="20198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C06A9-26A8-49D0-9EFF-38794E80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EU a její význam?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77933-FF54-4450-A08A-AC9E51A2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Evropská unie</a:t>
            </a:r>
            <a:r>
              <a:rPr lang="cs-CZ" dirty="0"/>
              <a:t> (</a:t>
            </a:r>
            <a:r>
              <a:rPr lang="cs-CZ" b="1" dirty="0"/>
              <a:t>EU</a:t>
            </a:r>
            <a:r>
              <a:rPr lang="cs-CZ" dirty="0"/>
              <a:t>) je oficiálně politická a ekonomická </a:t>
            </a:r>
            <a:r>
              <a:rPr lang="cs-CZ" b="1" dirty="0"/>
              <a:t>unie</a:t>
            </a:r>
            <a:r>
              <a:rPr lang="cs-CZ" dirty="0"/>
              <a:t>, která si klade za cíl zlepšit spolupráci v Evropě. De facto se jedná o entitu </a:t>
            </a:r>
            <a:r>
              <a:rPr lang="cs-CZ" dirty="0" err="1"/>
              <a:t>sui</a:t>
            </a:r>
            <a:r>
              <a:rPr lang="cs-CZ" dirty="0"/>
              <a:t> </a:t>
            </a:r>
            <a:r>
              <a:rPr lang="cs-CZ" dirty="0" err="1"/>
              <a:t>generis</a:t>
            </a:r>
            <a:r>
              <a:rPr lang="cs-CZ" dirty="0"/>
              <a:t>, která má částečně pravomoci mezinárodní organizace, ale také jednotného státu.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Evropská unie je svého druhu ojedinělý hospodářský a politický celek </a:t>
            </a:r>
            <a:r>
              <a:rPr lang="cs-CZ" u="sng" dirty="0">
                <a:hlinkClick r:id="rId2"/>
              </a:rPr>
              <a:t>27 evropských zemí</a:t>
            </a:r>
            <a:r>
              <a:rPr lang="cs-CZ" dirty="0"/>
              <a:t>, do něhož náleží podstatná část evropského kontinentu.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37ADF-2A62-448A-BEE9-CDFF3E69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244-40CC-44A2-A55E-E9207C685282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035C2-884A-48C7-A9A2-025C6FD7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17D97F-6FCE-4485-B9D0-B2ABF9A3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ABF4CA-7413-4903-86B2-052F9BF22F3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1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39915"/>
            <a:ext cx="10325100" cy="33370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„Sport je rekreační fyzická aktivita tvořící složku volného času a životního stylu, ve vrcholové podobě prováděná i jako profese. Plní funkci zdravotní i rekreační, zahrnuje momenty soutěživosti, výkonu, regulované ventilace agrese, příslušnosti ke skupině. Se sportem souvisí i problém diváctví jako masové zábavy. Pohybová činnost soutěžního charakteru prováděná podle určitých pravidel. Závodní soutěžení se vyznačuje snahou po nejvyšším výkonu“ </a:t>
            </a:r>
          </a:p>
          <a:p>
            <a:pPr marL="0" indent="0">
              <a:buNone/>
            </a:pPr>
            <a:r>
              <a:rPr lang="cs-CZ" dirty="0"/>
              <a:t>								</a:t>
            </a:r>
            <a:r>
              <a:rPr lang="cs-CZ" b="1" dirty="0"/>
              <a:t>Diderot </a:t>
            </a:r>
            <a:r>
              <a:rPr lang="cs-CZ" sz="2400" dirty="0"/>
              <a:t>encyklopedie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54" y="545122"/>
            <a:ext cx="3541834" cy="19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267" y="666483"/>
            <a:ext cx="10515600" cy="6278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„Sport je specifickou lidskou aktivitou, odlišnou od jiných činností. Vzhledem ke skutečnosti, že jsme nakloněni spíše širšímu pojetí sportu ve smyslu systematických pohybových aktivit necílících přímo a programově k dosažení výkonu, vítězství či odměně, chápeme konceptuálně sport jako institucionalizovanou pohybovou aktivitu motivovanou zvýšením celkové kondice, osobním prožitkem či cíleným výsledkem nebo výkonem. </a:t>
            </a:r>
          </a:p>
          <a:p>
            <a:pPr marL="0" indent="0">
              <a:buNone/>
            </a:pPr>
            <a:r>
              <a:rPr lang="cs-CZ" sz="2000" dirty="0"/>
              <a:t>Nedílnou součástí tohoto vymezení je nejen její pohybová složka, nýbrž i důraz na její institucionální povahu, kdy je zdůrazněno, že jde o obecně praktikovaný způsob jednání sloužící naplnění určité reálné či fiktivní potřeby. Nikoli tedy jakákoli pohybová aktivita, nýbrž ta, která je institucionálně charakterizována a vnímána jako sportovní.“ </a:t>
            </a:r>
            <a:r>
              <a:rPr lang="cs-CZ" sz="2000" b="1" dirty="0" err="1"/>
              <a:t>Sekot</a:t>
            </a:r>
            <a:endParaRPr lang="cs-CZ" sz="2000" b="1" dirty="0"/>
          </a:p>
        </p:txBody>
      </p:sp>
      <p:sp>
        <p:nvSpPr>
          <p:cNvPr id="4" name="Obdélník 3"/>
          <p:cNvSpPr/>
          <p:nvPr/>
        </p:nvSpPr>
        <p:spPr>
          <a:xfrm>
            <a:off x="635267" y="5159141"/>
            <a:ext cx="9902527" cy="15977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/>
              <a:t>institucionalizovanou</a:t>
            </a:r>
            <a:r>
              <a:rPr lang="cs-CZ" dirty="0"/>
              <a:t> pohybovou aktivitu vyžadující systematické fyzické úsilí účastníků motivovaných zvýšením celkové kondice, osobním prožitkem či cíleným výsledkem nebo výkonem </a:t>
            </a:r>
          </a:p>
        </p:txBody>
      </p:sp>
    </p:spTree>
    <p:extLst>
      <p:ext uri="{BB962C8B-B14F-4D97-AF65-F5344CB8AC3E}">
        <p14:creationId xmlns:p14="http://schemas.microsoft.com/office/powerpoint/2010/main" val="5976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764" y="220748"/>
            <a:ext cx="10982425" cy="953536"/>
          </a:xfrm>
        </p:spPr>
        <p:txBody>
          <a:bodyPr>
            <a:noAutofit/>
          </a:bodyPr>
          <a:lstStyle/>
          <a:p>
            <a:r>
              <a:rPr lang="cs-CZ" dirty="0"/>
              <a:t>Definice některých základních pojmů v oblasti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662"/>
            <a:ext cx="10923872" cy="5303519"/>
          </a:xfrm>
        </p:spPr>
        <p:txBody>
          <a:bodyPr>
            <a:normAutofit fontScale="62500" lnSpcReduction="20000"/>
          </a:bodyPr>
          <a:lstStyle/>
          <a:p>
            <a:pPr marL="72000" indent="0">
              <a:buNone/>
            </a:pPr>
            <a:r>
              <a:rPr lang="cs-CZ" b="1" dirty="0"/>
              <a:t>SPORT</a:t>
            </a:r>
            <a:r>
              <a:rPr lang="cs-CZ" dirty="0"/>
              <a:t>= všechny formy tělesné činnosti, které prostřednictvím organizované účasti si kladou za cíl harmonický rozvoj tělesné i psychické kondice, upevňování zdraví a dosahování výkonů v soutěžích všech úrovní. </a:t>
            </a:r>
          </a:p>
          <a:p>
            <a:pPr marL="72000" indent="0">
              <a:buNone/>
            </a:pPr>
            <a:r>
              <a:rPr lang="cs-CZ" b="1" dirty="0"/>
              <a:t>TĚLESNÁ VÝCHOVA</a:t>
            </a:r>
            <a:r>
              <a:rPr lang="cs-CZ" dirty="0"/>
              <a:t>= součást, vzdělávání, tj. pohybového vzdělávání a rozvoje tělesné kondice v rámci povinných a výběrových učebních programů (osnov) základního, středního, vyššího odborného a vysokého školství. </a:t>
            </a:r>
          </a:p>
          <a:p>
            <a:pPr marL="72000" indent="0">
              <a:buNone/>
            </a:pPr>
            <a:r>
              <a:rPr lang="cs-CZ" b="1" dirty="0"/>
              <a:t>SPORTOVNÍ PROSTŘEDÍ </a:t>
            </a:r>
            <a:r>
              <a:rPr lang="cs-CZ" dirty="0"/>
              <a:t>= organizace, instituce, spolky a sdružení, kde se realizuje předmětná činnost, nebo se sportovní činností bezprostředně souvisí, navazuje na ní, či jí vytváří podmínky. </a:t>
            </a:r>
          </a:p>
          <a:p>
            <a:pPr marL="72000" indent="0">
              <a:buNone/>
            </a:pPr>
            <a:r>
              <a:rPr lang="cs-CZ" b="1" dirty="0"/>
              <a:t>STÁT A SPORT </a:t>
            </a:r>
            <a:r>
              <a:rPr lang="cs-CZ" dirty="0"/>
              <a:t>= jedná se o vliv státu na sport, o podporu sportu jako významného společenského fenoménu a prostředku reprezentace státu, jako prostředku výchovy, vzdělávání a upevňování zdraví.</a:t>
            </a:r>
          </a:p>
        </p:txBody>
      </p:sp>
    </p:spTree>
    <p:extLst>
      <p:ext uri="{BB962C8B-B14F-4D97-AF65-F5344CB8AC3E}">
        <p14:creationId xmlns:p14="http://schemas.microsoft.com/office/powerpoint/2010/main" val="25991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80344C-CED2-4A15-8291-9F71F2045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15C0BD-BD7F-41A2-89CE-151AE3271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21AF26-30D7-4D5C-A267-E40FBE1B5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5" y="519838"/>
            <a:ext cx="10401300" cy="53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265" y="365125"/>
            <a:ext cx="10795535" cy="866909"/>
          </a:xfrm>
        </p:spPr>
        <p:txBody>
          <a:bodyPr/>
          <a:lstStyle/>
          <a:p>
            <a:r>
              <a:rPr lang="cs-CZ" dirty="0"/>
              <a:t>Faktory ovlivňující (sportovní) organizace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445544"/>
            <a:ext cx="3810000" cy="285750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904774" y="1540293"/>
            <a:ext cx="3647975" cy="147241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POLITICKÉ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904774" y="4581625"/>
            <a:ext cx="3503596" cy="1626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SOCIO-KULTURNÍ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8001000" y="1540293"/>
            <a:ext cx="3686476" cy="1472414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EKONOMICKÉ</a:t>
            </a:r>
          </a:p>
        </p:txBody>
      </p:sp>
      <p:sp>
        <p:nvSpPr>
          <p:cNvPr id="8" name="Šipka doleva 7"/>
          <p:cNvSpPr/>
          <p:nvPr/>
        </p:nvSpPr>
        <p:spPr>
          <a:xfrm>
            <a:off x="8001000" y="4446872"/>
            <a:ext cx="3722571" cy="1761423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TECHNOLOGICKÉ</a:t>
            </a:r>
          </a:p>
        </p:txBody>
      </p:sp>
    </p:spTree>
    <p:extLst>
      <p:ext uri="{BB962C8B-B14F-4D97-AF65-F5344CB8AC3E}">
        <p14:creationId xmlns:p14="http://schemas.microsoft.com/office/powerpoint/2010/main" val="23872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389" y="365126"/>
            <a:ext cx="10824411" cy="741780"/>
          </a:xfrm>
        </p:spPr>
        <p:txBody>
          <a:bodyPr/>
          <a:lstStyle/>
          <a:p>
            <a:r>
              <a:rPr lang="cs-CZ" dirty="0"/>
              <a:t>Politické faktory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57162"/>
            <a:ext cx="10972800" cy="497626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05802" y="5245768"/>
            <a:ext cx="10102516" cy="13764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 vždy musí reagovat na politické faktory a pro zvýšení své efektivnosti musí usilovat i o ovlivňování politiky.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82880" y="3436219"/>
            <a:ext cx="10102516" cy="16266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Mezinárodní právo zasahuje sport zejména v jeho mezinárodní soutěžní podobě, jak ve věcech týkajících se výhradně sportu, tak v doprovodných jevech, jako je např. diváctví, doping. </a:t>
            </a:r>
          </a:p>
        </p:txBody>
      </p:sp>
      <p:sp>
        <p:nvSpPr>
          <p:cNvPr id="7" name="Obdélníkový bublinový popisek 6"/>
          <p:cNvSpPr/>
          <p:nvPr/>
        </p:nvSpPr>
        <p:spPr>
          <a:xfrm>
            <a:off x="457199" y="2367815"/>
            <a:ext cx="2854172" cy="760395"/>
          </a:xfrm>
          <a:prstGeom prst="wedgeRectCallout">
            <a:avLst>
              <a:gd name="adj1" fmla="val -28960"/>
              <a:gd name="adj2" fmla="val -19699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ZÁKONODÁRSTVÍ</a:t>
            </a:r>
          </a:p>
        </p:txBody>
      </p:sp>
      <p:sp>
        <p:nvSpPr>
          <p:cNvPr id="8" name="Obdélníkový bublinový popisek 7"/>
          <p:cNvSpPr/>
          <p:nvPr/>
        </p:nvSpPr>
        <p:spPr>
          <a:xfrm>
            <a:off x="1905802" y="1482291"/>
            <a:ext cx="3003082" cy="808522"/>
          </a:xfrm>
          <a:prstGeom prst="wedgeRectCallout">
            <a:avLst>
              <a:gd name="adj1" fmla="val -27563"/>
              <a:gd name="adj2" fmla="val -94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STÁTNÍ IDEOLOGIE</a:t>
            </a:r>
          </a:p>
        </p:txBody>
      </p:sp>
      <p:sp>
        <p:nvSpPr>
          <p:cNvPr id="9" name="Obdélníkový bublinový popisek 8"/>
          <p:cNvSpPr/>
          <p:nvPr/>
        </p:nvSpPr>
        <p:spPr>
          <a:xfrm>
            <a:off x="8177862" y="1852864"/>
            <a:ext cx="3697305" cy="1015464"/>
          </a:xfrm>
          <a:prstGeom prst="wedgeRectCallout">
            <a:avLst>
              <a:gd name="adj1" fmla="val -146106"/>
              <a:gd name="adj2" fmla="val -14239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MEZINÁRODNÍ PRÁVO</a:t>
            </a:r>
          </a:p>
        </p:txBody>
      </p:sp>
      <p:sp>
        <p:nvSpPr>
          <p:cNvPr id="10" name="Obdélníkový bublinový popisek 9"/>
          <p:cNvSpPr/>
          <p:nvPr/>
        </p:nvSpPr>
        <p:spPr>
          <a:xfrm>
            <a:off x="6302542" y="220747"/>
            <a:ext cx="3553727" cy="1030538"/>
          </a:xfrm>
          <a:prstGeom prst="wedgeRectCallout">
            <a:avLst>
              <a:gd name="adj1" fmla="val -104255"/>
              <a:gd name="adj2" fmla="val -2342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MÍSTNÍ PŘEDPISY</a:t>
            </a:r>
          </a:p>
        </p:txBody>
      </p:sp>
      <p:sp>
        <p:nvSpPr>
          <p:cNvPr id="11" name="Obdélníkový bublinový popisek 10"/>
          <p:cNvSpPr/>
          <p:nvPr/>
        </p:nvSpPr>
        <p:spPr>
          <a:xfrm>
            <a:off x="4790974" y="2165684"/>
            <a:ext cx="2995864" cy="991402"/>
          </a:xfrm>
          <a:prstGeom prst="wedgeRectCallout">
            <a:avLst>
              <a:gd name="adj1" fmla="val -67183"/>
              <a:gd name="adj2" fmla="val -137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DAŇOVÁ POLITIKA</a:t>
            </a:r>
          </a:p>
        </p:txBody>
      </p:sp>
    </p:spTree>
    <p:extLst>
      <p:ext uri="{BB962C8B-B14F-4D97-AF65-F5344CB8AC3E}">
        <p14:creationId xmlns:p14="http://schemas.microsoft.com/office/powerpoint/2010/main" val="17056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403"/>
          </a:xfrm>
        </p:spPr>
        <p:txBody>
          <a:bodyPr>
            <a:normAutofit/>
          </a:bodyPr>
          <a:lstStyle/>
          <a:p>
            <a:r>
              <a:rPr lang="cs-CZ" dirty="0"/>
              <a:t>Ekonomické faktory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019" y="1193533"/>
            <a:ext cx="10660781" cy="496663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se nedotýkají jen sportu profesionálního, ale nejvíce soukromého občanského sektoru</a:t>
            </a:r>
          </a:p>
          <a:p>
            <a:pPr marL="0" indent="0">
              <a:buNone/>
            </a:pPr>
            <a:r>
              <a:rPr lang="cs-CZ" dirty="0"/>
              <a:t>Sport zasahuje vedle průmyslu do terciárního sektoru čili sektoru služeb. </a:t>
            </a:r>
          </a:p>
        </p:txBody>
      </p:sp>
      <p:sp>
        <p:nvSpPr>
          <p:cNvPr id="4" name="Obdélníkový bublinový popisek 3"/>
          <p:cNvSpPr/>
          <p:nvPr/>
        </p:nvSpPr>
        <p:spPr>
          <a:xfrm>
            <a:off x="192505" y="3330340"/>
            <a:ext cx="3667225" cy="837399"/>
          </a:xfrm>
          <a:prstGeom prst="wedgeRectCallout">
            <a:avLst>
              <a:gd name="adj1" fmla="val -17120"/>
              <a:gd name="adj2" fmla="val -982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NABÍDKA A POPTÁVKA</a:t>
            </a:r>
          </a:p>
        </p:txBody>
      </p:sp>
      <p:sp>
        <p:nvSpPr>
          <p:cNvPr id="5" name="Obdélníkový bublinový popisek 4"/>
          <p:cNvSpPr/>
          <p:nvPr/>
        </p:nvSpPr>
        <p:spPr>
          <a:xfrm>
            <a:off x="3859730" y="4384307"/>
            <a:ext cx="3046795" cy="1020278"/>
          </a:xfrm>
          <a:prstGeom prst="wedgeRectCallout">
            <a:avLst>
              <a:gd name="adj1" fmla="val -29995"/>
              <a:gd name="adj2" fmla="val -20919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SÍLA MĚNY</a:t>
            </a:r>
          </a:p>
        </p:txBody>
      </p:sp>
      <p:sp>
        <p:nvSpPr>
          <p:cNvPr id="6" name="Obdélníkový bublinový popisek 5"/>
          <p:cNvSpPr/>
          <p:nvPr/>
        </p:nvSpPr>
        <p:spPr>
          <a:xfrm>
            <a:off x="7151572" y="3339964"/>
            <a:ext cx="3686476" cy="885524"/>
          </a:xfrm>
          <a:prstGeom prst="wedgeRectCallout">
            <a:avLst>
              <a:gd name="adj1" fmla="val -44067"/>
              <a:gd name="adj2" fmla="val -130978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MÍRA ZAMĚSTNANOSTI</a:t>
            </a:r>
          </a:p>
        </p:txBody>
      </p:sp>
      <p:sp>
        <p:nvSpPr>
          <p:cNvPr id="7" name="Obdélníkový bublinový popisek 6"/>
          <p:cNvSpPr/>
          <p:nvPr/>
        </p:nvSpPr>
        <p:spPr>
          <a:xfrm>
            <a:off x="928511" y="5621153"/>
            <a:ext cx="3262162" cy="904774"/>
          </a:xfrm>
          <a:prstGeom prst="wedgeRectCallout">
            <a:avLst>
              <a:gd name="adj1" fmla="val -16516"/>
              <a:gd name="adj2" fmla="val -156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Důchodová situace</a:t>
            </a:r>
          </a:p>
        </p:txBody>
      </p:sp>
      <p:sp>
        <p:nvSpPr>
          <p:cNvPr id="8" name="Obdélníkový bublinový popisek 7"/>
          <p:cNvSpPr/>
          <p:nvPr/>
        </p:nvSpPr>
        <p:spPr>
          <a:xfrm>
            <a:off x="7372952" y="5277664"/>
            <a:ext cx="4379495" cy="1282517"/>
          </a:xfrm>
          <a:prstGeom prst="wedgeRectCallout">
            <a:avLst>
              <a:gd name="adj1" fmla="val -54899"/>
              <a:gd name="adj2" fmla="val -11762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STÁTNÍ POLITIKA V EKONOMICE</a:t>
            </a:r>
          </a:p>
        </p:txBody>
      </p:sp>
    </p:spTree>
    <p:extLst>
      <p:ext uri="{BB962C8B-B14F-4D97-AF65-F5344CB8AC3E}">
        <p14:creationId xmlns:p14="http://schemas.microsoft.com/office/powerpoint/2010/main" val="3893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7E823C-3412-4A13-AD0C-DFDE5FD36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2ADA1-5C03-4F90-9647-31FC66371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04983C-D5F8-4F70-AFC6-497602DE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00DC"/>
                </a:solidFill>
              </a:rPr>
              <a:t>Vymezení pojmu sport, tělovýchova, tělesná kultura ve vztahu k EU</a:t>
            </a:r>
            <a:br>
              <a:rPr lang="cs-CZ" sz="4000" dirty="0">
                <a:solidFill>
                  <a:srgbClr val="0000DC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5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0640" y="276275"/>
            <a:ext cx="6627795" cy="634590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socio-kulturní faktory</a:t>
            </a:r>
          </a:p>
          <a:p>
            <a:pPr marL="0" indent="0">
              <a:buNone/>
            </a:pPr>
            <a:r>
              <a:rPr lang="cs-CZ" dirty="0"/>
              <a:t>které zahrnují: demografické trendy vývoje společnosti, změny v životním stylu, kvalifikovanost pracovní síly, vztah k práci a zaměstnání, mobilitu obyvatelstva, vztah k životnímu prostředí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technologické faktory </a:t>
            </a:r>
          </a:p>
          <a:p>
            <a:pPr marL="0" indent="0">
              <a:buNone/>
            </a:pPr>
            <a:r>
              <a:rPr lang="cs-CZ" dirty="0"/>
              <a:t>k nim se řadí: informační technologie, nové výrobní technologie (materiály, produktivnější levnější) automatizace procesů, změny v technologii dopravy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3" y="3513321"/>
            <a:ext cx="4286250" cy="3219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4" y="276275"/>
            <a:ext cx="4300160" cy="28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cs-CZ" b="1" dirty="0"/>
              <a:t>Typologie sportovních organizací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419023"/>
          </a:xfrm>
        </p:spPr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cs-CZ" b="1" dirty="0"/>
              <a:t>Občanská sdružení </a:t>
            </a:r>
          </a:p>
          <a:p>
            <a:pPr marL="72000" indent="0">
              <a:buNone/>
            </a:pPr>
            <a:r>
              <a:rPr lang="cs-CZ" b="1" dirty="0"/>
              <a:t>Organizace s mezinárodním prvkem </a:t>
            </a:r>
            <a:r>
              <a:rPr lang="cs-CZ" dirty="0"/>
              <a:t>– mezinárodní sportovní federace, které mohou mít na území ČR sídlo, nebo zde působí prostřednictvím své organizační složky </a:t>
            </a:r>
          </a:p>
          <a:p>
            <a:pPr marL="72000" indent="0">
              <a:buNone/>
            </a:pPr>
            <a:r>
              <a:rPr lang="cs-CZ" b="1" dirty="0"/>
              <a:t>Rozpočtové nebo příspěvkové organizace </a:t>
            </a:r>
            <a:r>
              <a:rPr lang="cs-CZ" dirty="0"/>
              <a:t>zřízené ústředním orgánem státní správy nebo v případě příspěvkových organizací i obcí k zajišťování např. vrcholového sportu (dřívější Střediska vrcholového sportu) </a:t>
            </a:r>
          </a:p>
          <a:p>
            <a:pPr marL="72000" indent="0">
              <a:buNone/>
            </a:pPr>
            <a:r>
              <a:rPr lang="cs-CZ" b="1" dirty="0"/>
              <a:t>Nadace a nadační fondy </a:t>
            </a:r>
            <a:r>
              <a:rPr lang="cs-CZ" dirty="0"/>
              <a:t>(podle zákona č. 227/1997 Sb.) </a:t>
            </a:r>
          </a:p>
          <a:p>
            <a:pPr marL="72000" indent="0">
              <a:buNone/>
            </a:pPr>
            <a:r>
              <a:rPr lang="cs-CZ" b="1" dirty="0"/>
              <a:t>Zájmová sdružení právnických osob</a:t>
            </a:r>
          </a:p>
          <a:p>
            <a:pPr marL="72000" indent="0">
              <a:buNone/>
            </a:pPr>
            <a:r>
              <a:rPr lang="cs-CZ" dirty="0"/>
              <a:t>Obchodní společnosti a družstva</a:t>
            </a:r>
          </a:p>
          <a:p>
            <a:pPr marL="72000" indent="0">
              <a:buNone/>
            </a:pPr>
            <a:r>
              <a:rPr lang="cs-CZ" dirty="0"/>
              <a:t>Obecně prospěšné společnosti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078" y="4795336"/>
            <a:ext cx="3432476" cy="19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6075" cy="104457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7469" y="365126"/>
            <a:ext cx="3907857" cy="564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Děkuji za     pozornost!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6" y="279133"/>
            <a:ext cx="7789393" cy="63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480CBF-CB8B-46B8-9B95-E928A239B8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D29296-9014-4881-BBD7-7964E027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B1F0F0-A2DB-4D7C-83FA-9A06CECC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8EC186-2FB5-4022-BBA5-C904F136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Význačný společenský fenomén</a:t>
            </a:r>
          </a:p>
          <a:p>
            <a:pPr marL="7200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Ve všech historických obdobích lidstva</a:t>
            </a:r>
          </a:p>
          <a:p>
            <a:pPr marL="7200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Součást výchovy a výchovných systémů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29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715DAB-034D-4EE7-A730-F106C6F44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8D394-4167-46AF-A088-53A6FA791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36CAF2-C01A-48C5-B5CF-B20E3D1E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AD7530-75E5-4ADE-9C17-0F9565D0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5461"/>
            <a:ext cx="10753200" cy="4506539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ANTIKA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„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Kalokaghatia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“ – řecký ideál harmonicky rozvinutého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občana, ideál tělesně a duševně kultivované osobnosti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STŘEDOVĚK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Tělesná zdatnost a výkonnost součástí rytířských ctností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ANGLIE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Zrození pojmu „sport“, důraz na hru, soutěživost a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spolupráci (team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work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OLYMPIJSKÉ HNUTÍ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Pierre de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Coubertin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novodobé olympijské hry, výchova</a:t>
            </a:r>
          </a:p>
          <a:p>
            <a:pPr>
              <a:buFontTx/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mladé generace prostřednictvím sportu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59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45EB5E-4E0F-4E11-99A7-D5EC45CAB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A6A670-7A65-4925-BB3A-3FD2ED09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66568A-CDEC-4346-89CC-6306BDD4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9EC01E-046A-48E8-A160-54346E8BD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FORMATIVNÍ, VZDĚLÁVACÍ, VÝCHOVNÝ</a:t>
            </a:r>
          </a:p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Komplexní formování osobnosti </a:t>
            </a:r>
          </a:p>
          <a:p>
            <a:pPr marL="72000" indent="0">
              <a:buNone/>
            </a:pPr>
            <a:endParaRPr lang="cs-CZ" sz="28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buNone/>
            </a:pPr>
            <a:r>
              <a:rPr lang="cs-CZ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KOMPENZAČNÍ, RELAXAČNÍ</a:t>
            </a:r>
          </a:p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Kompenzace pracovní činnosti, relaxace</a:t>
            </a:r>
          </a:p>
          <a:p>
            <a:pPr marL="72000" indent="0">
              <a:buNone/>
            </a:pPr>
            <a:endParaRPr lang="cs-CZ" sz="28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buNone/>
            </a:pPr>
            <a:r>
              <a:rPr lang="cs-CZ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SOCIALIZAČNÍ PROSTŘEDÍ SPORTU</a:t>
            </a:r>
          </a:p>
          <a:p>
            <a:pPr marL="7200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Získávání specifických dovedností, postojů, hodnot </a:t>
            </a:r>
          </a:p>
          <a:p>
            <a:pPr marL="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a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88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C2C66E-E1ED-4D3E-99F7-A24FC9774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187C57-3052-4F3D-8A2E-A40B4816D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5AEA67-2397-4A25-AC3A-8608BC48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6" y="843379"/>
            <a:ext cx="9348187" cy="50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F90C6-52CC-4C3B-A4EE-D179E91D7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115B33-6651-429B-9617-5DEF7CBFD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60CCD1-21D5-495A-9AAD-490F5CC4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12885"/>
            <a:ext cx="11361600" cy="878890"/>
          </a:xfrm>
        </p:spPr>
        <p:txBody>
          <a:bodyPr/>
          <a:lstStyle/>
          <a:p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SPORTOVNÍ PROSTŘEDÍ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FF099BE-3B8A-4649-8193-54E6A4A7F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93616"/>
            <a:ext cx="11361600" cy="152128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/>
              <a:t>„</a:t>
            </a:r>
            <a:r>
              <a:rPr lang="cs-CZ" sz="2400" dirty="0">
                <a:latin typeface="Arial" charset="0"/>
              </a:rPr>
              <a:t>Organizace, instituce, spolky a sdružení, kde se realizuje předmětná činnost, nebo se sportovní činností bezprostředně souvisí, navazuje na ní, či jí vytváří podmínky“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8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600" i="1" u="sng" dirty="0">
                <a:solidFill>
                  <a:srgbClr val="241AA6"/>
                </a:solidFill>
                <a:latin typeface="Arial" charset="0"/>
              </a:rPr>
              <a:t>Sport v České republice reprezentuje: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600" i="1" dirty="0">
                <a:solidFill>
                  <a:srgbClr val="241AA6"/>
                </a:solidFill>
                <a:latin typeface="Arial" charset="0"/>
              </a:rPr>
              <a:t>2,5 mil. registrovaných sportovců,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600" i="1" dirty="0">
                <a:solidFill>
                  <a:srgbClr val="241AA6"/>
                </a:solidFill>
                <a:latin typeface="Arial" charset="0"/>
              </a:rPr>
              <a:t>20 tisíc sportovních organizací,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600" i="1" dirty="0">
                <a:solidFill>
                  <a:srgbClr val="241AA6"/>
                </a:solidFill>
                <a:latin typeface="Arial" charset="0"/>
              </a:rPr>
              <a:t>majetek v účetní hodnotě 58 miliard Kč.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4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6B32C4-1C89-4151-9B35-2F20EB844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24A244-7530-4242-B043-941696B84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C01009-A0C7-43F1-A331-69E9D70D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prostředí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79F5355-C288-42D2-8044-D8C38E197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ČUS, SOKOL, AUTOKLUB, Sdružení sportovních svazů, OREL, ČOV, atd.</a:t>
            </a:r>
          </a:p>
        </p:txBody>
      </p:sp>
    </p:spTree>
    <p:extLst>
      <p:ext uri="{BB962C8B-B14F-4D97-AF65-F5344CB8AC3E}">
        <p14:creationId xmlns:p14="http://schemas.microsoft.com/office/powerpoint/2010/main" val="20645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B2F61A-F1AB-4501-A81D-E00B069E1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8D376F-D387-4655-80E7-9CFC84E43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70562B-617C-4342-B8FC-06B95BAF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STÁT A SPORT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794A3E-5D69-478E-8FD9-FBBEFFA97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/>
              <a:t>„</a:t>
            </a:r>
            <a:r>
              <a:rPr lang="cs-CZ" sz="2400" dirty="0">
                <a:latin typeface="Arial" charset="0"/>
              </a:rPr>
              <a:t>Jedná se o vliv státu na sport, o podporu sportu jako významného společenského fenoménu a prostředku reprezentace státu, jako prostředku výchovy, vzdělávání a upevňování zdraví“</a:t>
            </a:r>
          </a:p>
          <a:p>
            <a:pPr eaLnBrk="1" hangingPunct="1">
              <a:defRPr/>
            </a:pPr>
            <a:endParaRPr lang="cs-CZ" sz="1600" b="1" dirty="0">
              <a:latin typeface="Arial" charset="0"/>
            </a:endParaRPr>
          </a:p>
          <a:p>
            <a:pPr eaLnBrk="1" hangingPunct="1">
              <a:defRPr/>
            </a:pPr>
            <a:r>
              <a:rPr lang="cs-CZ" sz="1800" i="1" dirty="0">
                <a:solidFill>
                  <a:srgbClr val="241AA6"/>
                </a:solidFill>
                <a:latin typeface="Arial" charset="0"/>
              </a:rPr>
              <a:t>reprezentace, prezentace ČR prostřednictvím sportu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181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muni-sport-prezentace-16-9-cz-v11</Template>
  <TotalTime>223</TotalTime>
  <Words>1134</Words>
  <Application>Microsoft Office PowerPoint</Application>
  <PresentationFormat>Širokoúhlá obrazovka</PresentationFormat>
  <Paragraphs>132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Evropská unie, mezinárodní organizace a sport </vt:lpstr>
      <vt:lpstr>Vymezení pojmu sport, tělovýchova, tělesná kultura ve vztahu k EU </vt:lpstr>
      <vt:lpstr>SPORT</vt:lpstr>
      <vt:lpstr>Sport</vt:lpstr>
      <vt:lpstr>Hodnoty </vt:lpstr>
      <vt:lpstr>Prezentace aplikace PowerPoint</vt:lpstr>
      <vt:lpstr>SPORTOVNÍ PROSTŘEDÍ</vt:lpstr>
      <vt:lpstr>Sportovní prostředí</vt:lpstr>
      <vt:lpstr>STÁT A SPORT</vt:lpstr>
      <vt:lpstr>Kinantropologie – vědní obor pro oblast sportu</vt:lpstr>
      <vt:lpstr>Co je to sport?</vt:lpstr>
      <vt:lpstr>Co je EU a její význam?</vt:lpstr>
      <vt:lpstr>Prezentace aplikace PowerPoint</vt:lpstr>
      <vt:lpstr>Prezentace aplikace PowerPoint</vt:lpstr>
      <vt:lpstr>Definice některých základních pojmů v oblasti sportu</vt:lpstr>
      <vt:lpstr>Prezentace aplikace PowerPoint</vt:lpstr>
      <vt:lpstr>Faktory ovlivňující (sportovní) organizace </vt:lpstr>
      <vt:lpstr>Politické faktory </vt:lpstr>
      <vt:lpstr>Ekonomické faktory </vt:lpstr>
      <vt:lpstr>Prezentace aplikace PowerPoint</vt:lpstr>
      <vt:lpstr>Typologie sportovních organizací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</dc:title>
  <dc:creator>Milena Strachová</dc:creator>
  <cp:lastModifiedBy>Milena Strachová</cp:lastModifiedBy>
  <cp:revision>28</cp:revision>
  <cp:lastPrinted>1601-01-01T00:00:00Z</cp:lastPrinted>
  <dcterms:created xsi:type="dcterms:W3CDTF">2023-09-01T07:32:50Z</dcterms:created>
  <dcterms:modified xsi:type="dcterms:W3CDTF">2023-10-12T20:38:49Z</dcterms:modified>
</cp:coreProperties>
</file>