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4"/>
  </p:notesMasterIdLst>
  <p:handoutMasterIdLst>
    <p:handoutMasterId r:id="rId25"/>
  </p:handoutMasterIdLst>
  <p:sldIdLst>
    <p:sldId id="257" r:id="rId2"/>
    <p:sldId id="259" r:id="rId3"/>
    <p:sldId id="282" r:id="rId4"/>
    <p:sldId id="284" r:id="rId5"/>
    <p:sldId id="261" r:id="rId6"/>
    <p:sldId id="262" r:id="rId7"/>
    <p:sldId id="264" r:id="rId8"/>
    <p:sldId id="266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80" r:id="rId2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8AF"/>
    <a:srgbClr val="9100DC"/>
    <a:srgbClr val="0000DC"/>
    <a:srgbClr val="F01928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768" autoAdjust="0"/>
  </p:normalViewPr>
  <p:slideViewPr>
    <p:cSldViewPr snapToGrid="0">
      <p:cViewPr>
        <p:scale>
          <a:sx n="86" d="100"/>
          <a:sy n="86" d="100"/>
        </p:scale>
        <p:origin x="562" y="5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AC617C30-30B9-5F40-B9CE-8190F0E78E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7F978BB5-2C40-1847-9BDD-10F4A7A7EB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8">
            <a:extLst>
              <a:ext uri="{FF2B5EF4-FFF2-40B4-BE49-F238E27FC236}">
                <a16:creationId xmlns:a16="http://schemas.microsoft.com/office/drawing/2014/main" id="{89E476E0-A591-2D41-97B8-B350A84A3C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A2CCDBBA-9351-4241-8683-C6B09BB842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5">
            <a:extLst>
              <a:ext uri="{FF2B5EF4-FFF2-40B4-BE49-F238E27FC236}">
                <a16:creationId xmlns:a16="http://schemas.microsoft.com/office/drawing/2014/main" id="{10B27CBC-C779-8D49-81A2-7E60B02AB0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5E93C79E-4EE6-7340-A532-170840922F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04D6D823-4C68-D841-A02B-330212BF14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247"/>
            <a:ext cx="1132477" cy="5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PORT slide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CA39A22B-25AC-154A-995D-A5A32192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678" y="2014200"/>
            <a:ext cx="5366645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B6CE4B49-42C3-6246-B1EB-3DAF3FFB86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75D85D30-781C-3645-A803-7D040A1BE2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E07BEE75-6ACF-F048-9475-FA5BD156AE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304B0A1-6A6D-2A4A-937E-72AE738379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0D0310EC-05B1-B942-BF73-CC87EC1CD1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788EED2-C169-0E4F-A0DE-FC58E3BECC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C893EBC8-BC9E-264D-9299-3E5F5EC46B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2FE25A66-24C4-FE4C-AD09-76419B1C76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olympic.org/ioc-members-list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lympic.org/national-olympic-committee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Olympijsk%C3%A1_vlajka" TargetMode="External"/><Relationship Id="rId13" Type="http://schemas.openxmlformats.org/officeDocument/2006/relationships/hyperlink" Target="https://cs.wikipedia.org/wiki/Olympijsk%C3%A1_pochode%C5%88" TargetMode="External"/><Relationship Id="rId3" Type="http://schemas.openxmlformats.org/officeDocument/2006/relationships/hyperlink" Target="https://cs.wikipedia.org/w/index.php?title=Olympijsk%C3%A9_hnut%C3%AD&amp;action=edit&amp;redlink=1" TargetMode="External"/><Relationship Id="rId7" Type="http://schemas.openxmlformats.org/officeDocument/2006/relationships/hyperlink" Target="https://cs.wikipedia.org/wiki/Olympijsk%C3%BD_symbol" TargetMode="External"/><Relationship Id="rId12" Type="http://schemas.openxmlformats.org/officeDocument/2006/relationships/hyperlink" Target="https://cs.wikipedia.org/wiki/Olympijsk%C3%BD_ohe%C5%88" TargetMode="External"/><Relationship Id="rId2" Type="http://schemas.openxmlformats.org/officeDocument/2006/relationships/hyperlink" Target="https://cs.wikipedia.org/wiki/Jedn%C3%A1n%C3%A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Olympijsk%C3%A9_hry" TargetMode="External"/><Relationship Id="rId11" Type="http://schemas.openxmlformats.org/officeDocument/2006/relationships/hyperlink" Target="https://cs.wikipedia.org/wiki/Olympijsk%C3%A1_hymna" TargetMode="External"/><Relationship Id="rId5" Type="http://schemas.openxmlformats.org/officeDocument/2006/relationships/hyperlink" Target="https://cs.wikipedia.org/w/index.php?title=Olympijsk%C3%A1_solidarita&amp;action=edit&amp;redlink=1" TargetMode="External"/><Relationship Id="rId10" Type="http://schemas.openxmlformats.org/officeDocument/2006/relationships/hyperlink" Target="https://cs.wikipedia.org/w/index.php?title=Olympijsk%C3%BD_embl%C3%A9m&amp;action=edit&amp;redlink=1" TargetMode="External"/><Relationship Id="rId4" Type="http://schemas.openxmlformats.org/officeDocument/2006/relationships/hyperlink" Target="https://cs.wikipedia.org/w/index.php?title=Olympijsk%C3%BD_kongres&amp;action=edit&amp;redlink=1" TargetMode="External"/><Relationship Id="rId9" Type="http://schemas.openxmlformats.org/officeDocument/2006/relationships/hyperlink" Target="https://cs.wikipedia.org/w/index.php?title=Olympijsk%C3%A9_heslo&amp;action=edit&amp;redlink=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Mezin%C3%A1rodn%C3%AD_olympijsk%C3%BD_v%C3%BDbor" TargetMode="External"/><Relationship Id="rId2" Type="http://schemas.openxmlformats.org/officeDocument/2006/relationships/hyperlink" Target="https://cs.wikipedia.org/wiki/Jedn%C3%A1n%C3%AD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31D5156-B1D4-4446-ACD3-B94BEB4D04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447771D-4879-46B6-9B35-339F4751C4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123DFDE-503D-421D-A705-BE62DB1F0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olympijské hnutí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CD5D3021-E59F-4FAB-9E38-89D82DF6B7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2947" y="1692275"/>
            <a:ext cx="10218821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712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4DBB66C-1D74-46A9-973A-2578F7C13D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4F6C0E2-A3E7-41E3-A6FE-B859ED9C40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8005463-9860-4548-AF21-3894DDCD5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Olympijská charta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C797590-5921-4724-A43C-B63E1B4BA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cs-CZ" dirty="0">
                <a:solidFill>
                  <a:prstClr val="black"/>
                </a:solidFill>
              </a:rPr>
              <a:t>Kapitola V. - olympijské hry</a:t>
            </a:r>
          </a:p>
          <a:p>
            <a:pPr marL="0" lvl="0" indent="0">
              <a:buNone/>
            </a:pPr>
            <a:endParaRPr lang="cs-CZ" dirty="0">
              <a:solidFill>
                <a:prstClr val="black"/>
              </a:solidFill>
            </a:endParaRPr>
          </a:p>
          <a:p>
            <a:pPr lvl="1">
              <a:buFont typeface="+mj-lt"/>
              <a:buAutoNum type="arabicPeriod"/>
            </a:pPr>
            <a:r>
              <a:rPr lang="cs-CZ" sz="2800" dirty="0">
                <a:solidFill>
                  <a:srgbClr val="202122"/>
                </a:solidFill>
                <a:latin typeface="Arial" panose="020B0604020202020204" pitchFamily="34" charset="0"/>
              </a:rPr>
              <a:t> Konání, organizace a řízení olympijských her</a:t>
            </a:r>
          </a:p>
          <a:p>
            <a:pPr lvl="1">
              <a:buFont typeface="+mj-lt"/>
              <a:buAutoNum type="arabicPeriod"/>
            </a:pPr>
            <a:endParaRPr lang="cs-CZ" sz="28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lvl="1">
              <a:buFont typeface="+mj-lt"/>
              <a:buAutoNum type="arabicPeriod"/>
            </a:pPr>
            <a:r>
              <a:rPr lang="cs-CZ" sz="2800" dirty="0">
                <a:solidFill>
                  <a:srgbClr val="202122"/>
                </a:solidFill>
                <a:latin typeface="Arial" panose="020B0604020202020204" pitchFamily="34" charset="0"/>
              </a:rPr>
              <a:t> Účast na olympijských hrách</a:t>
            </a:r>
          </a:p>
          <a:p>
            <a:pPr lvl="1">
              <a:buFont typeface="+mj-lt"/>
              <a:buAutoNum type="arabicPeriod"/>
            </a:pPr>
            <a:endParaRPr lang="cs-CZ" sz="28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lvl="1">
              <a:buFont typeface="+mj-lt"/>
              <a:buAutoNum type="arabicPeriod"/>
            </a:pPr>
            <a:r>
              <a:rPr lang="cs-CZ" sz="2800" dirty="0">
                <a:solidFill>
                  <a:srgbClr val="202122"/>
                </a:solidFill>
                <a:latin typeface="Arial" panose="020B0604020202020204" pitchFamily="34" charset="0"/>
              </a:rPr>
              <a:t> Program olympijských her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6292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483D984-7BD9-4D72-9505-56A551E89E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A69E4FC-494B-47C4-9AFC-8D33CCF4E9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34B478B-9ED0-460F-8E24-A955F63B5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520358"/>
          </a:xfrm>
        </p:spPr>
        <p:txBody>
          <a:bodyPr/>
          <a:lstStyle/>
          <a:p>
            <a:r>
              <a:rPr lang="cs-CZ" sz="4000" b="1" dirty="0"/>
              <a:t>MOV členové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A6D4132-C3C6-4F28-A3A2-86830DBA6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008443"/>
            <a:ext cx="10753200" cy="5055473"/>
          </a:xfrm>
        </p:spPr>
        <p:txBody>
          <a:bodyPr/>
          <a:lstStyle/>
          <a:p>
            <a:pPr marL="72000" indent="0">
              <a:buNone/>
            </a:pPr>
            <a:r>
              <a:rPr lang="cs-CZ" sz="2800" dirty="0">
                <a:solidFill>
                  <a:prstClr val="black"/>
                </a:solidFill>
              </a:rPr>
              <a:t>n</a:t>
            </a:r>
            <a:r>
              <a:rPr lang="pt-BR" sz="2800" dirty="0">
                <a:solidFill>
                  <a:prstClr val="black"/>
                </a:solidFill>
              </a:rPr>
              <a:t>oví členové jsou voleni na zasedání MOV</a:t>
            </a:r>
            <a:r>
              <a:rPr lang="cs-CZ" sz="2800" dirty="0">
                <a:solidFill>
                  <a:prstClr val="black"/>
                </a:solidFill>
              </a:rPr>
              <a:t> </a:t>
            </a:r>
          </a:p>
          <a:p>
            <a:pPr marL="72000" indent="0">
              <a:buNone/>
            </a:pPr>
            <a:r>
              <a:rPr lang="cs-CZ" sz="2800" dirty="0">
                <a:solidFill>
                  <a:prstClr val="black"/>
                </a:solidFill>
              </a:rPr>
              <a:t>(tajným hlasováním)</a:t>
            </a:r>
          </a:p>
          <a:p>
            <a:pPr marL="72000" indent="0">
              <a:buNone/>
            </a:pPr>
            <a:endParaRPr lang="cs-CZ" sz="2800" dirty="0">
              <a:solidFill>
                <a:prstClr val="black"/>
              </a:solidFill>
            </a:endParaRPr>
          </a:p>
          <a:p>
            <a:pPr marL="72000" indent="0">
              <a:buNone/>
            </a:pPr>
            <a:r>
              <a:rPr lang="cs-CZ" dirty="0"/>
              <a:t>každou kandidaturu projedná Nominační komise MOV a následně ji předává Výkonnému výboru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pl-PL" dirty="0"/>
              <a:t>od 12. prosince 1999 byl počet členů omezen na 115 (max. 70 jednotlivých členů, 15 aktivních sportovců, 15 zástupců IFs a 15 zástupců NOC)</a:t>
            </a:r>
          </a:p>
          <a:p>
            <a:pPr marL="72000" indent="0">
              <a:buNone/>
            </a:pPr>
            <a:r>
              <a:rPr lang="pl-PL" dirty="0"/>
              <a:t>Nyní 107 členů</a:t>
            </a:r>
          </a:p>
          <a:p>
            <a:pPr marL="0" indent="0">
              <a:buNone/>
            </a:pPr>
            <a:r>
              <a:rPr lang="cs-CZ" sz="2000" dirty="0">
                <a:hlinkClick r:id="rId2"/>
              </a:rPr>
              <a:t>https://www.olympic.org/ioc-members-list</a:t>
            </a:r>
            <a:endParaRPr lang="cs-CZ" sz="2000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0C350F1-D1A6-4454-AE2F-01F12CAB2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663" y="223527"/>
            <a:ext cx="3121423" cy="20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22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DC217AF-A214-405A-A517-183BF4AFA6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6EC0164-9475-416B-8334-A91B82E0FE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C1D0416-798A-461F-BBB5-C045702CA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MOV výkonný výbor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3B633F4F-4AA7-4E53-8606-5022757A94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86850" y="0"/>
            <a:ext cx="3105150" cy="41402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C58B4FF0-2222-4694-8C0C-D35A22A7A18A}"/>
              </a:ext>
            </a:extLst>
          </p:cNvPr>
          <p:cNvSpPr txBox="1"/>
          <p:nvPr/>
        </p:nvSpPr>
        <p:spPr>
          <a:xfrm>
            <a:off x="720000" y="2463514"/>
            <a:ext cx="8424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/>
              <a:t>Vznikl v roce 1921. </a:t>
            </a:r>
          </a:p>
          <a:p>
            <a:r>
              <a:rPr lang="cs-CZ" sz="2800" dirty="0"/>
              <a:t>Výkonný výbor (VV) představuje výkonný orgán MOV. </a:t>
            </a:r>
          </a:p>
          <a:p>
            <a:r>
              <a:rPr lang="cs-CZ" sz="2800" dirty="0"/>
              <a:t>Dohlíží na správu záležitostí MOV a dodržování Olympijské charty.</a:t>
            </a:r>
          </a:p>
          <a:p>
            <a:r>
              <a:rPr lang="cs-CZ" sz="2800" dirty="0"/>
              <a:t> </a:t>
            </a:r>
          </a:p>
          <a:p>
            <a:r>
              <a:rPr lang="cs-CZ" sz="2800" dirty="0">
                <a:solidFill>
                  <a:prstClr val="black"/>
                </a:solidFill>
              </a:rPr>
              <a:t>Je to jediný orgán, který je oprávněn navrhovat na svém zasedání úpravu charty.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300450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4802698-B137-4194-A5F1-CEC21AA2FA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F9A5AB-7547-4CB1-8D28-0E7F40B938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EB511A7-485D-4278-8F70-EF2C64D7C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145" y="746527"/>
            <a:ext cx="4023709" cy="536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97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7438546-2B96-448F-B509-E184F3E9CB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7CFDCC-43B0-442E-8D35-25FAA864C8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57BE17C-7912-424B-968D-110793751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648000"/>
          </a:xfrm>
        </p:spPr>
        <p:txBody>
          <a:bodyPr/>
          <a:lstStyle/>
          <a:p>
            <a:r>
              <a:rPr lang="cs-CZ" sz="4000" b="1" dirty="0"/>
              <a:t>Komise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EEE03DB-A03A-4662-9741-7EFC032D0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171576"/>
            <a:ext cx="10753200" cy="4660424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MOV má dnes 22 komisí, jejichž funkcí je poskytovat poradenství předsedovi, VV a na zasedáních MOV.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Pro každé olympijské hry jsou navíc k dispozici koordinační komise a (pro kandidátská města) hodnotící komise. Tyto komise mohou být stálé či vytvořené jen k tomuto účelu.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251B3A1-584C-4AA3-A1F7-963B355A8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00" y="4086535"/>
            <a:ext cx="3237257" cy="182286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C5E6694-BA94-42D7-8D2F-F7BEFF52D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475" y="4068245"/>
            <a:ext cx="3124622" cy="184115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943B324-2DE6-4788-9809-3A7AD78125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0632" y="4017353"/>
            <a:ext cx="3202033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42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5467E46-DF34-46B8-8B4D-0796EE8749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339C3A9-7518-415A-BB62-F950533493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97A74A8-29C9-4D02-946E-DAE629A35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Národní olympijské výbory </a:t>
            </a:r>
            <a:r>
              <a:rPr lang="cs-CZ" dirty="0"/>
              <a:t>(</a:t>
            </a:r>
            <a:r>
              <a:rPr lang="cs-CZ" dirty="0" err="1"/>
              <a:t>NOCs</a:t>
            </a:r>
            <a:r>
              <a:rPr lang="cs-CZ" dirty="0"/>
              <a:t>)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E9B2EC1-A2E2-4D9B-9E0E-DFFFE2AB2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76039"/>
            <a:ext cx="10753200" cy="445596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205 národních olympijských výborů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jejich posláním je rozvíjet, podporovat a chránit olympijské hnutí ve svých zemích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vybrat a označit město, které se může ucházet o organizaci  olympijských her ve svých zemích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vybrat a poslat týmy a soutěžící o účast na olympijských hrách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podílí se na školení sportovních administrátorů organizováním vzdělávacích programů</a:t>
            </a:r>
          </a:p>
          <a:p>
            <a:pPr marL="0" indent="0">
              <a:buNone/>
            </a:pPr>
            <a:r>
              <a:rPr lang="cs-CZ" sz="1800" dirty="0">
                <a:hlinkClick r:id="rId2"/>
              </a:rPr>
              <a:t>https://www.olympic.org/national-olympic-committees</a:t>
            </a:r>
            <a:endParaRPr lang="cs-CZ" sz="1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8284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4526A6C-834D-4586-8A08-40FAD9B893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1E45A69-DDA0-41B2-8D98-BDA8BC165B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909F629-7603-4E0B-80DD-8A8D6683B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04187"/>
            <a:ext cx="10753200" cy="603682"/>
          </a:xfrm>
        </p:spPr>
        <p:txBody>
          <a:bodyPr/>
          <a:lstStyle/>
          <a:p>
            <a:r>
              <a:rPr lang="cs-CZ" b="1" dirty="0"/>
              <a:t>Mezinárodní federace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E3A41F2-1287-48C5-9B36-FB6DEFB37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932155"/>
            <a:ext cx="10753200" cy="5295845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Jedná se o mezinárodní nevládní organizace zaštiťující jeden či více sportů na celosvětové úrovni, jež zahrnují i organizace spravující tyto sporty na národní úrovni</a:t>
            </a:r>
          </a:p>
          <a:p>
            <a:pPr marL="72000" indent="0">
              <a:buNone/>
            </a:pP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Asociace mezinárodních federací letních </a:t>
            </a:r>
            <a:r>
              <a:rPr lang="cs-CZ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ol</a:t>
            </a: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sportů </a:t>
            </a:r>
            <a:r>
              <a:rPr lang="cs-CZ" dirty="0"/>
              <a:t>- </a:t>
            </a:r>
            <a:r>
              <a:rPr lang="en-US" i="1" dirty="0"/>
              <a:t>The Association of Summer Olympic International Federations </a:t>
            </a:r>
            <a:r>
              <a:rPr lang="en-US" dirty="0"/>
              <a:t>(</a:t>
            </a:r>
            <a:r>
              <a:rPr lang="en-US" b="1" dirty="0"/>
              <a:t>ASOIF</a:t>
            </a:r>
            <a:r>
              <a:rPr lang="en-US" dirty="0"/>
              <a:t>)</a:t>
            </a:r>
            <a:endParaRPr lang="cs-CZ" dirty="0"/>
          </a:p>
          <a:p>
            <a:pPr marL="72000" indent="0">
              <a:buNone/>
            </a:pP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Asociace mezinárodních organizací zimních </a:t>
            </a:r>
            <a:r>
              <a:rPr lang="cs-CZ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ol</a:t>
            </a: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sportů </a:t>
            </a:r>
            <a:r>
              <a:rPr lang="cs-CZ" dirty="0"/>
              <a:t>- </a:t>
            </a:r>
            <a:r>
              <a:rPr lang="cs-CZ" i="1" dirty="0"/>
              <a:t>Asociace </a:t>
            </a:r>
            <a:r>
              <a:rPr lang="en-US" i="1" dirty="0"/>
              <a:t>The Association of International Olympic Winter Sports Federations </a:t>
            </a:r>
            <a:r>
              <a:rPr lang="en-US" dirty="0"/>
              <a:t>(</a:t>
            </a:r>
            <a:r>
              <a:rPr lang="en-US" b="1" dirty="0"/>
              <a:t>AIOWF</a:t>
            </a:r>
            <a:r>
              <a:rPr lang="en-US" dirty="0"/>
              <a:t>)</a:t>
            </a:r>
            <a:endParaRPr lang="cs-CZ" dirty="0"/>
          </a:p>
          <a:p>
            <a:pPr marL="72000" indent="0">
              <a:buNone/>
            </a:pP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Asociace MOV uznávaných mezinárodních sport. federací </a:t>
            </a:r>
            <a:r>
              <a:rPr lang="cs-CZ" dirty="0"/>
              <a:t>- </a:t>
            </a:r>
            <a:r>
              <a:rPr lang="en-US" i="1" dirty="0"/>
              <a:t>The Association of the IOC </a:t>
            </a:r>
            <a:r>
              <a:rPr lang="en-US" i="1" dirty="0" err="1"/>
              <a:t>Recognised</a:t>
            </a:r>
            <a:r>
              <a:rPr lang="en-US" i="1" dirty="0"/>
              <a:t> International Sports Federations </a:t>
            </a:r>
            <a:r>
              <a:rPr lang="en-US" dirty="0"/>
              <a:t>(</a:t>
            </a:r>
            <a:r>
              <a:rPr lang="en-US" b="1" dirty="0"/>
              <a:t>ARISF</a:t>
            </a:r>
            <a:r>
              <a:rPr lang="en-US" dirty="0"/>
              <a:t>)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2766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A2E6F68-215F-4326-9C99-184751C569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D2DFCE-FCB3-477B-9446-41D030F95A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D565D90-51F6-42C9-A075-A7D214B15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75208"/>
            <a:ext cx="10753200" cy="896368"/>
          </a:xfrm>
        </p:spPr>
        <p:txBody>
          <a:bodyPr/>
          <a:lstStyle/>
          <a:p>
            <a:r>
              <a:rPr lang="cs-CZ" sz="4000" dirty="0"/>
              <a:t>Asociace národních olympijských výborů  (ANOC)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810CAFE-ED7D-4214-815E-C3E49720D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02229"/>
            <a:ext cx="10753200" cy="4977771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Evropský olympijský Výbor - </a:t>
            </a:r>
            <a:r>
              <a:rPr lang="cs-CZ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European</a:t>
            </a:r>
            <a:r>
              <a:rPr lang="cs-CZ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Olympic</a:t>
            </a:r>
            <a:r>
              <a:rPr lang="cs-CZ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Committee</a:t>
            </a:r>
            <a:r>
              <a:rPr lang="cs-CZ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cs-CZ" b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cs-CZ" b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EOC)</a:t>
            </a:r>
            <a:r>
              <a:rPr lang="cs-CZ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dirty="0">
                <a:solidFill>
                  <a:srgbClr val="FF0000"/>
                </a:solidFill>
              </a:rPr>
              <a:t>1968 ve Versailles  </a:t>
            </a:r>
          </a:p>
          <a:p>
            <a:pPr marL="72000" indent="0">
              <a:buNone/>
            </a:pPr>
            <a:r>
              <a:rPr lang="cs-CZ" dirty="0"/>
              <a:t>V Československu nebráno v úvahu, nahrazováno MOV sídlící v Evropě ….až po r. 1990 </a:t>
            </a:r>
          </a:p>
          <a:p>
            <a:pPr marL="72000" indent="0">
              <a:buNone/>
            </a:pPr>
            <a:r>
              <a:rPr lang="cs-CZ" dirty="0"/>
              <a:t>Všechny světové kontinenty mají svoje kontinentální asociace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Amerika: </a:t>
            </a:r>
            <a:r>
              <a:rPr lang="cs-CZ" i="1" dirty="0"/>
              <a:t>Panamerická sportovní organizace </a:t>
            </a:r>
            <a:r>
              <a:rPr lang="cs-CZ" i="1" dirty="0">
                <a:solidFill>
                  <a:srgbClr val="FF0000"/>
                </a:solidFill>
              </a:rPr>
              <a:t>1940</a:t>
            </a:r>
          </a:p>
          <a:p>
            <a:pPr marL="0" indent="0">
              <a:buNone/>
            </a:pPr>
            <a:r>
              <a:rPr lang="cs-CZ" dirty="0"/>
              <a:t>Afrika: </a:t>
            </a:r>
            <a:r>
              <a:rPr lang="cs-CZ" i="1" dirty="0"/>
              <a:t>Sdružení národních olympijských výborů Afriky </a:t>
            </a:r>
            <a:r>
              <a:rPr lang="cs-CZ" i="1" dirty="0">
                <a:solidFill>
                  <a:srgbClr val="FF0000"/>
                </a:solidFill>
              </a:rPr>
              <a:t>1981</a:t>
            </a:r>
          </a:p>
          <a:p>
            <a:pPr marL="57150" indent="0">
              <a:buNone/>
            </a:pPr>
            <a:r>
              <a:rPr lang="cs-CZ" dirty="0"/>
              <a:t>Asie: </a:t>
            </a:r>
            <a:r>
              <a:rPr lang="cs-CZ" i="1" dirty="0"/>
              <a:t>Asijská sportovní rada </a:t>
            </a:r>
            <a:r>
              <a:rPr lang="cs-CZ" i="1" dirty="0">
                <a:solidFill>
                  <a:srgbClr val="FF0000"/>
                </a:solidFill>
              </a:rPr>
              <a:t>1982</a:t>
            </a:r>
          </a:p>
          <a:p>
            <a:pPr marL="57150" indent="0">
              <a:buNone/>
            </a:pPr>
            <a:r>
              <a:rPr lang="cs-CZ" dirty="0"/>
              <a:t>Oceánie: </a:t>
            </a:r>
            <a:r>
              <a:rPr lang="cs-CZ" i="1" dirty="0"/>
              <a:t>Oceánské národní olympijské výbory </a:t>
            </a:r>
            <a:r>
              <a:rPr lang="cs-CZ" i="1" dirty="0">
                <a:solidFill>
                  <a:srgbClr val="FF0000"/>
                </a:solidFill>
              </a:rPr>
              <a:t>1981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0368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75F3B51-5221-4130-B100-5E4CD9A0E5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4A6FE76-C5A7-4209-9027-B7FEB4C2AF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3E22388-B123-45B2-8BA2-17198F1D3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7999"/>
            <a:ext cx="10753200" cy="1000179"/>
          </a:xfrm>
        </p:spPr>
        <p:txBody>
          <a:bodyPr/>
          <a:lstStyle/>
          <a:p>
            <a:r>
              <a:rPr lang="cs-CZ" sz="4000" dirty="0"/>
              <a:t>Asociace národních olympijských výborů </a:t>
            </a:r>
            <a:r>
              <a:rPr lang="cs-CZ" dirty="0"/>
              <a:t>	</a:t>
            </a:r>
            <a:br>
              <a:rPr lang="cs-CZ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br>
              <a:rPr lang="cs-CZ" sz="4000" dirty="0"/>
            </a:br>
            <a:r>
              <a:rPr lang="cs-CZ" sz="4000" dirty="0">
                <a:solidFill>
                  <a:srgbClr val="FF0000"/>
                </a:solidFill>
              </a:rPr>
              <a:t>1967 Teherán   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E39B42CD-A2F6-4F80-A045-70C5030440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72622" y="1004144"/>
            <a:ext cx="2976061" cy="21518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6A41EEA-B160-4E32-A3DC-E453518567A8}"/>
              </a:ext>
            </a:extLst>
          </p:cNvPr>
          <p:cNvSpPr txBox="1"/>
          <p:nvPr/>
        </p:nvSpPr>
        <p:spPr>
          <a:xfrm>
            <a:off x="666000" y="2832846"/>
            <a:ext cx="8478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/>
              <a:t>Giulio Onesti (ITA)</a:t>
            </a:r>
          </a:p>
          <a:p>
            <a:r>
              <a:rPr lang="it-IT" sz="2800" dirty="0"/>
              <a:t>Raoul Mollet (BEL) </a:t>
            </a:r>
          </a:p>
          <a:p>
            <a:r>
              <a:rPr lang="it-IT" sz="2800" dirty="0"/>
              <a:t>Raymond Gafner (SUI)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FA3355B-03FE-4978-ACCA-ED371F716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4913" y="3673225"/>
            <a:ext cx="2535859" cy="232277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D26145A-D3D0-44FF-BDB4-4B81516122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4208" y="3299136"/>
            <a:ext cx="1633870" cy="21806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71BA5F4-B69A-443F-A2AE-DEEE435BC9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7617" y="2955859"/>
            <a:ext cx="1810669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123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99B9899-C2B3-4269-AC38-BE3E6966E9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77740A-1265-4A86-ADC6-EC0F62DC5C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A50843FA-D75C-46C3-A8EB-63A7EFC3D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CBF26E1B-E24F-445C-B2DB-61D81ABBA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338" y="395273"/>
            <a:ext cx="11363324" cy="5958696"/>
          </a:xfrm>
        </p:spPr>
      </p:pic>
    </p:spTree>
    <p:extLst>
      <p:ext uri="{BB962C8B-B14F-4D97-AF65-F5344CB8AC3E}">
        <p14:creationId xmlns:p14="http://schemas.microsoft.com/office/powerpoint/2010/main" val="4145046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Organizace Olympijského hnutí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417638"/>
            <a:ext cx="8927432" cy="525172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The International </a:t>
            </a:r>
            <a:r>
              <a:rPr lang="cs-CZ" dirty="0" err="1"/>
              <a:t>Olympic</a:t>
            </a:r>
            <a:r>
              <a:rPr lang="cs-CZ" dirty="0"/>
              <a:t> </a:t>
            </a:r>
            <a:r>
              <a:rPr lang="cs-CZ" dirty="0" err="1"/>
              <a:t>Committee</a:t>
            </a:r>
            <a:r>
              <a:rPr lang="cs-CZ" dirty="0"/>
              <a:t> (</a:t>
            </a:r>
            <a:r>
              <a:rPr lang="cs-CZ" b="1" dirty="0"/>
              <a:t>IOC</a:t>
            </a:r>
            <a:r>
              <a:rPr lang="cs-CZ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The </a:t>
            </a:r>
            <a:r>
              <a:rPr lang="cs-CZ" dirty="0" err="1"/>
              <a:t>National</a:t>
            </a:r>
            <a:r>
              <a:rPr lang="cs-CZ" dirty="0"/>
              <a:t> </a:t>
            </a:r>
            <a:r>
              <a:rPr lang="cs-CZ" dirty="0" err="1"/>
              <a:t>Olympic</a:t>
            </a:r>
            <a:r>
              <a:rPr lang="cs-CZ" dirty="0"/>
              <a:t> </a:t>
            </a:r>
            <a:r>
              <a:rPr lang="cs-CZ" dirty="0" err="1"/>
              <a:t>Committees</a:t>
            </a:r>
            <a:r>
              <a:rPr lang="cs-CZ" dirty="0"/>
              <a:t> (</a:t>
            </a:r>
            <a:r>
              <a:rPr lang="cs-CZ" b="1" dirty="0" err="1"/>
              <a:t>NOC</a:t>
            </a:r>
            <a:r>
              <a:rPr lang="cs-CZ" dirty="0" err="1"/>
              <a:t>s</a:t>
            </a:r>
            <a:r>
              <a:rPr lang="cs-CZ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The International </a:t>
            </a:r>
            <a:r>
              <a:rPr lang="cs-CZ" dirty="0" err="1"/>
              <a:t>Federations</a:t>
            </a:r>
            <a:r>
              <a:rPr lang="cs-CZ" dirty="0"/>
              <a:t> (</a:t>
            </a:r>
            <a:r>
              <a:rPr lang="cs-CZ" b="1" dirty="0" err="1"/>
              <a:t>IF</a:t>
            </a:r>
            <a:r>
              <a:rPr lang="cs-CZ" dirty="0" err="1"/>
              <a:t>s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endParaRPr lang="cs-CZ" sz="2400" dirty="0"/>
          </a:p>
          <a:p>
            <a:pPr lvl="1">
              <a:buFont typeface="Arial" panose="020B0604020202020204" pitchFamily="34" charset="0"/>
              <a:buChar char="•"/>
            </a:pPr>
            <a:endParaRPr lang="cs-CZ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/>
              <a:t>Organizační výbory olympijských her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TOP </a:t>
            </a:r>
            <a:r>
              <a:rPr lang="en-US" sz="2400" dirty="0" err="1"/>
              <a:t>partne</a:t>
            </a:r>
            <a:r>
              <a:rPr lang="cs-CZ" sz="2400" dirty="0" err="1"/>
              <a:t>ři</a:t>
            </a:r>
            <a:r>
              <a:rPr lang="en-US" sz="2400" dirty="0"/>
              <a:t>, </a:t>
            </a:r>
            <a:r>
              <a:rPr lang="en-US" sz="2400" dirty="0" err="1"/>
              <a:t>partne</a:t>
            </a:r>
            <a:r>
              <a:rPr lang="cs-CZ" sz="2400" dirty="0" err="1"/>
              <a:t>ři</a:t>
            </a:r>
            <a:r>
              <a:rPr lang="en-US" sz="2400" dirty="0"/>
              <a:t> vysílání a </a:t>
            </a:r>
            <a:r>
              <a:rPr lang="en-US" sz="2400" dirty="0" err="1"/>
              <a:t>agentury</a:t>
            </a:r>
            <a:r>
              <a:rPr lang="en-US" sz="2400" dirty="0"/>
              <a:t> OSN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189" y="3057560"/>
            <a:ext cx="2738373" cy="182285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472" y="3057560"/>
            <a:ext cx="2635456" cy="178593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8220" y="2714433"/>
            <a:ext cx="2730412" cy="2306746"/>
          </a:xfrm>
          <a:prstGeom prst="rect">
            <a:avLst/>
          </a:prstGeom>
        </p:spPr>
      </p:pic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2B00979-40E0-4C32-BED3-36F206B848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7200" y="7623878"/>
            <a:ext cx="7920000" cy="451577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A289933-8D10-46E6-AD3D-E03C999A9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E54F60D-043D-4A5A-BA5D-D3E508E9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57A5DF-1266-40EA-9282-1E66B9DE06C0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839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13EB7B3-8C86-46F3-B62B-46062749B7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7B83AD-7094-4DFC-9798-5FA5A26C22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0C77BF0-66FC-43F6-8645-47BD1EF1F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5021" y="2762629"/>
            <a:ext cx="3139827" cy="193259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6294810-7637-4DDD-A0BD-C32DFDF42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4395" y="0"/>
            <a:ext cx="1627773" cy="2578832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D8DA2D28-01E7-420B-B3B4-5F465E6FA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827" y="576737"/>
            <a:ext cx="10753200" cy="451576"/>
          </a:xfrm>
        </p:spPr>
        <p:txBody>
          <a:bodyPr/>
          <a:lstStyle/>
          <a:p>
            <a:r>
              <a:rPr lang="cs-CZ" dirty="0"/>
              <a:t>Evropský olympijský výbor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2280405-9A7B-4E2C-9C3D-B88F39AAB867}"/>
              </a:ext>
            </a:extLst>
          </p:cNvPr>
          <p:cNvSpPr txBox="1"/>
          <p:nvPr/>
        </p:nvSpPr>
        <p:spPr>
          <a:xfrm>
            <a:off x="720000" y="1212110"/>
            <a:ext cx="859856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/>
              <a:t>v roce 1980 měla asociace 33 členů</a:t>
            </a:r>
          </a:p>
          <a:p>
            <a:endParaRPr lang="cs-CZ" sz="2800" dirty="0"/>
          </a:p>
          <a:p>
            <a:r>
              <a:rPr lang="cs-CZ" sz="2800" dirty="0"/>
              <a:t>v roce 1989 se stal presidentem Dr. Jacques </a:t>
            </a:r>
            <a:r>
              <a:rPr lang="cs-CZ" sz="2800" dirty="0" err="1"/>
              <a:t>Rogge</a:t>
            </a:r>
            <a:r>
              <a:rPr lang="cs-CZ" sz="2800" dirty="0"/>
              <a:t> (BEL)</a:t>
            </a:r>
          </a:p>
          <a:p>
            <a:r>
              <a:rPr lang="cs-CZ" sz="2800" dirty="0"/>
              <a:t>v roce 1994 politické změny v Evropě znamenaly zvýšení počtu členů na 48</a:t>
            </a:r>
          </a:p>
          <a:p>
            <a:r>
              <a:rPr lang="cs-CZ" sz="2800" dirty="0"/>
              <a:t>v roce 1995 změnila AENOC </a:t>
            </a:r>
            <a:r>
              <a:rPr lang="cs-CZ" sz="3200" dirty="0"/>
              <a:t>(</a:t>
            </a:r>
            <a:r>
              <a:rPr lang="en-US" sz="3200" i="1" dirty="0"/>
              <a:t>Association of National Olympic Committees</a:t>
            </a:r>
            <a:r>
              <a:rPr lang="cs-CZ" sz="3200" i="1" dirty="0"/>
              <a:t> </a:t>
            </a:r>
            <a:r>
              <a:rPr lang="cs-CZ" sz="2800" dirty="0"/>
              <a:t>jméno na </a:t>
            </a:r>
            <a:r>
              <a:rPr lang="cs-CZ" sz="2800" dirty="0" err="1"/>
              <a:t>European</a:t>
            </a:r>
            <a:r>
              <a:rPr lang="cs-CZ" sz="2800" dirty="0"/>
              <a:t> </a:t>
            </a:r>
            <a:r>
              <a:rPr lang="cs-CZ" sz="2800" dirty="0" err="1"/>
              <a:t>Olympic</a:t>
            </a:r>
            <a:r>
              <a:rPr lang="cs-CZ" sz="2800" dirty="0"/>
              <a:t> </a:t>
            </a:r>
            <a:r>
              <a:rPr lang="cs-CZ" sz="2800" dirty="0" err="1"/>
              <a:t>Committees</a:t>
            </a:r>
            <a:r>
              <a:rPr lang="cs-CZ" sz="2800" dirty="0"/>
              <a:t> (EOC)</a:t>
            </a:r>
          </a:p>
          <a:p>
            <a:endParaRPr lang="cs-CZ" dirty="0"/>
          </a:p>
          <a:p>
            <a:r>
              <a:rPr lang="cs-CZ" dirty="0"/>
              <a:t>http://www.eurolympic.org/executive-committee/</a:t>
            </a:r>
          </a:p>
        </p:txBody>
      </p:sp>
    </p:spTree>
    <p:extLst>
      <p:ext uri="{BB962C8B-B14F-4D97-AF65-F5344CB8AC3E}">
        <p14:creationId xmlns:p14="http://schemas.microsoft.com/office/powerpoint/2010/main" val="3203637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043D3D8-843A-435A-8CF0-337B7C028A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315F189-2D1A-4779-93DB-4D4AAAD666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8B17B63-5AC1-494D-B7D9-0B1376328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0" dirty="0">
                <a:solidFill>
                  <a:srgbClr val="FF0000"/>
                </a:solidFill>
              </a:rPr>
              <a:t>Šíření </a:t>
            </a:r>
            <a:r>
              <a:rPr lang="cs-CZ" sz="2800" b="0" dirty="0">
                <a:solidFill>
                  <a:schemeClr val="tx1"/>
                </a:solidFill>
              </a:rPr>
              <a:t>olympijských ideálů definovaných Chartou IOC v Evropě v úzké spolupráci s Mezinárodním olympijským výborem (IOC), sdružením národních olympijských výborů a olympijskými sdruženími ostatních kontinentů;</a:t>
            </a:r>
            <a:br>
              <a:rPr lang="cs-CZ" sz="2800" b="0" dirty="0">
                <a:solidFill>
                  <a:schemeClr val="tx1"/>
                </a:solidFill>
              </a:rPr>
            </a:br>
            <a:r>
              <a:rPr lang="cs-CZ" sz="2800" b="0" dirty="0">
                <a:solidFill>
                  <a:srgbClr val="FF0000"/>
                </a:solidFill>
              </a:rPr>
              <a:t>Vzdělávání</a:t>
            </a:r>
            <a:r>
              <a:rPr lang="cs-CZ" sz="2800" b="0" dirty="0">
                <a:solidFill>
                  <a:schemeClr val="tx1"/>
                </a:solidFill>
              </a:rPr>
              <a:t> </a:t>
            </a:r>
            <a:r>
              <a:rPr lang="cs-CZ" sz="2800" b="0" dirty="0" err="1">
                <a:solidFill>
                  <a:schemeClr val="tx1"/>
                </a:solidFill>
              </a:rPr>
              <a:t>mládých</a:t>
            </a:r>
            <a:r>
              <a:rPr lang="cs-CZ" sz="2800" b="0" dirty="0">
                <a:solidFill>
                  <a:schemeClr val="tx1"/>
                </a:solidFill>
              </a:rPr>
              <a:t> prostřednictvím sportu v duchu lepšího porozumění, přátelství a úcty k životnímu prostředí, což přispívá k budování lepšího a klidnějšího světa;</a:t>
            </a:r>
            <a:br>
              <a:rPr lang="cs-CZ" sz="2800" b="0" dirty="0">
                <a:solidFill>
                  <a:schemeClr val="tx1"/>
                </a:solidFill>
              </a:rPr>
            </a:br>
            <a:r>
              <a:rPr lang="cs-CZ" sz="2800" b="0" dirty="0">
                <a:solidFill>
                  <a:srgbClr val="FF0000"/>
                </a:solidFill>
              </a:rPr>
              <a:t>Podpora</a:t>
            </a:r>
            <a:r>
              <a:rPr lang="cs-CZ" sz="2800" b="0" dirty="0">
                <a:solidFill>
                  <a:schemeClr val="tx1"/>
                </a:solidFill>
              </a:rPr>
              <a:t> spolupráce mezi evropskými NOC prostřednictvím výzkumu, studií společných zájmů, výměny informací a ochrany společných postojů;</a:t>
            </a:r>
            <a:br>
              <a:rPr lang="cs-CZ" sz="2800" b="0" dirty="0">
                <a:solidFill>
                  <a:schemeClr val="tx1"/>
                </a:solidFill>
              </a:rPr>
            </a:br>
            <a:r>
              <a:rPr lang="cs-CZ" sz="2800" b="0" dirty="0">
                <a:solidFill>
                  <a:srgbClr val="FF0000"/>
                </a:solidFill>
              </a:rPr>
              <a:t>Rozvoj</a:t>
            </a:r>
            <a:r>
              <a:rPr lang="cs-CZ" sz="2800" b="0" dirty="0">
                <a:solidFill>
                  <a:schemeClr val="tx1"/>
                </a:solidFill>
              </a:rPr>
              <a:t> programů olympijské solidarity MOV</a:t>
            </a:r>
            <a:br>
              <a:rPr lang="cs-CZ" sz="4000" dirty="0">
                <a:solidFill>
                  <a:schemeClr val="tx1"/>
                </a:solidFill>
              </a:rPr>
            </a:br>
            <a:br>
              <a:rPr lang="cs-CZ" dirty="0"/>
            </a:b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54F2913-2E38-4F52-B439-C445A3FCC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5130" y="5303747"/>
            <a:ext cx="1695450" cy="135372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99120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9E6561B-BBAA-46EE-BE05-32636161CA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A27989F-8A23-41B3-AE50-3B54D6184C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616A300-7909-46D3-87D8-5159A85F4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D23BB885-2DCE-43B5-A812-B3A917ECE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Úkoly na seminář najdete v </a:t>
            </a:r>
            <a:r>
              <a:rPr lang="cs-CZ" dirty="0" err="1"/>
              <a:t>Isu</a:t>
            </a:r>
            <a:r>
              <a:rPr lang="cs-CZ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124381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B46FA7F-134B-44BC-9F3A-132F1FF028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E88C317-77C4-4AD6-8217-6F9A6730C8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8A04170-8B58-45BD-9C05-8836F610C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olympijské hnutí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481E204-A4B9-4F2C-B61E-3B60F1460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40528"/>
            <a:ext cx="10753200" cy="5517472"/>
          </a:xfrm>
        </p:spPr>
        <p:txBody>
          <a:bodyPr/>
          <a:lstStyle/>
          <a:p>
            <a:pPr marL="72000" indent="0">
              <a:buNone/>
            </a:pPr>
            <a:r>
              <a:rPr lang="cs-CZ" b="1" dirty="0"/>
              <a:t>MOV</a:t>
            </a:r>
            <a:r>
              <a:rPr lang="cs-CZ" dirty="0"/>
              <a:t>: nejvyšší orgán hnutí </a:t>
            </a:r>
          </a:p>
          <a:p>
            <a:pPr marL="72000" indent="0">
              <a:buNone/>
            </a:pPr>
            <a:r>
              <a:rPr lang="cs-CZ" b="1" dirty="0"/>
              <a:t>Mezinárodní sportovní federace </a:t>
            </a:r>
            <a:r>
              <a:rPr lang="cs-CZ" dirty="0"/>
              <a:t>(MSF): jedná se o mezinárodní nevládní organizace zaštiťující jeden či více sportů na celosvětové úrovni, jež zahrnují i organizace spravující tyto sporty na národní úrovni (více informací o MSF).</a:t>
            </a:r>
          </a:p>
          <a:p>
            <a:pPr marL="72000" indent="0">
              <a:buNone/>
            </a:pPr>
            <a:r>
              <a:rPr lang="cs-CZ" b="1" dirty="0"/>
              <a:t>Národní olympijské výbory </a:t>
            </a:r>
            <a:r>
              <a:rPr lang="cs-CZ" dirty="0"/>
              <a:t>(NOV): jejich posláním je rozvoj, podpora a ochrana olympijského hnutí v domovských zemích. NOV jsou jedinými organizacemi ve svých zemích, které mohou vybírat a určovat města, která mohou žádat o uspořádání olympijských her. Kromě toho jsou rovněž jedinými organizacemi, které vysílají své sportovce na olympijské hry</a:t>
            </a:r>
          </a:p>
        </p:txBody>
      </p:sp>
    </p:spTree>
    <p:extLst>
      <p:ext uri="{BB962C8B-B14F-4D97-AF65-F5344CB8AC3E}">
        <p14:creationId xmlns:p14="http://schemas.microsoft.com/office/powerpoint/2010/main" val="62593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B8A3C8D-E150-4670-95DC-7BB2BBE711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https://cs.wikipedia.org/wiki/Mezin%C3%A1rodn%C3%AD_olympijsk%C3%BD_v%C3%BDbor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3D1F6B4-AF71-465B-9C04-08D3DAF52C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6DEFA06-06B4-40A8-B8E7-78B0F7EAC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Mezinárodní olympijský výbor -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3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druhý zleva stojí Jiří Stanislav Guth-Jarkovský, vlevo sedí Pierre de </a:t>
            </a:r>
            <a:r>
              <a:rPr lang="cs-CZ" sz="3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Coubertin</a:t>
            </a:r>
            <a:r>
              <a:rPr lang="cs-CZ" sz="3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uprostřed Demetrius </a:t>
            </a:r>
            <a:r>
              <a:rPr lang="cs-CZ" sz="3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Vikelas</a:t>
            </a:r>
            <a:r>
              <a:rPr lang="cs-CZ" sz="3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….rok založení….? v ………? </a:t>
            </a:r>
            <a:r>
              <a:rPr lang="cs-CZ" sz="3600" dirty="0"/>
              <a:t> 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FDF49535-CBDC-45D6-9575-1EF32E859D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0652" y="2778711"/>
            <a:ext cx="5974672" cy="310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33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5A8362B-3D9E-4AFE-85DC-8B8A53D060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61A8FF1-507D-40D0-9265-D5BF32B72A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1551D0C-B180-4ACE-BD9D-5D382A34A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232" y="310718"/>
            <a:ext cx="10622968" cy="699935"/>
          </a:xfrm>
        </p:spPr>
        <p:txBody>
          <a:bodyPr/>
          <a:lstStyle/>
          <a:p>
            <a:r>
              <a:rPr lang="cs-CZ" dirty="0"/>
              <a:t>Role MOV, dle Olympijské charty: 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07EFCD6-C011-42D2-8D20-0BDD0794B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010653"/>
            <a:ext cx="10753200" cy="7363325"/>
          </a:xfrm>
        </p:spPr>
        <p:txBody>
          <a:bodyPr/>
          <a:lstStyle/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cs-CZ" b="1" dirty="0">
                <a:ea typeface="Calibri"/>
                <a:cs typeface="Times New Roman"/>
              </a:rPr>
              <a:t> šíření etiky </a:t>
            </a:r>
            <a:r>
              <a:rPr lang="cs-CZ" dirty="0">
                <a:ea typeface="Calibri"/>
                <a:cs typeface="Times New Roman"/>
              </a:rPr>
              <a:t>ve sportu, vzdělávání mládeže prostřednictvím sportu, propagace </a:t>
            </a:r>
            <a:r>
              <a:rPr lang="cs-CZ" b="1" dirty="0">
                <a:ea typeface="Calibri"/>
                <a:cs typeface="Times New Roman"/>
              </a:rPr>
              <a:t>fair play a eliminace násilí ve sportu</a:t>
            </a:r>
            <a:endParaRPr lang="cs-CZ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cs-CZ" dirty="0">
                <a:ea typeface="Calibri"/>
                <a:cs typeface="Times New Roman"/>
              </a:rPr>
              <a:t> podněcování a </a:t>
            </a:r>
            <a:r>
              <a:rPr lang="cs-CZ" b="1" dirty="0">
                <a:ea typeface="Calibri"/>
                <a:cs typeface="Times New Roman"/>
              </a:rPr>
              <a:t>podpora organizace</a:t>
            </a:r>
            <a:r>
              <a:rPr lang="cs-CZ" dirty="0">
                <a:ea typeface="Calibri"/>
                <a:cs typeface="Times New Roman"/>
              </a:rPr>
              <a:t>, rozvoje a koordinace sportu a </a:t>
            </a:r>
            <a:r>
              <a:rPr lang="cs-CZ" b="1" dirty="0">
                <a:ea typeface="Calibri"/>
                <a:cs typeface="Times New Roman"/>
              </a:rPr>
              <a:t>sportovních soutěží</a:t>
            </a:r>
            <a:endParaRPr lang="cs-CZ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cs-CZ" dirty="0">
                <a:ea typeface="Calibri"/>
                <a:cs typeface="Times New Roman"/>
              </a:rPr>
              <a:t> zajišťování pravidelného konání olympijských her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cs-CZ" b="1" dirty="0">
                <a:ea typeface="Calibri"/>
                <a:cs typeface="Times New Roman"/>
              </a:rPr>
              <a:t> spolupráce</a:t>
            </a:r>
            <a:r>
              <a:rPr lang="cs-CZ" dirty="0">
                <a:ea typeface="Calibri"/>
                <a:cs typeface="Times New Roman"/>
              </a:rPr>
              <a:t> s příslušnými veřejnými či soukromými </a:t>
            </a:r>
            <a:r>
              <a:rPr lang="cs-CZ" b="1" dirty="0">
                <a:ea typeface="Calibri"/>
                <a:cs typeface="Times New Roman"/>
              </a:rPr>
              <a:t>organizacemi a úřady</a:t>
            </a:r>
            <a:r>
              <a:rPr lang="cs-CZ" dirty="0">
                <a:ea typeface="Calibri"/>
                <a:cs typeface="Times New Roman"/>
              </a:rPr>
              <a:t> – snaha využívat sport jako službu lidstvu a tím podporovat mír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cs-CZ" b="1" dirty="0">
                <a:ea typeface="Calibri"/>
                <a:cs typeface="Times New Roman"/>
              </a:rPr>
              <a:t> posílení </a:t>
            </a:r>
            <a:r>
              <a:rPr lang="cs-CZ" dirty="0">
                <a:ea typeface="Calibri"/>
                <a:cs typeface="Times New Roman"/>
              </a:rPr>
              <a:t>jednoty a ochrany </a:t>
            </a:r>
            <a:r>
              <a:rPr lang="cs-CZ" b="1" dirty="0">
                <a:ea typeface="Calibri"/>
                <a:cs typeface="Times New Roman"/>
              </a:rPr>
              <a:t>nezávislosti olympijského hnutí</a:t>
            </a:r>
            <a:endParaRPr lang="cs-CZ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cs-CZ" dirty="0">
                <a:ea typeface="Calibri"/>
                <a:cs typeface="Times New Roman"/>
              </a:rPr>
              <a:t> vyvíjení </a:t>
            </a:r>
            <a:r>
              <a:rPr lang="cs-CZ" b="1" dirty="0">
                <a:ea typeface="Calibri"/>
                <a:cs typeface="Times New Roman"/>
              </a:rPr>
              <a:t>aktivit proti</a:t>
            </a:r>
            <a:r>
              <a:rPr lang="cs-CZ" dirty="0">
                <a:ea typeface="Calibri"/>
                <a:cs typeface="Times New Roman"/>
              </a:rPr>
              <a:t> jakékoliv formě </a:t>
            </a:r>
            <a:r>
              <a:rPr lang="cs-CZ" b="1" dirty="0">
                <a:ea typeface="Calibri"/>
                <a:cs typeface="Times New Roman"/>
              </a:rPr>
              <a:t>diskriminace</a:t>
            </a:r>
            <a:r>
              <a:rPr lang="cs-CZ" dirty="0">
                <a:ea typeface="Calibri"/>
                <a:cs typeface="Times New Roman"/>
              </a:rPr>
              <a:t> ovlivňující olympijské hnutí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468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81D68D7-FC56-4ED2-9D42-5FAC890193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E26D7B1-162F-4F49-8557-278FE9BE70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7A0BA42-350C-4497-A538-87AF95A2D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92506"/>
            <a:ext cx="10753200" cy="529390"/>
          </a:xfrm>
        </p:spPr>
        <p:txBody>
          <a:bodyPr/>
          <a:lstStyle/>
          <a:p>
            <a:r>
              <a:rPr lang="cs-CZ" dirty="0"/>
              <a:t>Role MOV, dle Olympijské charty: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504CDBF-4585-4F7F-80C0-7F15632CF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978568"/>
            <a:ext cx="10753200" cy="5686926"/>
          </a:xfrm>
        </p:spPr>
        <p:txBody>
          <a:bodyPr/>
          <a:lstStyle/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cs-CZ" b="1" dirty="0">
                <a:ea typeface="Calibri"/>
                <a:cs typeface="Times New Roman"/>
              </a:rPr>
              <a:t> podněcování a podpora </a:t>
            </a:r>
            <a:r>
              <a:rPr lang="cs-CZ" dirty="0">
                <a:ea typeface="Calibri"/>
                <a:cs typeface="Times New Roman"/>
              </a:rPr>
              <a:t>účasti žen ve sportu na všech úrovních a ve všech strukturách s ohledem na </a:t>
            </a:r>
            <a:r>
              <a:rPr lang="cs-CZ" b="1" dirty="0">
                <a:ea typeface="Calibri"/>
                <a:cs typeface="Times New Roman"/>
              </a:rPr>
              <a:t>princip rovnosti mužů a žen</a:t>
            </a:r>
            <a:endParaRPr lang="cs-CZ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cs-CZ" dirty="0">
                <a:ea typeface="Calibri"/>
                <a:cs typeface="Times New Roman"/>
              </a:rPr>
              <a:t> boj </a:t>
            </a:r>
            <a:r>
              <a:rPr lang="cs-CZ" b="1" dirty="0">
                <a:ea typeface="Calibri"/>
                <a:cs typeface="Times New Roman"/>
              </a:rPr>
              <a:t>proti dopingu</a:t>
            </a:r>
            <a:r>
              <a:rPr lang="cs-CZ" dirty="0">
                <a:ea typeface="Calibri"/>
                <a:cs typeface="Times New Roman"/>
              </a:rPr>
              <a:t> ve sportu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cs-CZ" dirty="0"/>
              <a:t> vyvíjení aktivit proti jakékoliv formě </a:t>
            </a:r>
            <a:r>
              <a:rPr lang="cs-CZ" b="1" dirty="0"/>
              <a:t>diskriminace </a:t>
            </a:r>
            <a:r>
              <a:rPr lang="cs-CZ" dirty="0"/>
              <a:t>ovlivňující olympijské hnutí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podněcování a </a:t>
            </a:r>
            <a:r>
              <a:rPr lang="cs-CZ" b="1" dirty="0"/>
              <a:t>podpora</a:t>
            </a:r>
            <a:r>
              <a:rPr lang="cs-CZ" dirty="0"/>
              <a:t> opatření na </a:t>
            </a:r>
            <a:r>
              <a:rPr lang="cs-CZ" b="1" dirty="0"/>
              <a:t>ochranu zdraví sportovců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 opozice vůči </a:t>
            </a:r>
            <a:r>
              <a:rPr lang="cs-CZ" dirty="0"/>
              <a:t>jakémukoli </a:t>
            </a:r>
            <a:r>
              <a:rPr lang="cs-CZ" b="1" dirty="0"/>
              <a:t>politickému či komerčnímu zneužití</a:t>
            </a:r>
            <a:r>
              <a:rPr lang="cs-CZ" dirty="0"/>
              <a:t> sportu a sportovců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podněcování a podpora úsilí sportovních organizací a veřejných orgánů s cílem </a:t>
            </a:r>
            <a:r>
              <a:rPr lang="cs-CZ" b="1" dirty="0"/>
              <a:t>nabídnout sociální a profesní budoucnost sportovcům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6928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FD0217C-2676-4A51-9464-7B7C8C8A72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DB56EA4-AB8D-4CAD-9D79-8B0E5EB865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70CC82B-91D2-49C8-8012-FFB35554A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648000"/>
          </a:xfrm>
        </p:spPr>
        <p:txBody>
          <a:bodyPr/>
          <a:lstStyle/>
          <a:p>
            <a:r>
              <a:rPr lang="cs-CZ" dirty="0"/>
              <a:t>Role MOV, dle Olympijské charty: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8A1B007-60E4-4745-98F6-3A2AC1679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716" y="1154097"/>
            <a:ext cx="11614484" cy="489377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podněcování a </a:t>
            </a:r>
            <a:r>
              <a:rPr lang="cs-CZ" b="1" dirty="0"/>
              <a:t>podpora</a:t>
            </a:r>
            <a:r>
              <a:rPr lang="cs-CZ" dirty="0"/>
              <a:t> rozvoje </a:t>
            </a:r>
            <a:r>
              <a:rPr lang="cs-CZ" b="1" dirty="0"/>
              <a:t>sportu pro všechny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/>
              <a:t> podněcování a podpora zodpovědného </a:t>
            </a:r>
            <a:r>
              <a:rPr lang="cs-CZ" sz="2800" b="1" dirty="0"/>
              <a:t>přístupu k otázkám životního  prostředí, </a:t>
            </a:r>
            <a:r>
              <a:rPr lang="cs-CZ" sz="2800" dirty="0"/>
              <a:t>podpora </a:t>
            </a:r>
            <a:r>
              <a:rPr lang="cs-CZ" sz="2800" b="1" dirty="0"/>
              <a:t>udržitelného rozvoje </a:t>
            </a:r>
            <a:r>
              <a:rPr lang="cs-CZ" sz="2800" dirty="0"/>
              <a:t>ve sportu a snaha o to, aby se olympijské hry konaly v tomto duchu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/>
              <a:t> podpora </a:t>
            </a:r>
            <a:r>
              <a:rPr lang="cs-CZ" sz="2800" b="1" dirty="0"/>
              <a:t>pozitivního odkazu olympijských her v hostitelských městech </a:t>
            </a:r>
            <a:r>
              <a:rPr lang="cs-CZ" sz="2800" dirty="0"/>
              <a:t>a v hostitelských zemích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/>
              <a:t> podněcování a podpora iniciativ snoubících </a:t>
            </a:r>
            <a:r>
              <a:rPr lang="cs-CZ" sz="2800" b="1" dirty="0"/>
              <a:t>sport s kulturou a vzděláváním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/>
              <a:t> podněcování a </a:t>
            </a:r>
            <a:r>
              <a:rPr lang="cs-CZ" sz="2800" b="1" dirty="0"/>
              <a:t>podpora</a:t>
            </a:r>
            <a:r>
              <a:rPr lang="cs-CZ" sz="2800" dirty="0"/>
              <a:t> aktivit </a:t>
            </a:r>
            <a:r>
              <a:rPr lang="cs-CZ" sz="2800" b="1" dirty="0"/>
              <a:t>Mezinárodní olympijské akademie </a:t>
            </a:r>
            <a:r>
              <a:rPr lang="cs-CZ" sz="2800" dirty="0"/>
              <a:t>(MOA) a dalších institucí, jež se věnují olympijskému vzdělávání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sz="2800" dirty="0"/>
          </a:p>
          <a:p>
            <a:pPr>
              <a:buFont typeface="Arial" panose="020B0604020202020204" pitchFamily="34" charset="0"/>
              <a:buChar char="•"/>
            </a:pPr>
            <a:endParaRPr lang="cs-CZ" sz="2800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6460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7267915-DD22-4998-8220-9644A5FF33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C222A60-F5BF-4586-B12A-6B606416BF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758B97B-3F7A-4C97-9D4B-93B5B7F05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648000"/>
          </a:xfrm>
        </p:spPr>
        <p:txBody>
          <a:bodyPr/>
          <a:lstStyle/>
          <a:p>
            <a:r>
              <a:rPr lang="cs-CZ" dirty="0"/>
              <a:t>Olympijská charta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954A6B6-B2B3-47FC-8972-2476F5954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171576"/>
            <a:ext cx="10753200" cy="5308424"/>
          </a:xfrm>
        </p:spPr>
        <p:txBody>
          <a:bodyPr/>
          <a:lstStyle/>
          <a:p>
            <a:pPr marL="0" lvl="0" indent="0">
              <a:buNone/>
            </a:pPr>
            <a:r>
              <a:rPr lang="cs-CZ" sz="2000" dirty="0">
                <a:solidFill>
                  <a:prstClr val="black"/>
                </a:solidFill>
              </a:rPr>
              <a:t>Kapitola I. - olympijské hnutí a jeho </a:t>
            </a:r>
            <a:r>
              <a:rPr lang="cs-CZ" sz="2000" dirty="0">
                <a:solidFill>
                  <a:prstClr val="black"/>
                </a:solidFill>
                <a:hlinkClick r:id="rId2" tooltip="Jednán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činnost</a:t>
            </a:r>
            <a:endParaRPr lang="cs-CZ" sz="2000" dirty="0">
              <a:solidFill>
                <a:prstClr val="black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sz="2000" dirty="0"/>
              <a:t>Složení a obecná organizace </a:t>
            </a:r>
            <a:r>
              <a:rPr lang="cs-CZ" sz="2000" dirty="0">
                <a:hlinkClick r:id="rId3" tooltip="Olympijské hnutí (stránka neexistuje)"/>
              </a:rPr>
              <a:t>olympijského hnutí</a:t>
            </a:r>
            <a:endParaRPr lang="cs-CZ" sz="2000" dirty="0"/>
          </a:p>
          <a:p>
            <a:pPr marL="514350" indent="-514350">
              <a:buFont typeface="+mj-lt"/>
              <a:buAutoNum type="arabicPeriod"/>
            </a:pPr>
            <a:r>
              <a:rPr lang="cs-CZ" sz="2000" dirty="0"/>
              <a:t>Poslání a úloha M.O.V (Prováděcí ustanovení k pravidlu 2)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000" dirty="0"/>
              <a:t>Uznání M.O.V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000" dirty="0">
                <a:hlinkClick r:id="rId4" tooltip="Olympijský kongres (stránka neexistuje)"/>
              </a:rPr>
              <a:t>Olympijský kongres</a:t>
            </a:r>
            <a:r>
              <a:rPr lang="cs-CZ" sz="2000" dirty="0"/>
              <a:t> (Prováděcí ustanovení k pravidlu 4)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000" u="sng" dirty="0">
                <a:hlinkClick r:id="rId5" tooltip="Olympijská solidarita (stránka neexistuje)"/>
              </a:rPr>
              <a:t>Olympijská solidarita</a:t>
            </a:r>
            <a:r>
              <a:rPr lang="cs-CZ" sz="2000" dirty="0"/>
              <a:t> (Prováděcí ustanovení k pravidlu 5)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000" dirty="0">
                <a:hlinkClick r:id="rId6" tooltip="Olympijské hry"/>
              </a:rPr>
              <a:t>Olympijské hry</a:t>
            </a:r>
            <a:r>
              <a:rPr lang="cs-CZ" sz="2000" dirty="0"/>
              <a:t> (Prováděcí ustanovení k pravidlu 6)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000" dirty="0"/>
              <a:t>Práva k olympijským hrám a k olympijskému vlastnictví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000" dirty="0">
                <a:hlinkClick r:id="rId7" tooltip="Olympijský symbol"/>
              </a:rPr>
              <a:t>Olympijský symbol</a:t>
            </a:r>
            <a:r>
              <a:rPr lang="cs-CZ" sz="2000" dirty="0"/>
              <a:t> 9. </a:t>
            </a:r>
            <a:r>
              <a:rPr lang="cs-CZ" sz="2000" dirty="0">
                <a:hlinkClick r:id="rId8" tooltip="Olympijská vlajka"/>
              </a:rPr>
              <a:t>Olympijská vlajka</a:t>
            </a:r>
            <a:r>
              <a:rPr lang="cs-CZ" sz="2000" dirty="0"/>
              <a:t> 10. </a:t>
            </a:r>
            <a:r>
              <a:rPr lang="cs-CZ" sz="2000" dirty="0">
                <a:hlinkClick r:id="rId9" tooltip="Olympijské heslo (stránka neexistuje)"/>
              </a:rPr>
              <a:t>Olympijské heslo</a:t>
            </a:r>
            <a:r>
              <a:rPr lang="cs-CZ" sz="2000" dirty="0"/>
              <a:t> 11. </a:t>
            </a:r>
            <a:r>
              <a:rPr lang="cs-CZ" sz="2000" dirty="0">
                <a:hlinkClick r:id="rId10" tooltip="Olympijský emblém (stránka neexistuje)"/>
              </a:rPr>
              <a:t>Olympijské emblémy</a:t>
            </a:r>
            <a:endParaRPr lang="cs-CZ" sz="2000" dirty="0"/>
          </a:p>
          <a:p>
            <a:pPr marL="514350" indent="-514350">
              <a:buFont typeface="+mj-lt"/>
              <a:buAutoNum type="arabicPeriod"/>
            </a:pPr>
            <a:r>
              <a:rPr lang="cs-CZ" sz="2000" dirty="0">
                <a:hlinkClick r:id="rId11" tooltip="Olympijská hymna"/>
              </a:rPr>
              <a:t>12. Olympijská hymna</a:t>
            </a:r>
            <a:r>
              <a:rPr lang="cs-CZ" sz="2000" dirty="0"/>
              <a:t> 13. </a:t>
            </a:r>
            <a:r>
              <a:rPr lang="cs-CZ" sz="2000" dirty="0">
                <a:hlinkClick r:id="rId12" tooltip="Olympijský oheň"/>
              </a:rPr>
              <a:t>Olympijský oheň</a:t>
            </a:r>
            <a:r>
              <a:rPr lang="cs-CZ" sz="2000" dirty="0"/>
              <a:t> a </a:t>
            </a:r>
            <a:r>
              <a:rPr lang="cs-CZ" sz="2000" dirty="0">
                <a:hlinkClick r:id="rId13" tooltip="Olympijská pochodeň"/>
              </a:rPr>
              <a:t>olympijské pochodně</a:t>
            </a:r>
            <a:r>
              <a:rPr lang="cs-CZ" sz="2000" dirty="0"/>
              <a:t> 14. Olympijská označení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4078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AEFC436-0508-4946-A12C-5633FD7F05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2DD4290-6A0A-4F9D-A6FD-8D6449C6D2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01DCDFE-D4BB-4B47-85DE-21A717824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Olympijská charta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43B63D4-3287-4952-BB09-65AD641A5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Má 5 kapitol:</a:t>
            </a:r>
          </a:p>
          <a:p>
            <a:pPr marL="7200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Kapitola I. - olympijské hnutí a jeho </a:t>
            </a:r>
            <a:r>
              <a:rPr lang="cs-CZ" dirty="0">
                <a:hlinkClick r:id="rId2" tooltip="Jednání"/>
              </a:rPr>
              <a:t>činnost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Kapitola II. - </a:t>
            </a:r>
            <a:r>
              <a:rPr lang="cs-CZ" u="sng" dirty="0">
                <a:hlinkClick r:id="rId3"/>
              </a:rPr>
              <a:t>Mezinárodní olympijský výbor</a:t>
            </a:r>
            <a:endParaRPr lang="cs-CZ" u="sng" dirty="0"/>
          </a:p>
          <a:p>
            <a:pPr marL="0" indent="0">
              <a:buNone/>
            </a:pPr>
            <a:r>
              <a:rPr lang="cs-CZ" dirty="0"/>
              <a:t>Kapitola III. - mezinárodní federace</a:t>
            </a:r>
          </a:p>
          <a:p>
            <a:pPr marL="0" indent="0">
              <a:buNone/>
            </a:pPr>
            <a:r>
              <a:rPr lang="cs-CZ" dirty="0"/>
              <a:t>Kapitola IV. - národní olympijské výbory</a:t>
            </a:r>
          </a:p>
          <a:p>
            <a:pPr marL="0" indent="0">
              <a:buNone/>
            </a:pPr>
            <a:r>
              <a:rPr lang="cs-CZ" dirty="0"/>
              <a:t>Kapitola V. - olympijské hry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9731711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ŠABLONA muni-sport-prezentace-16-9-cz-v11 [Jen pro čtení]" id="{5AB46E24-4259-45DC-8E0D-836A785131DE}" vid="{C77E3E86-A8F3-4058-B5B2-5DCE023F2EE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 muni-sport-prezentace-16-9-cz-v11</Template>
  <TotalTime>1117</TotalTime>
  <Words>1259</Words>
  <Application>Microsoft Office PowerPoint</Application>
  <PresentationFormat>Širokoúhlá obrazovka</PresentationFormat>
  <Paragraphs>166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Symbol</vt:lpstr>
      <vt:lpstr>Tahoma</vt:lpstr>
      <vt:lpstr>Wingdings</vt:lpstr>
      <vt:lpstr>Prezentace_MU_CZ</vt:lpstr>
      <vt:lpstr>Mezinárodní olympijské hnutí</vt:lpstr>
      <vt:lpstr>Organizace Olympijského hnutí</vt:lpstr>
      <vt:lpstr>Mezinárodní olympijské hnutí</vt:lpstr>
      <vt:lpstr>Mezinárodní olympijský výbor - druhý zleva stojí Jiří Stanislav Guth-Jarkovský, vlevo sedí Pierre de Coubertin, uprostřed Demetrius Vikelas….rok založení….? v ………?  </vt:lpstr>
      <vt:lpstr>Role MOV, dle Olympijské charty:  </vt:lpstr>
      <vt:lpstr>Role MOV, dle Olympijské charty: </vt:lpstr>
      <vt:lpstr>Role MOV, dle Olympijské charty:</vt:lpstr>
      <vt:lpstr>Olympijská charta</vt:lpstr>
      <vt:lpstr>Olympijská charta</vt:lpstr>
      <vt:lpstr>Olympijská charta</vt:lpstr>
      <vt:lpstr>MOV členové</vt:lpstr>
      <vt:lpstr>MOV výkonný výbor</vt:lpstr>
      <vt:lpstr>Prezentace aplikace PowerPoint</vt:lpstr>
      <vt:lpstr>Komise</vt:lpstr>
      <vt:lpstr>Národní olympijské výbory (NOCs) </vt:lpstr>
      <vt:lpstr>Mezinárodní federace</vt:lpstr>
      <vt:lpstr>Asociace národních olympijských výborů  (ANOC)</vt:lpstr>
      <vt:lpstr>Asociace národních olympijských výborů    1967 Teherán   </vt:lpstr>
      <vt:lpstr>Prezentace aplikace PowerPoint</vt:lpstr>
      <vt:lpstr>Evropský olympijský výbor </vt:lpstr>
      <vt:lpstr>Šíření olympijských ideálů definovaných Chartou IOC v Evropě v úzké spolupráci s Mezinárodním olympijským výborem (IOC), sdružením národních olympijských výborů a olympijskými sdruženími ostatních kontinentů; Vzdělávání mládých prostřednictvím sportu v duchu lepšího porozumění, přátelství a úcty k životnímu prostředí, což přispívá k budování lepšího a klidnějšího světa; Podpora spolupráce mezi evropskými NOC prostřednictvím výzkumu, studií společných zájmů, výměny informací a ochrany společných postojů; Rozvoj programů olympijské solidarity MOV  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Milena Strachová</dc:creator>
  <cp:lastModifiedBy>Milena Strachová</cp:lastModifiedBy>
  <cp:revision>48</cp:revision>
  <cp:lastPrinted>1601-01-01T00:00:00Z</cp:lastPrinted>
  <dcterms:created xsi:type="dcterms:W3CDTF">2023-10-12T10:19:04Z</dcterms:created>
  <dcterms:modified xsi:type="dcterms:W3CDTF">2023-10-30T20:58:57Z</dcterms:modified>
</cp:coreProperties>
</file>