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9" r:id="rId2"/>
    <p:sldId id="406" r:id="rId3"/>
    <p:sldId id="413" r:id="rId4"/>
    <p:sldId id="414" r:id="rId5"/>
    <p:sldId id="415" r:id="rId6"/>
    <p:sldId id="422" r:id="rId7"/>
    <p:sldId id="460" r:id="rId8"/>
    <p:sldId id="461" r:id="rId9"/>
    <p:sldId id="257" r:id="rId1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4EC11-0941-7AA2-BF3A-648F71E1D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4B66CC-EDC9-4E50-2AFA-4DA09CD8C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8D1E415-FD3B-377B-A2C6-95F1CEB1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22BCED-829C-E0C6-7754-F0CF51C5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8AA8F25-5611-E5DC-602C-5B84DB6C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533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6AE13-A9EF-29C3-4B80-C2096B11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90CAA3E-36E6-54CD-D31D-FE8AB09BB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C8BB5C9-0300-A2E5-1BE0-1589D9FE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65DDD8E-3D63-609A-0879-18FED34C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AB6171A-5F55-E6C4-FC92-594AA705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696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2E66D62-69D7-C63F-9C9A-917836378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D29D525-CA2F-CEDD-E99B-BBA102796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B4A401D-ECBE-6A77-76CE-1B8908E0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D3A5A99-4A5A-000E-07A9-6D0CDB21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7AC5A5-B591-5E7C-4DE8-35ECF471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792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67A2A-ADCF-62F7-3CE0-E4FF5B04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3EE839-E621-6783-4BFA-C128880A5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56187A-3E9B-F69C-3CD9-E772C61A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48EBDCF-B756-8104-7A75-B9923503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F46BDF9-9AB9-5817-BE28-3D788EC8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958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9CF4D-4EA8-C35D-11D0-38C05909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823C92-B36C-31E9-8D00-E3F86406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BE3C2B6-9173-46F3-2678-6560C984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F49DE50-E893-5AB4-E8CF-45E5D9E4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A422449-E769-4AC8-EE26-ECD24DBC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550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8ED2D-1B9C-E85D-4CFE-820BFF0A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0D59F0-E566-B01B-17EC-FC6AC26F8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1E4830-AB46-0C3F-0E31-5AA6968C6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69464F8-91B7-AD99-FADA-F0983EC1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CB53E43-7BE9-DC3F-4D01-9ACA0389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8DF94C7-641A-71C1-7D5A-A5179FDB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704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B344E-CF88-2CFB-6BF2-00C83539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A33917-D79E-C642-D373-A5067A277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9C3F12D-DD12-2A0C-E3AB-F5ADCC2CD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8E4426-C2E4-F2BA-476E-068531464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B135AE6-07BD-6DE0-8CEE-58D1FD4CD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4E495CC-F229-6319-C10C-F178E62C4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60E9DE4-50FB-41FE-E62F-EC57CE7A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E4C27B4-91BD-3772-7004-C70D6FB2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40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500F7-0D32-3524-1498-49182F0B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7D7D448-8497-E1F6-595A-B735CC2A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EE03F7C-C51A-7DDF-CACC-1A5CE784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EE98D0B-DF8C-B3D2-8E08-105BD323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291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0172864-B928-BF76-D908-E734D187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2E714B5-0B07-9CE3-FCEE-6B20846D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315B9B1-EB01-0DEC-5C86-8870BBB3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883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35DA5D-1C8A-8BE5-5C4A-E65E875C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6D72101-039E-0A61-1F05-AC2C1B0AA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63B537-9E5B-B78C-7E5C-E405C442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BEDC05E-99B1-559F-2026-D9531955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1A9B404-7B15-AE13-9317-09C52864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2FEE52-88BB-BDA0-6870-9DBEAC34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34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213AC-D39F-FC74-0CE6-847C31DB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58E2747F-4499-B1A0-9FBC-275333246F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E66A56-AE9C-C792-7562-3B0CCB3F5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6ED69E1-60B4-F3D4-0CBB-1E27543D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9F24F27-63C8-DBC7-91DB-4ECFFE3A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FF27327-EC43-0221-0D5E-7788E5A6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890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0979BA1-B7EE-AB50-7E59-AF04271D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C07E72-3F92-8A52-5ECA-8B5228456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976404-79B1-1F32-38F4-0F4BA5386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555B7-F293-40AD-B219-B64ADF97C089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EDD567D-E215-68E4-B99F-74A36FB0A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1A3E768-5BD7-79B5-D310-55EA9523A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2A8DC-C108-4838-A8F8-B803BB250C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3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petra.pacesova@fsps.muni.cz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microsoft.com/office/2007/relationships/media" Target="../media/media2.m4a"/><Relationship Id="rId16" Type="http://schemas.openxmlformats.org/officeDocument/2006/relationships/image" Target="../media/image14.svg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Závaží a tréninková zařízení">
            <a:extLst>
              <a:ext uri="{FF2B5EF4-FFF2-40B4-BE49-F238E27FC236}">
                <a16:creationId xmlns:a16="http://schemas.microsoft.com/office/drawing/2014/main" id="{871BC9F4-C7E2-603C-6879-53818F1A3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15470" b="261"/>
          <a:stretch/>
        </p:blipFill>
        <p:spPr>
          <a:xfrm>
            <a:off x="21" y="-199368"/>
            <a:ext cx="12191979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4F824D-66D1-0E67-3779-D12DB65EC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Sociální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psychologie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ve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sportu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- prednáška</a:t>
            </a:r>
            <a:endParaRPr lang="en-US" sz="5000" b="1" cap="none" baseline="0" dirty="0">
              <a:ln w="22225">
                <a:solidFill>
                  <a:srgbClr val="FFFFFF"/>
                </a:solidFill>
              </a:ln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8647E9-59C8-5BBA-7BCE-5956B9A7D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/>
              <a:t>Mgr. et Mgr. Petra Pačesová, PhD.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petra.pacesova@fsps.muni.cz</a:t>
            </a:r>
            <a:endParaRPr lang="en-US" sz="3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 err="1"/>
              <a:t>Fakulta</a:t>
            </a:r>
            <a:r>
              <a:rPr lang="en-US" sz="3200" dirty="0"/>
              <a:t> </a:t>
            </a:r>
            <a:r>
              <a:rPr lang="en-US" sz="3200" dirty="0" err="1"/>
              <a:t>sportovních</a:t>
            </a:r>
            <a:r>
              <a:rPr lang="en-US" sz="3200" dirty="0"/>
              <a:t> </a:t>
            </a:r>
            <a:r>
              <a:rPr lang="en-US" sz="3200" dirty="0" err="1"/>
              <a:t>studií</a:t>
            </a:r>
            <a:r>
              <a:rPr lang="en-US" sz="3200" dirty="0"/>
              <a:t>, </a:t>
            </a:r>
            <a:r>
              <a:rPr lang="en-US" sz="3200" dirty="0" err="1"/>
              <a:t>Masarykova</a:t>
            </a:r>
            <a:r>
              <a:rPr lang="en-US" sz="3200" dirty="0"/>
              <a:t> </a:t>
            </a:r>
            <a:r>
              <a:rPr lang="en-US" sz="3200" dirty="0" err="1"/>
              <a:t>univerzita</a:t>
            </a:r>
            <a:r>
              <a:rPr lang="en-US" sz="3200" dirty="0"/>
              <a:t> v </a:t>
            </a:r>
            <a:r>
              <a:rPr lang="en-US" sz="3200" dirty="0" err="1"/>
              <a:t>Brne</a:t>
            </a:r>
            <a:endParaRPr lang="en-US" sz="3200" dirty="0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8F0161EE-ACBD-2A38-F95A-36ACE1D91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065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97"/>
    </mc:Choice>
    <mc:Fallback>
      <p:transition spd="slow" advTm="6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5874E8-9DB3-FC44-A8C4-11177234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5FAF96-160D-835D-B135-1E762E618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Sociálna dynamika v skupine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30D1345C-0460-FE69-A770-771EEA1B9C6D}"/>
              </a:ext>
            </a:extLst>
          </p:cNvPr>
          <p:cNvSpPr/>
          <p:nvPr/>
        </p:nvSpPr>
        <p:spPr>
          <a:xfrm>
            <a:off x="3135298" y="792839"/>
            <a:ext cx="5921404" cy="7457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solidFill>
                  <a:schemeClr val="tx1"/>
                </a:solidFill>
              </a:rPr>
              <a:t>Agresívne správanie v športe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A71A824-D54B-1488-284C-80FA8F0CF29A}"/>
              </a:ext>
            </a:extLst>
          </p:cNvPr>
          <p:cNvSpPr/>
          <p:nvPr/>
        </p:nvSpPr>
        <p:spPr>
          <a:xfrm>
            <a:off x="1069848" y="2677606"/>
            <a:ext cx="3657600" cy="834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Sociálna rola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EF045370-CC35-3C4C-B4E1-267A21978965}"/>
              </a:ext>
            </a:extLst>
          </p:cNvPr>
          <p:cNvSpPr/>
          <p:nvPr/>
        </p:nvSpPr>
        <p:spPr>
          <a:xfrm>
            <a:off x="5252709" y="2677606"/>
            <a:ext cx="4450583" cy="834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Spôsob očakávaného správania jedinca</a:t>
            </a:r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E98657D9-F8E2-5D6E-02A3-18D78155EBEE}"/>
              </a:ext>
            </a:extLst>
          </p:cNvPr>
          <p:cNvSpPr/>
          <p:nvPr/>
        </p:nvSpPr>
        <p:spPr>
          <a:xfrm>
            <a:off x="4641804" y="2917302"/>
            <a:ext cx="585927" cy="355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cký objekt 8" descr="Muž s korunou výplň plnou farbou">
            <a:extLst>
              <a:ext uri="{FF2B5EF4-FFF2-40B4-BE49-F238E27FC236}">
                <a16:creationId xmlns:a16="http://schemas.microsoft.com/office/drawing/2014/main" id="{282D56D0-3B37-519A-AE81-71714FA9C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7620" y="4124705"/>
            <a:ext cx="914400" cy="914400"/>
          </a:xfrm>
          <a:prstGeom prst="rect">
            <a:avLst/>
          </a:prstGeom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F4037760-590A-0393-7470-9126F2105583}"/>
              </a:ext>
            </a:extLst>
          </p:cNvPr>
          <p:cNvSpPr/>
          <p:nvPr/>
        </p:nvSpPr>
        <p:spPr>
          <a:xfrm>
            <a:off x="1102311" y="4903916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vodca</a:t>
            </a:r>
          </a:p>
        </p:txBody>
      </p:sp>
      <p:pic>
        <p:nvPicPr>
          <p:cNvPr id="12" name="Grafický objekt 11" descr="Mužský hrdina výplň plnou farbou">
            <a:extLst>
              <a:ext uri="{FF2B5EF4-FFF2-40B4-BE49-F238E27FC236}">
                <a16:creationId xmlns:a16="http://schemas.microsoft.com/office/drawing/2014/main" id="{946FB587-0C69-4034-B1DD-878D74F8D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7823" y="4054284"/>
            <a:ext cx="914400" cy="914400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18155D0D-6C0F-4680-6D1A-574F78361034}"/>
              </a:ext>
            </a:extLst>
          </p:cNvPr>
          <p:cNvSpPr/>
          <p:nvPr/>
        </p:nvSpPr>
        <p:spPr>
          <a:xfrm>
            <a:off x="2227197" y="4913339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expert</a:t>
            </a:r>
          </a:p>
        </p:txBody>
      </p:sp>
      <p:pic>
        <p:nvPicPr>
          <p:cNvPr id="17" name="Grafický objekt 16" descr="Piktogram, nové výplň plnou farbou">
            <a:extLst>
              <a:ext uri="{FF2B5EF4-FFF2-40B4-BE49-F238E27FC236}">
                <a16:creationId xmlns:a16="http://schemas.microsoft.com/office/drawing/2014/main" id="{4DA104A7-5860-4059-DD13-EABB461D5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9424" y="4053640"/>
            <a:ext cx="914400" cy="914400"/>
          </a:xfrm>
          <a:prstGeom prst="rect">
            <a:avLst/>
          </a:prstGeom>
        </p:spPr>
      </p:pic>
      <p:pic>
        <p:nvPicPr>
          <p:cNvPr id="19" name="Grafický objekt 18" descr="Ovca výplň plnou farbou">
            <a:extLst>
              <a:ext uri="{FF2B5EF4-FFF2-40B4-BE49-F238E27FC236}">
                <a16:creationId xmlns:a16="http://schemas.microsoft.com/office/drawing/2014/main" id="{5FC2EF4D-E1E7-4CC3-0CAF-8980CF325C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00885" y="4097689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anec výplň plnou farbou">
            <a:extLst>
              <a:ext uri="{FF2B5EF4-FFF2-40B4-BE49-F238E27FC236}">
                <a16:creationId xmlns:a16="http://schemas.microsoft.com/office/drawing/2014/main" id="{C8765944-3584-76B9-C04B-2A1ECD821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90306" y="4098172"/>
            <a:ext cx="914400" cy="914400"/>
          </a:xfrm>
          <a:prstGeom prst="rect">
            <a:avLst/>
          </a:prstGeom>
        </p:spPr>
      </p:pic>
      <p:sp>
        <p:nvSpPr>
          <p:cNvPr id="23" name="Obdĺžnik 22">
            <a:extLst>
              <a:ext uri="{FF2B5EF4-FFF2-40B4-BE49-F238E27FC236}">
                <a16:creationId xmlns:a16="http://schemas.microsoft.com/office/drawing/2014/main" id="{09DD0443-9314-85AC-1546-5A83D30C3C0F}"/>
              </a:ext>
            </a:extLst>
          </p:cNvPr>
          <p:cNvSpPr/>
          <p:nvPr/>
        </p:nvSpPr>
        <p:spPr>
          <a:xfrm>
            <a:off x="3474115" y="4913339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hviezda</a:t>
            </a: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9C7D60E2-FCE9-FA98-F0FB-C66D1BC5BD7E}"/>
              </a:ext>
            </a:extLst>
          </p:cNvPr>
          <p:cNvSpPr/>
          <p:nvPr/>
        </p:nvSpPr>
        <p:spPr>
          <a:xfrm>
            <a:off x="4601042" y="4903916"/>
            <a:ext cx="1987683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obetný baránok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11E53596-A1B5-23B4-BF9E-4616FDB5FD64}"/>
              </a:ext>
            </a:extLst>
          </p:cNvPr>
          <p:cNvSpPr/>
          <p:nvPr/>
        </p:nvSpPr>
        <p:spPr>
          <a:xfrm>
            <a:off x="6582663" y="4886807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zabávač</a:t>
            </a:r>
          </a:p>
        </p:txBody>
      </p:sp>
      <p:pic>
        <p:nvPicPr>
          <p:cNvPr id="27" name="Grafický objekt 26" descr="Sanitka výplň plnou farbou">
            <a:extLst>
              <a:ext uri="{FF2B5EF4-FFF2-40B4-BE49-F238E27FC236}">
                <a16:creationId xmlns:a16="http://schemas.microsoft.com/office/drawing/2014/main" id="{6EA6BBF5-E515-6768-3345-D761BE369D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89261" y="4117019"/>
            <a:ext cx="914400" cy="914400"/>
          </a:xfrm>
          <a:prstGeom prst="rect">
            <a:avLst/>
          </a:prstGeom>
        </p:spPr>
      </p:pic>
      <p:sp>
        <p:nvSpPr>
          <p:cNvPr id="28" name="Obdĺžnik 27">
            <a:extLst>
              <a:ext uri="{FF2B5EF4-FFF2-40B4-BE49-F238E27FC236}">
                <a16:creationId xmlns:a16="http://schemas.microsoft.com/office/drawing/2014/main" id="{33A897FB-7B1A-193D-8677-75006998DCEE}"/>
              </a:ext>
            </a:extLst>
          </p:cNvPr>
          <p:cNvSpPr/>
          <p:nvPr/>
        </p:nvSpPr>
        <p:spPr>
          <a:xfrm>
            <a:off x="7887680" y="4886807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záchranár</a:t>
            </a:r>
          </a:p>
        </p:txBody>
      </p:sp>
      <p:pic>
        <p:nvPicPr>
          <p:cNvPr id="30" name="Grafický objekt 29" descr="Sudca žena výplň plnou farbou">
            <a:extLst>
              <a:ext uri="{FF2B5EF4-FFF2-40B4-BE49-F238E27FC236}">
                <a16:creationId xmlns:a16="http://schemas.microsoft.com/office/drawing/2014/main" id="{3D0DD2E0-7424-AA0B-95D2-6C96AEC20D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64226" y="4028693"/>
            <a:ext cx="914400" cy="914400"/>
          </a:xfrm>
          <a:prstGeom prst="rect">
            <a:avLst/>
          </a:prstGeom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B15A2564-0F2A-7D5E-08EF-6B650F5EFB9D}"/>
              </a:ext>
            </a:extLst>
          </p:cNvPr>
          <p:cNvSpPr/>
          <p:nvPr/>
        </p:nvSpPr>
        <p:spPr>
          <a:xfrm>
            <a:off x="9186635" y="4884362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moralista</a:t>
            </a:r>
          </a:p>
        </p:txBody>
      </p:sp>
      <p:sp>
        <p:nvSpPr>
          <p:cNvPr id="32" name="Obdĺžnik 31">
            <a:extLst>
              <a:ext uri="{FF2B5EF4-FFF2-40B4-BE49-F238E27FC236}">
                <a16:creationId xmlns:a16="http://schemas.microsoft.com/office/drawing/2014/main" id="{73E0331D-5955-508B-908A-33238D36555E}"/>
              </a:ext>
            </a:extLst>
          </p:cNvPr>
          <p:cNvSpPr/>
          <p:nvPr/>
        </p:nvSpPr>
        <p:spPr>
          <a:xfrm>
            <a:off x="4942374" y="5653626"/>
            <a:ext cx="1305017" cy="48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...</a:t>
            </a:r>
          </a:p>
        </p:txBody>
      </p:sp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E52993DC-7E6B-E7F4-E60E-6DB5031A48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83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412"/>
    </mc:Choice>
    <mc:Fallback>
      <p:transition spd="slow" advTm="65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3" grpId="0" animBg="1"/>
      <p:bldP spid="23" grpId="0" animBg="1"/>
      <p:bldP spid="24" grpId="0" animBg="1"/>
      <p:bldP spid="25" grpId="0" animBg="1"/>
      <p:bldP spid="28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E0265C-1290-2F1E-2972-C12581EF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Teoretické vysvetlenie agresie</a:t>
            </a:r>
          </a:p>
        </p:txBody>
      </p:sp>
      <p:pic>
        <p:nvPicPr>
          <p:cNvPr id="9" name="Zástupný objekt pre obsah 8" descr="Nahnevaná tvár s výplňou plnou farbou výplň plnou farbou">
            <a:extLst>
              <a:ext uri="{FF2B5EF4-FFF2-40B4-BE49-F238E27FC236}">
                <a16:creationId xmlns:a16="http://schemas.microsoft.com/office/drawing/2014/main" id="{C999268F-E987-4D63-F0F9-A83770DCA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2751" y="2827411"/>
            <a:ext cx="914400" cy="914400"/>
          </a:xfr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5973E49-1815-FE86-A7CF-76CA17EB64B1}"/>
              </a:ext>
            </a:extLst>
          </p:cNvPr>
          <p:cNvSpPr/>
          <p:nvPr/>
        </p:nvSpPr>
        <p:spPr>
          <a:xfrm>
            <a:off x="1069848" y="1874520"/>
            <a:ext cx="8279168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1. Agresia ako naučené, odpozorované sociálne správanie 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C42965E8-2156-1C1D-1229-3E89ADF210ED}"/>
              </a:ext>
            </a:extLst>
          </p:cNvPr>
          <p:cNvSpPr/>
          <p:nvPr/>
        </p:nvSpPr>
        <p:spPr>
          <a:xfrm>
            <a:off x="1069848" y="2834957"/>
            <a:ext cx="8279168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2. Agresia ako reakcia na frustráciu 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D2E24083-28C6-CFB1-C2AB-D61CBDE4F431}"/>
              </a:ext>
            </a:extLst>
          </p:cNvPr>
          <p:cNvSpPr/>
          <p:nvPr/>
        </p:nvSpPr>
        <p:spPr>
          <a:xfrm>
            <a:off x="1069848" y="3795394"/>
            <a:ext cx="8279168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3. Agresia ako inštinkt 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A4D6F33-628F-7919-DD42-8BB4428452FD}"/>
              </a:ext>
            </a:extLst>
          </p:cNvPr>
          <p:cNvSpPr/>
          <p:nvPr/>
        </p:nvSpPr>
        <p:spPr>
          <a:xfrm>
            <a:off x="1069848" y="4755831"/>
            <a:ext cx="8279168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4. Agresia ako </a:t>
            </a:r>
            <a:r>
              <a:rPr lang="sk-SK" dirty="0" err="1">
                <a:solidFill>
                  <a:schemeClr val="tx1"/>
                </a:solidFill>
              </a:rPr>
              <a:t>multikauzálny</a:t>
            </a:r>
            <a:r>
              <a:rPr lang="sk-SK" dirty="0">
                <a:solidFill>
                  <a:schemeClr val="tx1"/>
                </a:solidFill>
              </a:rPr>
              <a:t> jav 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11" name="Grafický objekt 10" descr="Žena s dieťaťom výplň plnou farbou">
            <a:extLst>
              <a:ext uri="{FF2B5EF4-FFF2-40B4-BE49-F238E27FC236}">
                <a16:creationId xmlns:a16="http://schemas.microsoft.com/office/drawing/2014/main" id="{2D00C420-F8B2-A9C5-B657-B9C72ABCF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2751" y="1913011"/>
            <a:ext cx="914400" cy="914400"/>
          </a:xfrm>
          <a:prstGeom prst="rect">
            <a:avLst/>
          </a:prstGeom>
        </p:spPr>
      </p:pic>
      <p:pic>
        <p:nvPicPr>
          <p:cNvPr id="13" name="Grafický objekt 12" descr="Bejzbal výplň plnou farbou">
            <a:extLst>
              <a:ext uri="{FF2B5EF4-FFF2-40B4-BE49-F238E27FC236}">
                <a16:creationId xmlns:a16="http://schemas.microsoft.com/office/drawing/2014/main" id="{2D30621F-FF3D-5B57-C78F-DA180A815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39792" y="3841431"/>
            <a:ext cx="914400" cy="914400"/>
          </a:xfrm>
          <a:prstGeom prst="rect">
            <a:avLst/>
          </a:prstGeom>
        </p:spPr>
      </p:pic>
      <p:pic>
        <p:nvPicPr>
          <p:cNvPr id="15" name="Grafický objekt 14" descr="Umelá inteligencia výplň plnou farbou">
            <a:extLst>
              <a:ext uri="{FF2B5EF4-FFF2-40B4-BE49-F238E27FC236}">
                <a16:creationId xmlns:a16="http://schemas.microsoft.com/office/drawing/2014/main" id="{BB167283-9F41-5147-11C0-67E638DE18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39792" y="4755831"/>
            <a:ext cx="914400" cy="914400"/>
          </a:xfrm>
          <a:prstGeom prst="rect">
            <a:avLst/>
          </a:prstGeom>
        </p:spPr>
      </p:pic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026E8A88-5D65-DCA5-BA92-B81EEC2C4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1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838"/>
    </mc:Choice>
    <mc:Fallback>
      <p:transition spd="slow" advTm="58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CA110-D63B-3325-1E54-F0454543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Možné príčiny agresie</a:t>
            </a:r>
          </a:p>
        </p:txBody>
      </p:sp>
      <p:pic>
        <p:nvPicPr>
          <p:cNvPr id="6" name="Zástupný objekt pre obsah 5" descr="Rodina s chlapcom výplň plnou farbou">
            <a:extLst>
              <a:ext uri="{FF2B5EF4-FFF2-40B4-BE49-F238E27FC236}">
                <a16:creationId xmlns:a16="http://schemas.microsoft.com/office/drawing/2014/main" id="{CB728CD8-066B-C52F-289E-0BBB0C637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99589" y="1874520"/>
            <a:ext cx="914400" cy="914400"/>
          </a:xfr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C13CE248-5502-7FE4-56D4-BCE693C2ECF8}"/>
              </a:ext>
            </a:extLst>
          </p:cNvPr>
          <p:cNvSpPr/>
          <p:nvPr/>
        </p:nvSpPr>
        <p:spPr>
          <a:xfrm>
            <a:off x="1069848" y="1874520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1. Rodinné prostredie a výchova 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D40158C8-552E-7EAB-8FBE-98ED5DCE6736}"/>
              </a:ext>
            </a:extLst>
          </p:cNvPr>
          <p:cNvSpPr/>
          <p:nvPr/>
        </p:nvSpPr>
        <p:spPr>
          <a:xfrm>
            <a:off x="1069848" y="2872687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2. Školské prostredie 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360DAB-4EEB-64F3-1DF2-6137EF3D6313}"/>
              </a:ext>
            </a:extLst>
          </p:cNvPr>
          <p:cNvSpPr/>
          <p:nvPr/>
        </p:nvSpPr>
        <p:spPr>
          <a:xfrm>
            <a:off x="1069848" y="3870854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3. Sociálne skupiny a rovesníci 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13" name="Grafický objekt 12" descr="Skupina žien výplň plnou farbou">
            <a:extLst>
              <a:ext uri="{FF2B5EF4-FFF2-40B4-BE49-F238E27FC236}">
                <a16:creationId xmlns:a16="http://schemas.microsoft.com/office/drawing/2014/main" id="{C6113A8F-03BA-6591-0819-6B1BD50F6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9589" y="3870854"/>
            <a:ext cx="914400" cy="914400"/>
          </a:xfrm>
          <a:prstGeom prst="rect">
            <a:avLst/>
          </a:prstGeom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id="{A2AA1EA6-399E-2905-5297-6F5CC72680B3}"/>
              </a:ext>
            </a:extLst>
          </p:cNvPr>
          <p:cNvSpPr/>
          <p:nvPr/>
        </p:nvSpPr>
        <p:spPr>
          <a:xfrm>
            <a:off x="1069848" y="4869021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4. Média 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20" name="Grafický objekt 19" descr="Monitor výplň plnou farbou">
            <a:extLst>
              <a:ext uri="{FF2B5EF4-FFF2-40B4-BE49-F238E27FC236}">
                <a16:creationId xmlns:a16="http://schemas.microsoft.com/office/drawing/2014/main" id="{B5031667-38C0-4963-C7D3-F9A179B29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9589" y="4925774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rieda výplň plnou farbou">
            <a:extLst>
              <a:ext uri="{FF2B5EF4-FFF2-40B4-BE49-F238E27FC236}">
                <a16:creationId xmlns:a16="http://schemas.microsoft.com/office/drawing/2014/main" id="{1CB7FF31-9E4B-E1A0-629B-7094D6FB6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99589" y="2891552"/>
            <a:ext cx="914400" cy="914400"/>
          </a:xfrm>
          <a:prstGeom prst="rect">
            <a:avLst/>
          </a:prstGeom>
        </p:spPr>
      </p:pic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1FAB8D0E-7798-F734-1DD2-3C98CAD33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90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523"/>
    </mc:Choice>
    <mc:Fallback>
      <p:transition spd="slow" advTm="43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11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1A885-897F-57CC-2794-C4FA69AE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Základné druhy agresie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BE3B4A-5673-9681-8A1C-7FE4EBCC9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87B915C8-1253-D4FE-DF82-DB4CAE7CEAFB}"/>
              </a:ext>
            </a:extLst>
          </p:cNvPr>
          <p:cNvSpPr/>
          <p:nvPr/>
        </p:nvSpPr>
        <p:spPr>
          <a:xfrm>
            <a:off x="1416077" y="1874520"/>
            <a:ext cx="8279168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Imaginatívna agresia 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BBCE712-30C2-A8EC-C82E-396050984E35}"/>
              </a:ext>
            </a:extLst>
          </p:cNvPr>
          <p:cNvSpPr/>
          <p:nvPr/>
        </p:nvSpPr>
        <p:spPr>
          <a:xfrm>
            <a:off x="1416077" y="2834957"/>
            <a:ext cx="8279168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Verbálna agresia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385689C8-FE0E-EC46-99BD-D62C6056DE4B}"/>
              </a:ext>
            </a:extLst>
          </p:cNvPr>
          <p:cNvSpPr/>
          <p:nvPr/>
        </p:nvSpPr>
        <p:spPr>
          <a:xfrm>
            <a:off x="1416077" y="3771345"/>
            <a:ext cx="8279168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Pantomimické prejavy agresie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81651EFC-833F-9998-286D-100BDE47BAC1}"/>
              </a:ext>
            </a:extLst>
          </p:cNvPr>
          <p:cNvSpPr/>
          <p:nvPr/>
        </p:nvSpPr>
        <p:spPr>
          <a:xfrm>
            <a:off x="1416077" y="4707733"/>
            <a:ext cx="8279168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Fyzická agresia zameraná proti neživým predmetom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4D56B461-1EA1-9DF7-341B-281DB3A84A48}"/>
              </a:ext>
            </a:extLst>
          </p:cNvPr>
          <p:cNvSpPr/>
          <p:nvPr/>
        </p:nvSpPr>
        <p:spPr>
          <a:xfrm>
            <a:off x="1416077" y="5644121"/>
            <a:ext cx="8279168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Fyzická agresia zameraná proti živým bytostiam</a:t>
            </a:r>
          </a:p>
        </p:txBody>
      </p:sp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ED72EB11-2B14-EC11-1C9F-64FBA2B379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10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48"/>
    </mc:Choice>
    <mc:Fallback>
      <p:transition spd="slow" advTm="190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572C51-E6D9-2015-FF0A-8F003C6C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Iné druhy agresie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79D4B7-F0F9-69D3-21F3-F77D228E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3087392-537C-022D-C6F8-F0D3E21271DC}"/>
              </a:ext>
            </a:extLst>
          </p:cNvPr>
          <p:cNvSpPr/>
          <p:nvPr/>
        </p:nvSpPr>
        <p:spPr>
          <a:xfrm>
            <a:off x="1069848" y="1828483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 err="1">
                <a:solidFill>
                  <a:schemeClr val="tx1"/>
                </a:solidFill>
              </a:rPr>
              <a:t>Hostilita</a:t>
            </a:r>
            <a:endParaRPr lang="sk-SK" sz="2600" dirty="0">
              <a:solidFill>
                <a:schemeClr val="tx1"/>
              </a:solidFill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FDF561AC-F0F9-3677-2C3F-6BBA143F2110}"/>
              </a:ext>
            </a:extLst>
          </p:cNvPr>
          <p:cNvSpPr/>
          <p:nvPr/>
        </p:nvSpPr>
        <p:spPr>
          <a:xfrm>
            <a:off x="1069848" y="2788920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Priama agresia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33E16A46-4299-6092-44C5-15AE35164AA8}"/>
              </a:ext>
            </a:extLst>
          </p:cNvPr>
          <p:cNvSpPr/>
          <p:nvPr/>
        </p:nvSpPr>
        <p:spPr>
          <a:xfrm>
            <a:off x="1069848" y="4715137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Presunutá agresia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12D8727D-89F8-2892-2F98-312C2995949F}"/>
              </a:ext>
            </a:extLst>
          </p:cNvPr>
          <p:cNvSpPr/>
          <p:nvPr/>
        </p:nvSpPr>
        <p:spPr>
          <a:xfrm>
            <a:off x="1069848" y="5675574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Agresia vyvolaná strachom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C7038355-534E-6555-25AC-5F58501679C2}"/>
              </a:ext>
            </a:extLst>
          </p:cNvPr>
          <p:cNvSpPr/>
          <p:nvPr/>
        </p:nvSpPr>
        <p:spPr>
          <a:xfrm>
            <a:off x="6096000" y="1828483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Predátorská agresia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50DB1789-6611-5B84-B102-09E09C19C850}"/>
              </a:ext>
            </a:extLst>
          </p:cNvPr>
          <p:cNvSpPr/>
          <p:nvPr/>
        </p:nvSpPr>
        <p:spPr>
          <a:xfrm>
            <a:off x="6096000" y="2788920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Konkurenčná agresia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45E777F5-BF6A-ECB4-1168-3A2C2BE38C51}"/>
              </a:ext>
            </a:extLst>
          </p:cNvPr>
          <p:cNvSpPr/>
          <p:nvPr/>
        </p:nvSpPr>
        <p:spPr>
          <a:xfrm>
            <a:off x="1069848" y="3754700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Nepriama agresia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CA406CEB-B793-8B25-DD52-2F624CE54F1C}"/>
              </a:ext>
            </a:extLst>
          </p:cNvPr>
          <p:cNvSpPr/>
          <p:nvPr/>
        </p:nvSpPr>
        <p:spPr>
          <a:xfrm>
            <a:off x="6096000" y="3749357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Agresia ako obrana teritória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901D1BE-A744-54FF-03D4-A6E583C20CF1}"/>
              </a:ext>
            </a:extLst>
          </p:cNvPr>
          <p:cNvSpPr/>
          <p:nvPr/>
        </p:nvSpPr>
        <p:spPr>
          <a:xfrm>
            <a:off x="6096000" y="4715137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Dráždivá agresia – zo strany trénera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C117A9BC-5493-DE6A-D595-C0941BAECA8C}"/>
              </a:ext>
            </a:extLst>
          </p:cNvPr>
          <p:cNvSpPr/>
          <p:nvPr/>
        </p:nvSpPr>
        <p:spPr>
          <a:xfrm>
            <a:off x="6096000" y="5675574"/>
            <a:ext cx="469176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600" dirty="0">
                <a:solidFill>
                  <a:schemeClr val="tx1"/>
                </a:solidFill>
              </a:rPr>
              <a:t>Cyklus násilia</a:t>
            </a:r>
          </a:p>
        </p:txBody>
      </p:sp>
      <p:pic>
        <p:nvPicPr>
          <p:cNvPr id="30" name="Zvuk 29">
            <a:hlinkClick r:id="" action="ppaction://media"/>
            <a:extLst>
              <a:ext uri="{FF2B5EF4-FFF2-40B4-BE49-F238E27FC236}">
                <a16:creationId xmlns:a16="http://schemas.microsoft.com/office/drawing/2014/main" id="{367EB082-BF56-2E3A-142A-5E8B2192E6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25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540"/>
    </mc:Choice>
    <mc:Fallback>
      <p:transition spd="slow" advTm="37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7C40B-B619-A6DD-CA2A-CC6EBF5C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Šikanovanie v športe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B15C3E-28F8-A93E-0C15-B8D00D80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7904DBB-551A-CC35-22FB-51148D3AFC38}"/>
              </a:ext>
            </a:extLst>
          </p:cNvPr>
          <p:cNvSpPr/>
          <p:nvPr/>
        </p:nvSpPr>
        <p:spPr>
          <a:xfrm>
            <a:off x="1069848" y="1874520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Často naplánovaný agresívny akt športovca voči inému športovcovi, keď agresor používa násilie smerované voči obeti ako nástroj na dosiahnutie svojho cieľa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57257A85-D39C-972C-61F1-2C6E9F90421A}"/>
              </a:ext>
            </a:extLst>
          </p:cNvPr>
          <p:cNvSpPr/>
          <p:nvPr/>
        </p:nvSpPr>
        <p:spPr>
          <a:xfrm>
            <a:off x="1069848" y="2829060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Prejavy sledovateľné aj počas tréningu, športovej aktivity, nielen v kabíne, šatni... 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F45A23E-F6EF-29F7-C06D-E0589399FF30}"/>
              </a:ext>
            </a:extLst>
          </p:cNvPr>
          <p:cNvSpPr/>
          <p:nvPr/>
        </p:nvSpPr>
        <p:spPr>
          <a:xfrm>
            <a:off x="1069848" y="3777703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zlomyseľné obťažovanie týranie, prenasledovanie obete agresorom 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AC597E1-CE9F-B6FC-D4DA-373911C005A6}"/>
              </a:ext>
            </a:extLst>
          </p:cNvPr>
          <p:cNvSpPr/>
          <p:nvPr/>
        </p:nvSpPr>
        <p:spPr>
          <a:xfrm>
            <a:off x="1069848" y="4726346"/>
            <a:ext cx="8279168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jeden alebo viac športovcov fyzicky i psychicky úmyselne ubližuje inému športovcovi alebo športovcom, a to buď prostredníctvom agresie alebo rôznych manipulačných techník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D1A235B0-6A1A-885E-4484-9C5567C068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43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233"/>
    </mc:Choice>
    <mc:Fallback>
      <p:transition spd="slow" advTm="22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0325-C69D-686B-6AA2-FABB8DBE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 základné druhy šikanovania v športe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A43703-1DE8-5EF1-2FCC-2DE5441F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47E47B5-2E32-9117-758E-8A3CF89619A9}"/>
              </a:ext>
            </a:extLst>
          </p:cNvPr>
          <p:cNvSpPr/>
          <p:nvPr/>
        </p:nvSpPr>
        <p:spPr>
          <a:xfrm>
            <a:off x="1219241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Priame šikanovanie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CA22E85-DC0E-A832-D7DB-45F3D1EB2E01}"/>
              </a:ext>
            </a:extLst>
          </p:cNvPr>
          <p:cNvSpPr/>
          <p:nvPr/>
        </p:nvSpPr>
        <p:spPr>
          <a:xfrm>
            <a:off x="6096000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Nepriame šikanovanie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E7879F51-6DA6-1F14-BD20-49525B532ABB}"/>
              </a:ext>
            </a:extLst>
          </p:cNvPr>
          <p:cNvSpPr/>
          <p:nvPr/>
        </p:nvSpPr>
        <p:spPr>
          <a:xfrm>
            <a:off x="3251532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F1E76E49-9D76-5074-6479-4E0E9237931C}"/>
              </a:ext>
            </a:extLst>
          </p:cNvPr>
          <p:cNvSpPr/>
          <p:nvPr/>
        </p:nvSpPr>
        <p:spPr>
          <a:xfrm>
            <a:off x="8167244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E2F9D1-F90A-C62D-47A5-8FA0ABA7BE9F}"/>
              </a:ext>
            </a:extLst>
          </p:cNvPr>
          <p:cNvSpPr/>
          <p:nvPr/>
        </p:nvSpPr>
        <p:spPr>
          <a:xfrm>
            <a:off x="1219241" y="4688009"/>
            <a:ext cx="4451194" cy="153784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priame násilie, často skryté za kontakt v rámci športovej hry</a:t>
            </a: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posmešky adresované menej šikovnému športovcovi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F7FE0E-3419-04DE-26A9-92679BB7631A}"/>
              </a:ext>
            </a:extLst>
          </p:cNvPr>
          <p:cNvSpPr/>
          <p:nvPr/>
        </p:nvSpPr>
        <p:spPr>
          <a:xfrm>
            <a:off x="1219241" y="3669427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typické priamou fyzickou agresiou namierenou voči inému športovcovi 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126CA26-C5AE-E830-3E4A-03E083823C98}"/>
              </a:ext>
            </a:extLst>
          </p:cNvPr>
          <p:cNvSpPr/>
          <p:nvPr/>
        </p:nvSpPr>
        <p:spPr>
          <a:xfrm>
            <a:off x="6096000" y="3671966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Sociálne izolovanie športovca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54F8E8A-43D8-1404-E7F3-CBCA69CA81F7}"/>
              </a:ext>
            </a:extLst>
          </p:cNvPr>
          <p:cNvSpPr/>
          <p:nvPr/>
        </p:nvSpPr>
        <p:spPr>
          <a:xfrm>
            <a:off x="6096000" y="4688009"/>
            <a:ext cx="4451194" cy="153784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Vynechávanie športovca zo spoločných aktivít, rozhovorov...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Ignorovanie športovca v prípade možnosti výberu do tímu zo strany iných športovcov</a:t>
            </a: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0DF0DBEC-C4A1-2675-8A15-AC0522A2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5069.5079"/>
                </p14:media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38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32"/>
    </mc:Choice>
    <mc:Fallback>
      <p:transition spd="slow" advTm="159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55693-D071-6BB9-3196-CF16D9667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1E038F8-8111-B41A-156C-2CAA82080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Ďakujem za pozornosť!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B13958C-B350-66E5-0E60-F2943878D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761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12"/>
    </mc:Choice>
    <mc:Fallback>
      <p:transition spd="slow" advTm="2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3.6|100.3|21.3|0.9|42.4|31.7|54.1|88.9|56.2|51.7|35|8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|18.9|94.5|14.1|124.4|15.5|188.8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81.1|25.9|60.1|131.8|1.3|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54.6|26.8|28.6|2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6.5|2.3|51.6|55.6|42.7|30.8|40|40|6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64.8|32.7|3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6.2|0.6|52.9|3.2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290</Words>
  <Application>Microsoft Office PowerPoint</Application>
  <PresentationFormat>Širokouhlá</PresentationFormat>
  <Paragraphs>63</Paragraphs>
  <Slides>9</Slides>
  <Notes>0</Notes>
  <HiddenSlides>0</HiddenSlides>
  <MMClips>9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Motív Office</vt:lpstr>
      <vt:lpstr>Sociální psychologie ve sportu - prednáška</vt:lpstr>
      <vt:lpstr>Prezentácia programu PowerPoint</vt:lpstr>
      <vt:lpstr>Teoretické vysvetlenie agresie</vt:lpstr>
      <vt:lpstr>Možné príčiny agresie</vt:lpstr>
      <vt:lpstr>Základné druhy agresie</vt:lpstr>
      <vt:lpstr>Iné druhy agresie</vt:lpstr>
      <vt:lpstr>Šikanovanie v športe </vt:lpstr>
      <vt:lpstr>2 základné druhy šikanovania v športe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ve sportu - prednáška</dc:title>
  <dc:creator>Pačesová Petra</dc:creator>
  <cp:lastModifiedBy>Pačesová Petra</cp:lastModifiedBy>
  <cp:revision>2</cp:revision>
  <dcterms:created xsi:type="dcterms:W3CDTF">2023-11-24T20:01:08Z</dcterms:created>
  <dcterms:modified xsi:type="dcterms:W3CDTF">2023-11-26T18:54:14Z</dcterms:modified>
</cp:coreProperties>
</file>