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420" r:id="rId3"/>
    <p:sldId id="444" r:id="rId4"/>
    <p:sldId id="421" r:id="rId5"/>
    <p:sldId id="448" r:id="rId6"/>
    <p:sldId id="449" r:id="rId7"/>
    <p:sldId id="450" r:id="rId8"/>
    <p:sldId id="452" r:id="rId9"/>
    <p:sldId id="453" r:id="rId10"/>
    <p:sldId id="418" r:id="rId11"/>
    <p:sldId id="454" r:id="rId12"/>
    <p:sldId id="456" r:id="rId13"/>
    <p:sldId id="457" r:id="rId14"/>
    <p:sldId id="455" r:id="rId15"/>
    <p:sldId id="458" r:id="rId16"/>
    <p:sldId id="266" r:id="rId17"/>
    <p:sldId id="389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0C9D4E-508A-D382-D5F5-C214F3491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49AA78-7A96-C6A4-A712-20C618A19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B328A7C-42E4-F99A-B4F3-28B62D570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CA08-2DF6-4DD2-A343-3AB303E82D25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1354EE1-7B11-084F-07F4-595E7257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5C5B35C-CCAC-CFDF-8863-47C151B3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8CA1-9C84-49A3-A574-27A64F600A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8022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1659D0-AB68-C768-DA56-A9EC42DE2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9F53E3A-8D3B-B096-0E03-AC120E829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E07C663-33D1-5FA9-C194-5B0B506FD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CA08-2DF6-4DD2-A343-3AB303E82D25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0F02485-9BF3-96EE-B3F2-7095DFFEB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5D227F1-DC82-533A-9E13-C13CBE643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8CA1-9C84-49A3-A574-27A64F600A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323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C9E9128-7A30-0399-3EC0-7D85992930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3CD4718-1908-3229-2E26-FA73D1099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CFBCB00-41A5-75F8-76B7-C1B49A3C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CA08-2DF6-4DD2-A343-3AB303E82D25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D80E27B-8462-17D9-BC01-983E0441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95E5077-32B0-65BA-5BE1-9B8253B2C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8CA1-9C84-49A3-A574-27A64F600A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905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75C581-98AF-2054-9832-24A60A10B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00B48E7-ED67-375D-9F9A-8A4C9FE1A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3C6E42F-A467-404A-A790-6956708F0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CA08-2DF6-4DD2-A343-3AB303E82D25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5C5D6BF-CDB2-2183-989C-5E3B2D75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C592213-AA37-CAF4-5A66-6EE2D4B6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8CA1-9C84-49A3-A574-27A64F600A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106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17D0F-24CE-25C1-C494-C3261C33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58A82AB-62E9-9D0F-E789-38E51153F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0F8DDAF-F946-3A54-3251-1B8A1AB6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CA08-2DF6-4DD2-A343-3AB303E82D25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0AB1400-E246-BE1F-3CEE-67026D0CC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EA042A7-0190-48DA-9013-A3323A7C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8CA1-9C84-49A3-A574-27A64F600A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3187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47BBDC-5478-3490-C89E-1EBF2078A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425B28E-A121-9E01-5E8D-ACEEC55D0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C551608-4CCE-3F48-2173-448ED4AF9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FA13FEE-1CC6-D5B9-875B-1C1D4A25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CA08-2DF6-4DD2-A343-3AB303E82D25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A44A7C0-3AAA-3ED0-6631-7350A77C6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9F9DF57-ECB4-5685-92A9-A272CCA29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8CA1-9C84-49A3-A574-27A64F600A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167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80E4A-7C6E-EFE1-EE90-DFC9C363A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AAE9EE-6F17-0759-DC55-F2B5AF63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2FE0E0C-690B-5C3D-7008-849A1DC46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8C66BE6-EC31-50E2-FD6C-EBE6C29D4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DA7209D7-ED7F-5A26-7678-E24CA8C3DA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9357AAFC-95FE-19D6-1830-C5188134E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CA08-2DF6-4DD2-A343-3AB303E82D25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58818E74-F792-2549-F849-29F3AA4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E7EF6083-CA18-A14E-394A-6E01A530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8CA1-9C84-49A3-A574-27A64F600A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780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5B64A6-12D5-92CB-5909-C93D66172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C29E94B-A6A0-ED84-709B-13A9FAE6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CA08-2DF6-4DD2-A343-3AB303E82D25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D597439-44BB-05B4-DD1F-D8952A958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C29B93D-D4C4-8AEF-B19B-3A2E953B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8CA1-9C84-49A3-A574-27A64F600A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8310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32E970A-01BB-F975-B192-7AF78E01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CA08-2DF6-4DD2-A343-3AB303E82D25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18BBD33-453A-74B7-F73A-4E0BDDAE3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AE4B66B-17FE-5E31-5C8F-F4BF4AF81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8CA1-9C84-49A3-A574-27A64F600A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7781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DAF12F-087F-04E2-F810-94B2267F2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3C5317E-F4DC-A5B4-2263-6F9769186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0BC4C72-F139-E394-CFB8-6C77D0EAC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1200875-E7C5-2933-1625-36B8B757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CA08-2DF6-4DD2-A343-3AB303E82D25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E468C3E-48C0-6030-40B2-007887F2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7355E9F-3006-DF80-CB7B-21E46E67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8CA1-9C84-49A3-A574-27A64F600A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9740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7816E-3EC8-F1C0-33B4-5C193A81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3C7BDE9-D3B7-0069-F1FB-C4F07E48B9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8DF587-A3C0-7334-6534-37571B18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B26DF5F-B3E9-8F41-B5F4-B96F82186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CA08-2DF6-4DD2-A343-3AB303E82D25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7334A0C-74D2-9B9B-F237-8FA339BAA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693B88E-BE02-00ED-D736-259C2EC1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58CA1-9C84-49A3-A574-27A64F600A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9714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9D2AE23-730F-0FD7-4FAC-428FF489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37716CA-0799-2B88-58D7-E95110330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3EBBEDF-18A5-5851-FEAF-154824D02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1CA08-2DF6-4DD2-A343-3AB303E82D25}" type="datetimeFigureOut">
              <a:rPr lang="sk-SK" smtClean="0"/>
              <a:t>26. 11. 2023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37ACC71-3F31-40B4-12ED-7747E53DC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BD85BAA-092C-D922-8F78-50DA7396B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58CA1-9C84-49A3-A574-27A64F600A3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863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mailto:petra.pacesova@fsps.muni.cz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3.gif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Závaží a tréninková zařízení">
            <a:extLst>
              <a:ext uri="{FF2B5EF4-FFF2-40B4-BE49-F238E27FC236}">
                <a16:creationId xmlns:a16="http://schemas.microsoft.com/office/drawing/2014/main" id="{871BC9F4-C7E2-603C-6879-53818F1A3B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t="15470" b="261"/>
          <a:stretch/>
        </p:blipFill>
        <p:spPr>
          <a:xfrm>
            <a:off x="21" y="-199368"/>
            <a:ext cx="12191979" cy="685798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D4F824D-66D1-0E67-3779-D12DB65EC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sk-SK" sz="5000" b="1" cap="none" baseline="0" dirty="0" err="1">
                <a:ln w="22225">
                  <a:solidFill>
                    <a:srgbClr val="FFFFFF"/>
                  </a:solidFill>
                </a:ln>
              </a:rPr>
              <a:t>Sociální</a:t>
            </a:r>
            <a:r>
              <a:rPr lang="sk-SK" sz="5000" b="1" cap="none" baseline="0" dirty="0">
                <a:ln w="22225">
                  <a:solidFill>
                    <a:srgbClr val="FFFFFF"/>
                  </a:solidFill>
                </a:ln>
              </a:rPr>
              <a:t> </a:t>
            </a:r>
            <a:r>
              <a:rPr lang="sk-SK" sz="5000" b="1" cap="none" baseline="0" dirty="0" err="1">
                <a:ln w="22225">
                  <a:solidFill>
                    <a:srgbClr val="FFFFFF"/>
                  </a:solidFill>
                </a:ln>
              </a:rPr>
              <a:t>psychologie</a:t>
            </a:r>
            <a:r>
              <a:rPr lang="sk-SK" sz="5000" b="1" cap="none" baseline="0" dirty="0">
                <a:ln w="22225">
                  <a:solidFill>
                    <a:srgbClr val="FFFFFF"/>
                  </a:solidFill>
                </a:ln>
              </a:rPr>
              <a:t> </a:t>
            </a:r>
            <a:r>
              <a:rPr lang="sk-SK" sz="5000" b="1" cap="none" baseline="0" dirty="0" err="1">
                <a:ln w="22225">
                  <a:solidFill>
                    <a:srgbClr val="FFFFFF"/>
                  </a:solidFill>
                </a:ln>
              </a:rPr>
              <a:t>ve</a:t>
            </a:r>
            <a:r>
              <a:rPr lang="sk-SK" sz="5000" b="1" cap="none" baseline="0" dirty="0">
                <a:ln w="22225">
                  <a:solidFill>
                    <a:srgbClr val="FFFFFF"/>
                  </a:solidFill>
                </a:ln>
              </a:rPr>
              <a:t> </a:t>
            </a:r>
            <a:r>
              <a:rPr lang="sk-SK" sz="5000" b="1" cap="none" baseline="0" dirty="0" err="1">
                <a:ln w="22225">
                  <a:solidFill>
                    <a:srgbClr val="FFFFFF"/>
                  </a:solidFill>
                </a:ln>
              </a:rPr>
              <a:t>sportu</a:t>
            </a:r>
            <a:r>
              <a:rPr lang="sk-SK" sz="5000" b="1" cap="none" baseline="0" dirty="0">
                <a:ln w="22225">
                  <a:solidFill>
                    <a:srgbClr val="FFFFFF"/>
                  </a:solidFill>
                </a:ln>
              </a:rPr>
              <a:t> - seminár</a:t>
            </a:r>
            <a:endParaRPr lang="en-US" sz="5000" b="1" cap="none" baseline="0" dirty="0">
              <a:ln w="22225">
                <a:solidFill>
                  <a:srgbClr val="FFFFFF"/>
                </a:solidFill>
              </a:ln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78647E9-59C8-5BBA-7BCE-5956B9A7D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/>
              <a:t>Mgr. et Mgr. Petra Pačesová, PhD.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petra.pacesova@fsps.muni.cz</a:t>
            </a:r>
            <a:endParaRPr lang="en-US" sz="32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 err="1"/>
              <a:t>Fakulta</a:t>
            </a:r>
            <a:r>
              <a:rPr lang="en-US" sz="3200" dirty="0"/>
              <a:t> </a:t>
            </a:r>
            <a:r>
              <a:rPr lang="en-US" sz="3200" dirty="0" err="1"/>
              <a:t>sportovních</a:t>
            </a:r>
            <a:r>
              <a:rPr lang="en-US" sz="3200" dirty="0"/>
              <a:t> </a:t>
            </a:r>
            <a:r>
              <a:rPr lang="en-US" sz="3200" dirty="0" err="1"/>
              <a:t>studií</a:t>
            </a:r>
            <a:r>
              <a:rPr lang="en-US" sz="3200" dirty="0"/>
              <a:t>, </a:t>
            </a:r>
            <a:r>
              <a:rPr lang="en-US" sz="3200" dirty="0" err="1"/>
              <a:t>Masarykova</a:t>
            </a:r>
            <a:r>
              <a:rPr lang="en-US" sz="3200" dirty="0"/>
              <a:t> </a:t>
            </a:r>
            <a:r>
              <a:rPr lang="en-US" sz="3200" dirty="0" err="1"/>
              <a:t>univerzita</a:t>
            </a:r>
            <a:r>
              <a:rPr lang="en-US" sz="3200" dirty="0"/>
              <a:t> v </a:t>
            </a:r>
            <a:r>
              <a:rPr lang="en-US" sz="3200" dirty="0" err="1"/>
              <a:t>Brne</a:t>
            </a:r>
            <a:endParaRPr lang="en-US" sz="32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E149705-A930-C830-5A0F-7C024E286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268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94"/>
    </mc:Choice>
    <mc:Fallback>
      <p:transition spd="slow" advTm="63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8CE7F-3C3B-FEFD-8C20-C68B480EB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Fair </a:t>
            </a:r>
            <a:r>
              <a:rPr lang="sk-SK" dirty="0" err="1"/>
              <a:t>play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5850A8-F0FF-A892-2C47-13DE1F551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76036C0D-8544-1D08-2B93-AD8FBD6C287C}"/>
              </a:ext>
            </a:extLst>
          </p:cNvPr>
          <p:cNvSpPr/>
          <p:nvPr/>
        </p:nvSpPr>
        <p:spPr>
          <a:xfrm>
            <a:off x="1174851" y="1828483"/>
            <a:ext cx="9185390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chemeClr val="tx1"/>
                </a:solidFill>
              </a:rPr>
              <a:t>Šport ako účinný výchovný prostriedok pre formovanie pozitívnych charakterových čŕt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EAA1C13A-B5E8-4197-2ABF-E5FA67EC6295}"/>
              </a:ext>
            </a:extLst>
          </p:cNvPr>
          <p:cNvSpPr/>
          <p:nvPr/>
        </p:nvSpPr>
        <p:spPr>
          <a:xfrm>
            <a:off x="1174851" y="3441259"/>
            <a:ext cx="9185389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Zdokonalenie osobnosti športovca po fyzickej i psychickej stránke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B6538559-C130-73D5-38B3-151F64096D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25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93"/>
    </mc:Choice>
    <mc:Fallback>
      <p:transition spd="slow" advTm="38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6E981F-FB9E-4B9D-947B-9B30C35A4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Fair </a:t>
            </a:r>
            <a:r>
              <a:rPr lang="sk-SK" dirty="0" err="1"/>
              <a:t>play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A3B0194-5483-4469-9AA1-5E8E19B17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Vývojový diagram: uložené údaje 5">
            <a:extLst>
              <a:ext uri="{FF2B5EF4-FFF2-40B4-BE49-F238E27FC236}">
                <a16:creationId xmlns:a16="http://schemas.microsoft.com/office/drawing/2014/main" id="{D079A950-55AB-473F-B925-0BC92E6ABDF8}"/>
              </a:ext>
            </a:extLst>
          </p:cNvPr>
          <p:cNvSpPr/>
          <p:nvPr/>
        </p:nvSpPr>
        <p:spPr>
          <a:xfrm>
            <a:off x="837541" y="3429000"/>
            <a:ext cx="2568696" cy="1268835"/>
          </a:xfrm>
          <a:prstGeom prst="flowChartOnlineStorag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Rešpektovanie pravidiel</a:t>
            </a:r>
          </a:p>
        </p:txBody>
      </p:sp>
      <p:sp>
        <p:nvSpPr>
          <p:cNvPr id="7" name="Vývojový diagram: uložené údaje 6">
            <a:extLst>
              <a:ext uri="{FF2B5EF4-FFF2-40B4-BE49-F238E27FC236}">
                <a16:creationId xmlns:a16="http://schemas.microsoft.com/office/drawing/2014/main" id="{C6AFE44D-7712-4BEB-B333-67A51070E59B}"/>
              </a:ext>
            </a:extLst>
          </p:cNvPr>
          <p:cNvSpPr/>
          <p:nvPr/>
        </p:nvSpPr>
        <p:spPr>
          <a:xfrm>
            <a:off x="2919368" y="3429000"/>
            <a:ext cx="2365695" cy="1268835"/>
          </a:xfrm>
          <a:prstGeom prst="flowChartOnlineStorag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Prepojenie športu s rešpektom k druhým</a:t>
            </a:r>
          </a:p>
        </p:txBody>
      </p:sp>
      <p:sp>
        <p:nvSpPr>
          <p:cNvPr id="8" name="Vývojový diagram: uložené údaje 7">
            <a:extLst>
              <a:ext uri="{FF2B5EF4-FFF2-40B4-BE49-F238E27FC236}">
                <a16:creationId xmlns:a16="http://schemas.microsoft.com/office/drawing/2014/main" id="{3EC48317-1988-49EA-ABC5-45CA4ED71D58}"/>
              </a:ext>
            </a:extLst>
          </p:cNvPr>
          <p:cNvSpPr/>
          <p:nvPr/>
        </p:nvSpPr>
        <p:spPr>
          <a:xfrm>
            <a:off x="8859824" y="3429000"/>
            <a:ext cx="2365695" cy="1268835"/>
          </a:xfrm>
          <a:prstGeom prst="flowChartOnlineStorag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Vedie k pozitívnemu rozvoju osobnosti</a:t>
            </a:r>
          </a:p>
        </p:txBody>
      </p:sp>
      <p:sp>
        <p:nvSpPr>
          <p:cNvPr id="9" name="Vývojový diagram: uložené údaje 8">
            <a:extLst>
              <a:ext uri="{FF2B5EF4-FFF2-40B4-BE49-F238E27FC236}">
                <a16:creationId xmlns:a16="http://schemas.microsoft.com/office/drawing/2014/main" id="{75CEC12B-317F-4D69-A6CD-3E8EF75D5BCA}"/>
              </a:ext>
            </a:extLst>
          </p:cNvPr>
          <p:cNvSpPr/>
          <p:nvPr/>
        </p:nvSpPr>
        <p:spPr>
          <a:xfrm>
            <a:off x="6878972" y="3429000"/>
            <a:ext cx="2365695" cy="1268835"/>
          </a:xfrm>
          <a:prstGeom prst="flowChartOnlineStorag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Nie len prejav správania, ale i spôsob myslenia</a:t>
            </a:r>
          </a:p>
        </p:txBody>
      </p:sp>
      <p:sp>
        <p:nvSpPr>
          <p:cNvPr id="10" name="Vývojový diagram: uložené údaje 9">
            <a:extLst>
              <a:ext uri="{FF2B5EF4-FFF2-40B4-BE49-F238E27FC236}">
                <a16:creationId xmlns:a16="http://schemas.microsoft.com/office/drawing/2014/main" id="{776CAEF5-D030-449B-8C67-9C5EFEE273AD}"/>
              </a:ext>
            </a:extLst>
          </p:cNvPr>
          <p:cNvSpPr/>
          <p:nvPr/>
        </p:nvSpPr>
        <p:spPr>
          <a:xfrm>
            <a:off x="4899170" y="3429000"/>
            <a:ext cx="2365695" cy="1268835"/>
          </a:xfrm>
          <a:prstGeom prst="flowChartOnlineStorag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Zachovanie „športového ducha“</a:t>
            </a:r>
          </a:p>
        </p:txBody>
      </p: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0800021D-FBF7-34E8-C654-570229C2C5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484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06"/>
    </mc:Choice>
    <mc:Fallback>
      <p:transition spd="slow" advTm="64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6A4C8-980C-E1DF-41D2-F849D2EE2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Niektoré zo zásad fair </a:t>
            </a:r>
            <a:r>
              <a:rPr lang="sk-SK" dirty="0" err="1"/>
              <a:t>play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6ABD36-A759-10F1-B44D-D110F206D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2CE04688-8C52-3AF1-301F-7088A086CE5C}"/>
              </a:ext>
            </a:extLst>
          </p:cNvPr>
          <p:cNvSpPr/>
          <p:nvPr/>
        </p:nvSpPr>
        <p:spPr>
          <a:xfrm>
            <a:off x="1294158" y="1757462"/>
            <a:ext cx="9185390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</a:rPr>
              <a:t>Čestný boj v súťaži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C31591DE-AAB4-512A-0076-F54456FDE886}"/>
              </a:ext>
            </a:extLst>
          </p:cNvPr>
          <p:cNvSpPr/>
          <p:nvPr/>
        </p:nvSpPr>
        <p:spPr>
          <a:xfrm>
            <a:off x="1294158" y="2727915"/>
            <a:ext cx="9185390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/>
              <a:t>I </a:t>
            </a:r>
            <a:r>
              <a:rPr lang="sk-SK" sz="2400" dirty="0">
                <a:solidFill>
                  <a:schemeClr val="tx1"/>
                </a:solidFill>
              </a:rPr>
              <a:t>Aj porazený si zaslúži uznanie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E14882C1-33A3-A3E0-A5AF-B0034FA7DA75}"/>
              </a:ext>
            </a:extLst>
          </p:cNvPr>
          <p:cNvSpPr/>
          <p:nvPr/>
        </p:nvSpPr>
        <p:spPr>
          <a:xfrm>
            <a:off x="1294158" y="3699339"/>
            <a:ext cx="9185390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</a:rPr>
              <a:t>Rovnaké podmienky súťaže pre všetkých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C9382F89-0ECB-ADBC-9ED5-1AA7CEF836B5}"/>
              </a:ext>
            </a:extLst>
          </p:cNvPr>
          <p:cNvSpPr/>
          <p:nvPr/>
        </p:nvSpPr>
        <p:spPr>
          <a:xfrm>
            <a:off x="1294158" y="4670763"/>
            <a:ext cx="9185390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</a:rPr>
              <a:t>Férové športové správanie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80482B7C-FC7D-D44E-A3E9-B91C1E851371}"/>
              </a:ext>
            </a:extLst>
          </p:cNvPr>
          <p:cNvSpPr/>
          <p:nvPr/>
        </p:nvSpPr>
        <p:spPr>
          <a:xfrm>
            <a:off x="1294158" y="5642187"/>
            <a:ext cx="9185390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</a:rPr>
              <a:t>Správanie športovca/trénera je príkladom pre ostatných</a:t>
            </a:r>
          </a:p>
        </p:txBody>
      </p: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B655EBFF-7A52-B302-396E-B6F8FB897A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83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98"/>
    </mc:Choice>
    <mc:Fallback>
      <p:transition spd="slow" advTm="73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6A4C8-980C-E1DF-41D2-F849D2EE2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149921"/>
            <a:ext cx="9634011" cy="1325563"/>
          </a:xfrm>
        </p:spPr>
        <p:txBody>
          <a:bodyPr/>
          <a:lstStyle/>
          <a:p>
            <a:r>
              <a:rPr lang="sk-SK" dirty="0"/>
              <a:t>Faktory ovplyvňujúce fair </a:t>
            </a:r>
            <a:r>
              <a:rPr lang="sk-SK" dirty="0" err="1"/>
              <a:t>play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6ABD36-A759-10F1-B44D-D110F206D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2CE04688-8C52-3AF1-301F-7088A086CE5C}"/>
              </a:ext>
            </a:extLst>
          </p:cNvPr>
          <p:cNvSpPr/>
          <p:nvPr/>
        </p:nvSpPr>
        <p:spPr>
          <a:xfrm>
            <a:off x="1069847" y="1308988"/>
            <a:ext cx="651168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</a:rPr>
              <a:t>Vývoj spoločnosti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C31591DE-AAB4-512A-0076-F54456FDE886}"/>
              </a:ext>
            </a:extLst>
          </p:cNvPr>
          <p:cNvSpPr/>
          <p:nvPr/>
        </p:nvSpPr>
        <p:spPr>
          <a:xfrm>
            <a:off x="1069847" y="2193315"/>
            <a:ext cx="6511682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/>
              <a:t>I </a:t>
            </a:r>
            <a:r>
              <a:rPr lang="sk-SK" sz="2400" dirty="0">
                <a:solidFill>
                  <a:schemeClr val="tx1"/>
                </a:solidFill>
              </a:rPr>
              <a:t>Výchova v rodine a socializácia športovca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E14882C1-33A3-A3E0-A5AF-B0034FA7DA75}"/>
              </a:ext>
            </a:extLst>
          </p:cNvPr>
          <p:cNvSpPr/>
          <p:nvPr/>
        </p:nvSpPr>
        <p:spPr>
          <a:xfrm>
            <a:off x="1069847" y="3076167"/>
            <a:ext cx="6511683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</a:rPr>
              <a:t>Individuálna podstata osobnosti športovcov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C9382F89-0ECB-ADBC-9ED5-1AA7CEF836B5}"/>
              </a:ext>
            </a:extLst>
          </p:cNvPr>
          <p:cNvSpPr/>
          <p:nvPr/>
        </p:nvSpPr>
        <p:spPr>
          <a:xfrm>
            <a:off x="1069847" y="3959019"/>
            <a:ext cx="6511682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</a:rPr>
              <a:t>Vzory v detstve a v dospievaní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80482B7C-FC7D-D44E-A3E9-B91C1E851371}"/>
              </a:ext>
            </a:extLst>
          </p:cNvPr>
          <p:cNvSpPr/>
          <p:nvPr/>
        </p:nvSpPr>
        <p:spPr>
          <a:xfrm>
            <a:off x="1069847" y="4841871"/>
            <a:ext cx="6511682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</a:rPr>
              <a:t>Kognitívny vývin športovca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730A5E4C-E45A-EEEB-8717-7F49ADE943CB}"/>
              </a:ext>
            </a:extLst>
          </p:cNvPr>
          <p:cNvSpPr/>
          <p:nvPr/>
        </p:nvSpPr>
        <p:spPr>
          <a:xfrm>
            <a:off x="1069847" y="5732250"/>
            <a:ext cx="6511682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</a:rPr>
              <a:t>Emocionálny vývin športovca</a:t>
            </a:r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EF5D1ED7-C63C-F8F5-5798-CB6B21DB85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37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920"/>
    </mc:Choice>
    <mc:Fallback>
      <p:transition spd="slow" advTm="15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5AF199-8FE5-58F3-D707-3014AA023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Prečo sú zásady fair </a:t>
            </a:r>
            <a:r>
              <a:rPr lang="sk-SK" dirty="0" err="1"/>
              <a:t>play</a:t>
            </a:r>
            <a:r>
              <a:rPr lang="sk-SK" dirty="0"/>
              <a:t> dôležité?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5A05830-4DEE-805B-D5BF-91B0DC3AD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: odstrihnuté protiľahlé rohy 3">
            <a:extLst>
              <a:ext uri="{FF2B5EF4-FFF2-40B4-BE49-F238E27FC236}">
                <a16:creationId xmlns:a16="http://schemas.microsoft.com/office/drawing/2014/main" id="{B32E6319-79FA-86F7-8BC0-304CC483223F}"/>
              </a:ext>
            </a:extLst>
          </p:cNvPr>
          <p:cNvSpPr/>
          <p:nvPr/>
        </p:nvSpPr>
        <p:spPr>
          <a:xfrm>
            <a:off x="3095537" y="3327253"/>
            <a:ext cx="5880683" cy="1828800"/>
          </a:xfrm>
          <a:prstGeom prst="snip2Diag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chápanie fair </a:t>
            </a:r>
            <a:r>
              <a:rPr lang="sk-SK" dirty="0" err="1">
                <a:solidFill>
                  <a:schemeClr val="tx1"/>
                </a:solidFill>
              </a:rPr>
              <a:t>play</a:t>
            </a:r>
            <a:r>
              <a:rPr lang="sk-SK" dirty="0">
                <a:solidFill>
                  <a:schemeClr val="tx1"/>
                </a:solidFill>
              </a:rPr>
              <a:t> ako morálnej hodnoty v oblasti športu priamo úmerne súvisí s uznávaním morálnych hodnôt v bežnom živote 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7B7D9047-F5CE-87BE-A348-025218C2AFB7}"/>
              </a:ext>
            </a:extLst>
          </p:cNvPr>
          <p:cNvSpPr/>
          <p:nvPr/>
        </p:nvSpPr>
        <p:spPr>
          <a:xfrm>
            <a:off x="3973585" y="2110850"/>
            <a:ext cx="4244829" cy="9311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>
                <a:solidFill>
                  <a:schemeClr val="tx1"/>
                </a:solidFill>
              </a:rPr>
              <a:t>Redukcionistická</a:t>
            </a:r>
            <a:r>
              <a:rPr lang="sk-SK" dirty="0">
                <a:solidFill>
                  <a:schemeClr val="tx1"/>
                </a:solidFill>
              </a:rPr>
              <a:t> teória Simona</a:t>
            </a: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739C8C55-5530-11CE-9E19-0CA54A62B7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951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16"/>
    </mc:Choice>
    <mc:Fallback>
      <p:transition spd="slow" advTm="5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6A4C8-980C-E1DF-41D2-F849D2EE2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149921"/>
            <a:ext cx="9634011" cy="1325563"/>
          </a:xfrm>
        </p:spPr>
        <p:txBody>
          <a:bodyPr/>
          <a:lstStyle/>
          <a:p>
            <a:r>
              <a:rPr lang="sk-SK" dirty="0" err="1"/>
              <a:t>Kontaktnosť</a:t>
            </a:r>
            <a:r>
              <a:rPr lang="sk-SK" dirty="0"/>
              <a:t> športových disciplín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6ABD36-A759-10F1-B44D-D110F206D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2CE04688-8C52-3AF1-301F-7088A086CE5C}"/>
              </a:ext>
            </a:extLst>
          </p:cNvPr>
          <p:cNvSpPr/>
          <p:nvPr/>
        </p:nvSpPr>
        <p:spPr>
          <a:xfrm>
            <a:off x="1069847" y="1308988"/>
            <a:ext cx="9956219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</a:rPr>
              <a:t>Za kontakt pri športovej aktivite nesmie byť skrytá snaha ublížiť inému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C31591DE-AAB4-512A-0076-F54456FDE886}"/>
              </a:ext>
            </a:extLst>
          </p:cNvPr>
          <p:cNvSpPr/>
          <p:nvPr/>
        </p:nvSpPr>
        <p:spPr>
          <a:xfrm>
            <a:off x="1069847" y="2193315"/>
            <a:ext cx="9956218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/>
              <a:t>I </a:t>
            </a:r>
            <a:r>
              <a:rPr lang="sk-SK" sz="2400" dirty="0">
                <a:solidFill>
                  <a:schemeClr val="tx1"/>
                </a:solidFill>
              </a:rPr>
              <a:t>Fyzický kontakt pri športe v rámci fair </a:t>
            </a:r>
            <a:r>
              <a:rPr lang="sk-SK" sz="2400" dirty="0" err="1">
                <a:solidFill>
                  <a:schemeClr val="tx1"/>
                </a:solidFill>
              </a:rPr>
              <a:t>play</a:t>
            </a:r>
            <a:r>
              <a:rPr lang="sk-SK" sz="2400" dirty="0">
                <a:solidFill>
                  <a:schemeClr val="tx1"/>
                </a:solidFill>
              </a:rPr>
              <a:t> je </a:t>
            </a:r>
            <a:r>
              <a:rPr lang="sk-SK" sz="2400" dirty="0" err="1">
                <a:solidFill>
                  <a:schemeClr val="tx1"/>
                </a:solidFill>
              </a:rPr>
              <a:t>ok</a:t>
            </a:r>
            <a:endParaRPr lang="sk-SK" sz="2400" dirty="0">
              <a:solidFill>
                <a:schemeClr val="tx1"/>
              </a:solidFill>
            </a:endParaRPr>
          </a:p>
        </p:txBody>
      </p:sp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6C0430F4-7A35-8515-3761-5651F696536E}"/>
              </a:ext>
            </a:extLst>
          </p:cNvPr>
          <p:cNvSpPr/>
          <p:nvPr/>
        </p:nvSpPr>
        <p:spPr>
          <a:xfrm>
            <a:off x="1114410" y="3845532"/>
            <a:ext cx="2388093" cy="2862547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r>
              <a:rPr lang="sk-SK" dirty="0">
                <a:solidFill>
                  <a:schemeClr val="tx1"/>
                </a:solidFill>
              </a:rPr>
              <a:t>kontakt je súčasťou výkonu</a:t>
            </a:r>
            <a:endParaRPr lang="sk-SK" dirty="0"/>
          </a:p>
        </p:txBody>
      </p:sp>
      <p:sp>
        <p:nvSpPr>
          <p:cNvPr id="11" name="Šípka: doprava 10">
            <a:extLst>
              <a:ext uri="{FF2B5EF4-FFF2-40B4-BE49-F238E27FC236}">
                <a16:creationId xmlns:a16="http://schemas.microsoft.com/office/drawing/2014/main" id="{E55A20F4-AEC5-50FE-4B62-1D9DAA4B1AB2}"/>
              </a:ext>
            </a:extLst>
          </p:cNvPr>
          <p:cNvSpPr/>
          <p:nvPr/>
        </p:nvSpPr>
        <p:spPr>
          <a:xfrm rot="5400000">
            <a:off x="1874502" y="3154699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E343A6A9-9887-8601-F8BC-FFF8ED442B9F}"/>
              </a:ext>
            </a:extLst>
          </p:cNvPr>
          <p:cNvSpPr/>
          <p:nvPr/>
        </p:nvSpPr>
        <p:spPr>
          <a:xfrm>
            <a:off x="3547065" y="3845532"/>
            <a:ext cx="2388093" cy="2862547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r>
              <a:rPr lang="sk-SK" dirty="0">
                <a:solidFill>
                  <a:schemeClr val="tx1"/>
                </a:solidFill>
              </a:rPr>
              <a:t>agresívne prejavy nie sú priamo súčasťou výkonu, ale môžu sa v rámci neho objaviť</a:t>
            </a:r>
          </a:p>
        </p:txBody>
      </p:sp>
      <p:sp>
        <p:nvSpPr>
          <p:cNvPr id="13" name="Šípka: doprava 12">
            <a:extLst>
              <a:ext uri="{FF2B5EF4-FFF2-40B4-BE49-F238E27FC236}">
                <a16:creationId xmlns:a16="http://schemas.microsoft.com/office/drawing/2014/main" id="{21F9C53B-D208-67D0-C09C-B24699C5D8F3}"/>
              </a:ext>
            </a:extLst>
          </p:cNvPr>
          <p:cNvSpPr/>
          <p:nvPr/>
        </p:nvSpPr>
        <p:spPr>
          <a:xfrm rot="5400000">
            <a:off x="4289343" y="3154699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C008BD48-CD15-BBF1-DDED-51BC0B364CDD}"/>
              </a:ext>
            </a:extLst>
          </p:cNvPr>
          <p:cNvSpPr/>
          <p:nvPr/>
        </p:nvSpPr>
        <p:spPr>
          <a:xfrm>
            <a:off x="5979720" y="3845532"/>
            <a:ext cx="2388093" cy="2862547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r>
              <a:rPr lang="sk-SK" dirty="0">
                <a:solidFill>
                  <a:schemeClr val="tx1"/>
                </a:solidFill>
              </a:rPr>
              <a:t>agresívne prejavy sa nepredpokladajú, ale zriedka sa môžu objaviť</a:t>
            </a:r>
          </a:p>
        </p:txBody>
      </p:sp>
      <p:sp>
        <p:nvSpPr>
          <p:cNvPr id="15" name="Šípka: doprava 14">
            <a:extLst>
              <a:ext uri="{FF2B5EF4-FFF2-40B4-BE49-F238E27FC236}">
                <a16:creationId xmlns:a16="http://schemas.microsoft.com/office/drawing/2014/main" id="{16D3DDF8-DEBE-A0B6-C6AE-633D29F8AD53}"/>
              </a:ext>
            </a:extLst>
          </p:cNvPr>
          <p:cNvSpPr/>
          <p:nvPr/>
        </p:nvSpPr>
        <p:spPr>
          <a:xfrm rot="5400000">
            <a:off x="6739813" y="3154699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C4B3E378-ED8B-0C5A-E505-283291DB7A48}"/>
              </a:ext>
            </a:extLst>
          </p:cNvPr>
          <p:cNvSpPr/>
          <p:nvPr/>
        </p:nvSpPr>
        <p:spPr>
          <a:xfrm>
            <a:off x="8417423" y="3845532"/>
            <a:ext cx="2388093" cy="2862547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r>
              <a:rPr lang="sk-SK" dirty="0">
                <a:solidFill>
                  <a:schemeClr val="tx1"/>
                </a:solidFill>
              </a:rPr>
              <a:t>neumožňujú priamy fyzický kontakt a teda ani agresívne prejavy športovcov </a:t>
            </a:r>
          </a:p>
        </p:txBody>
      </p:sp>
      <p:sp>
        <p:nvSpPr>
          <p:cNvPr id="17" name="Šípka: doprava 16">
            <a:extLst>
              <a:ext uri="{FF2B5EF4-FFF2-40B4-BE49-F238E27FC236}">
                <a16:creationId xmlns:a16="http://schemas.microsoft.com/office/drawing/2014/main" id="{0A229E94-8D0E-4BC5-C6AA-714850D3EF0A}"/>
              </a:ext>
            </a:extLst>
          </p:cNvPr>
          <p:cNvSpPr/>
          <p:nvPr/>
        </p:nvSpPr>
        <p:spPr>
          <a:xfrm rot="5400000">
            <a:off x="9177516" y="3154699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4B348574-23C3-1664-FAB0-B21C8BF82CB1}"/>
              </a:ext>
            </a:extLst>
          </p:cNvPr>
          <p:cNvSpPr/>
          <p:nvPr/>
        </p:nvSpPr>
        <p:spPr>
          <a:xfrm>
            <a:off x="3789080" y="3920430"/>
            <a:ext cx="1868433" cy="10926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Športové hry</a:t>
            </a:r>
          </a:p>
        </p:txBody>
      </p:sp>
      <p:sp>
        <p:nvSpPr>
          <p:cNvPr id="19" name="Obdĺžnik: zaoblené rohy 18">
            <a:extLst>
              <a:ext uri="{FF2B5EF4-FFF2-40B4-BE49-F238E27FC236}">
                <a16:creationId xmlns:a16="http://schemas.microsoft.com/office/drawing/2014/main" id="{18E86B61-FFEB-7CE3-B7C5-0A73227A9944}"/>
              </a:ext>
            </a:extLst>
          </p:cNvPr>
          <p:cNvSpPr/>
          <p:nvPr/>
        </p:nvSpPr>
        <p:spPr>
          <a:xfrm>
            <a:off x="1374239" y="3920430"/>
            <a:ext cx="1868433" cy="10926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err="1">
                <a:solidFill>
                  <a:schemeClr val="tx1"/>
                </a:solidFill>
              </a:rPr>
              <a:t>Úpolové</a:t>
            </a:r>
            <a:r>
              <a:rPr lang="sk-SK" b="1" dirty="0">
                <a:solidFill>
                  <a:schemeClr val="tx1"/>
                </a:solidFill>
              </a:rPr>
              <a:t> športy</a:t>
            </a:r>
          </a:p>
        </p:txBody>
      </p:sp>
      <p:sp>
        <p:nvSpPr>
          <p:cNvPr id="20" name="Obdĺžnik: zaoblené rohy 19">
            <a:extLst>
              <a:ext uri="{FF2B5EF4-FFF2-40B4-BE49-F238E27FC236}">
                <a16:creationId xmlns:a16="http://schemas.microsoft.com/office/drawing/2014/main" id="{FC887E41-6715-EABC-2F60-769AD48D53A9}"/>
              </a:ext>
            </a:extLst>
          </p:cNvPr>
          <p:cNvSpPr/>
          <p:nvPr/>
        </p:nvSpPr>
        <p:spPr>
          <a:xfrm>
            <a:off x="6239549" y="3920430"/>
            <a:ext cx="1868433" cy="10926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Bežecké atletické disciplíny, cyklistika...</a:t>
            </a:r>
          </a:p>
        </p:txBody>
      </p:sp>
      <p:sp>
        <p:nvSpPr>
          <p:cNvPr id="21" name="Obdĺžnik: zaoblené rohy 20">
            <a:extLst>
              <a:ext uri="{FF2B5EF4-FFF2-40B4-BE49-F238E27FC236}">
                <a16:creationId xmlns:a16="http://schemas.microsoft.com/office/drawing/2014/main" id="{F40DD012-EF05-0776-C857-CE0079BE23A4}"/>
              </a:ext>
            </a:extLst>
          </p:cNvPr>
          <p:cNvSpPr/>
          <p:nvPr/>
        </p:nvSpPr>
        <p:spPr>
          <a:xfrm>
            <a:off x="8677252" y="4017306"/>
            <a:ext cx="1868433" cy="10926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/>
                </a:solidFill>
              </a:rPr>
              <a:t>Plávanie, tenis, gymnastika...</a:t>
            </a:r>
          </a:p>
        </p:txBody>
      </p:sp>
      <p:pic>
        <p:nvPicPr>
          <p:cNvPr id="34" name="Zvuk 33">
            <a:hlinkClick r:id="" action="ppaction://media"/>
            <a:extLst>
              <a:ext uri="{FF2B5EF4-FFF2-40B4-BE49-F238E27FC236}">
                <a16:creationId xmlns:a16="http://schemas.microsoft.com/office/drawing/2014/main" id="{2187F314-C675-B4AC-6C1B-E7DF9117F4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25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682"/>
    </mc:Choice>
    <mc:Fallback>
      <p:transition spd="slow" advTm="139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9AE31-E1FD-4743-AC0A-9682D4EC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10 pripomienok na záver: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87E72B5-7CE3-4C70-B390-A41407164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B87E1932-4891-44FB-A416-A6884754BD97}"/>
              </a:ext>
            </a:extLst>
          </p:cNvPr>
          <p:cNvSpPr/>
          <p:nvPr/>
        </p:nvSpPr>
        <p:spPr>
          <a:xfrm>
            <a:off x="832279" y="1614593"/>
            <a:ext cx="11279819" cy="4697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Podporujte dieťa v tom, aby sa porovnávalo so svojou vlastnou výkonovou históriou</a:t>
            </a: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24EB10B7-357A-45F4-9DAA-949D0B554A16}"/>
              </a:ext>
            </a:extLst>
          </p:cNvPr>
          <p:cNvSpPr/>
          <p:nvPr/>
        </p:nvSpPr>
        <p:spPr>
          <a:xfrm>
            <a:off x="821183" y="2084293"/>
            <a:ext cx="4736977" cy="457298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Šport by mal byť pre dieťa zábava</a:t>
            </a: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D39B8453-8768-4C65-96C4-CEFBB1644B70}"/>
              </a:ext>
            </a:extLst>
          </p:cNvPr>
          <p:cNvSpPr/>
          <p:nvPr/>
        </p:nvSpPr>
        <p:spPr>
          <a:xfrm>
            <a:off x="821182" y="2534060"/>
            <a:ext cx="6920883" cy="4697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Súťaže predstavujú pre dieťa veľmi dôležitý tréning</a:t>
            </a: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A471DFBB-7C1A-4F8D-BA7B-87D8C1CF157C}"/>
              </a:ext>
            </a:extLst>
          </p:cNvPr>
          <p:cNvSpPr/>
          <p:nvPr/>
        </p:nvSpPr>
        <p:spPr>
          <a:xfrm>
            <a:off x="821182" y="3010910"/>
            <a:ext cx="5136472" cy="4697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Zlyhanie nemusí byť len negatívne</a:t>
            </a:r>
          </a:p>
        </p:txBody>
      </p:sp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64ECDC82-105E-47D3-B151-6705C7297192}"/>
              </a:ext>
            </a:extLst>
          </p:cNvPr>
          <p:cNvSpPr/>
          <p:nvPr/>
        </p:nvSpPr>
        <p:spPr>
          <a:xfrm>
            <a:off x="821182" y="3474372"/>
            <a:ext cx="9439923" cy="462659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Víťazstvo nemusí znamenať úspech a prehra nemusí znamenať neúspech  </a:t>
            </a:r>
          </a:p>
        </p:txBody>
      </p:sp>
      <p:sp>
        <p:nvSpPr>
          <p:cNvPr id="11" name="Obdĺžnik: zaoblené rohy 10">
            <a:extLst>
              <a:ext uri="{FF2B5EF4-FFF2-40B4-BE49-F238E27FC236}">
                <a16:creationId xmlns:a16="http://schemas.microsoft.com/office/drawing/2014/main" id="{A817A81D-7E87-40CF-A763-EF8BF1B2B4F5}"/>
              </a:ext>
            </a:extLst>
          </p:cNvPr>
          <p:cNvSpPr/>
          <p:nvPr/>
        </p:nvSpPr>
        <p:spPr>
          <a:xfrm>
            <a:off x="832279" y="3944072"/>
            <a:ext cx="4976675" cy="463571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Buďte najväčším fanúšikom dieťaťa</a:t>
            </a: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5CC933FE-A9F4-4373-853E-C65AB470F238}"/>
              </a:ext>
            </a:extLst>
          </p:cNvPr>
          <p:cNvSpPr/>
          <p:nvPr/>
        </p:nvSpPr>
        <p:spPr>
          <a:xfrm>
            <a:off x="821182" y="4416388"/>
            <a:ext cx="8950912" cy="46266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Hodnota osobnosti dieťaťa sa neodvíja od jeho športových úspechov</a:t>
            </a:r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6B5B5976-6466-4AB7-911C-981DDBE12BBC}"/>
              </a:ext>
            </a:extLst>
          </p:cNvPr>
          <p:cNvSpPr/>
          <p:nvPr/>
        </p:nvSpPr>
        <p:spPr>
          <a:xfrm>
            <a:off x="821182" y="4887000"/>
            <a:ext cx="3906176" cy="51065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Prekážky znamenajú výzvu </a:t>
            </a: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C9D900D0-6A83-482B-BFF3-B9AA4259E706}"/>
              </a:ext>
            </a:extLst>
          </p:cNvPr>
          <p:cNvSpPr/>
          <p:nvPr/>
        </p:nvSpPr>
        <p:spPr>
          <a:xfrm>
            <a:off x="821183" y="5405602"/>
            <a:ext cx="4736977" cy="46266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 Dôležitá najmä cesta, nielen cieľ </a:t>
            </a: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57AF0DEA-90BC-487B-BC81-61075F58D8F4}"/>
              </a:ext>
            </a:extLst>
          </p:cNvPr>
          <p:cNvSpPr/>
          <p:nvPr/>
        </p:nvSpPr>
        <p:spPr>
          <a:xfrm>
            <a:off x="810824" y="5868262"/>
            <a:ext cx="4998130" cy="43308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Berte ohľad na vývinové osobitosti </a:t>
            </a:r>
          </a:p>
        </p:txBody>
      </p:sp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F1AE0200-B18E-DA2F-423C-3FB551E8A9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92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42"/>
    </mc:Choice>
    <mc:Fallback>
      <p:transition spd="slow" advTm="53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E41852-5526-4BF3-9EA7-D909A925E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objekt pre obsah 6" descr="Obrázok, na ktorom je náčrt, kĺb, kresba, umenie&#10;&#10;Automaticky generovaný popis">
            <a:extLst>
              <a:ext uri="{FF2B5EF4-FFF2-40B4-BE49-F238E27FC236}">
                <a16:creationId xmlns:a16="http://schemas.microsoft.com/office/drawing/2014/main" id="{36E596CE-BC92-376F-B099-7B0F3C040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744" y="3429000"/>
            <a:ext cx="3689571" cy="3429000"/>
          </a:xfr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E62FAD7F-AA65-4BEB-AA75-EC45B2BB0A5C}"/>
              </a:ext>
            </a:extLst>
          </p:cNvPr>
          <p:cNvSpPr/>
          <p:nvPr/>
        </p:nvSpPr>
        <p:spPr>
          <a:xfrm>
            <a:off x="2077375" y="187572"/>
            <a:ext cx="7441159" cy="28663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Take</a:t>
            </a:r>
            <a:r>
              <a:rPr lang="sk-SK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k-SK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</a:t>
            </a:r>
            <a:r>
              <a:rPr lang="sk-SK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sk-SK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message</a:t>
            </a:r>
            <a:endParaRPr lang="sk-SK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sk-SK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sk-SK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„Naša komunikácia s deťmi sa stane ich vnútorným hlasom“</a:t>
            </a:r>
          </a:p>
          <a:p>
            <a:pPr algn="ctr"/>
            <a:endParaRPr lang="sk-SK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sk-SK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794B45C9-3B0C-0DA9-6063-1A2127607F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77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58"/>
    </mc:Choice>
    <mc:Fallback>
      <p:transition spd="slow" advTm="45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E3E37-15F1-9976-8A25-D5F0009B7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Štádiá šikanovania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0AF9206-50B2-A603-404B-4373965EE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A68A0B88-EF30-423B-1680-830692E77D34}"/>
              </a:ext>
            </a:extLst>
          </p:cNvPr>
          <p:cNvSpPr/>
          <p:nvPr/>
        </p:nvSpPr>
        <p:spPr>
          <a:xfrm>
            <a:off x="232517" y="1913138"/>
            <a:ext cx="1651247" cy="107419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1. štádium</a:t>
            </a:r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86CC2AA5-DDF2-1F74-443F-B7C9F9964C45}"/>
              </a:ext>
            </a:extLst>
          </p:cNvPr>
          <p:cNvSpPr/>
          <p:nvPr/>
        </p:nvSpPr>
        <p:spPr>
          <a:xfrm>
            <a:off x="2646873" y="1913138"/>
            <a:ext cx="1651247" cy="107419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2. štádium</a:t>
            </a: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D99CBFEF-D1EC-2DBE-93B6-891569C286C8}"/>
              </a:ext>
            </a:extLst>
          </p:cNvPr>
          <p:cNvSpPr/>
          <p:nvPr/>
        </p:nvSpPr>
        <p:spPr>
          <a:xfrm>
            <a:off x="5061228" y="1902801"/>
            <a:ext cx="1651247" cy="1074198"/>
          </a:xfrm>
          <a:prstGeom prst="roundRect">
            <a:avLst/>
          </a:prstGeom>
          <a:solidFill>
            <a:schemeClr val="bg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3. štádium</a:t>
            </a: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BC0C142D-F0F3-EE31-6A42-140C899AD4F0}"/>
              </a:ext>
            </a:extLst>
          </p:cNvPr>
          <p:cNvSpPr/>
          <p:nvPr/>
        </p:nvSpPr>
        <p:spPr>
          <a:xfrm>
            <a:off x="7480678" y="1888154"/>
            <a:ext cx="1651247" cy="107419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4. štádium</a:t>
            </a: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210F8930-607D-0FEF-6083-F5EAF5B632E0}"/>
              </a:ext>
            </a:extLst>
          </p:cNvPr>
          <p:cNvSpPr/>
          <p:nvPr/>
        </p:nvSpPr>
        <p:spPr>
          <a:xfrm>
            <a:off x="9889943" y="1888154"/>
            <a:ext cx="1651247" cy="107419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5. štádium</a:t>
            </a:r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id="{4D02B7BC-CFCF-1D56-E857-F67714CE7ADA}"/>
              </a:ext>
            </a:extLst>
          </p:cNvPr>
          <p:cNvSpPr/>
          <p:nvPr/>
        </p:nvSpPr>
        <p:spPr>
          <a:xfrm>
            <a:off x="1809542" y="2277121"/>
            <a:ext cx="676030" cy="34622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8C97FD9F-214B-9898-3438-37F677468657}"/>
              </a:ext>
            </a:extLst>
          </p:cNvPr>
          <p:cNvSpPr/>
          <p:nvPr/>
        </p:nvSpPr>
        <p:spPr>
          <a:xfrm>
            <a:off x="4217827" y="2277121"/>
            <a:ext cx="676030" cy="34622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ípka: doprava 10">
            <a:extLst>
              <a:ext uri="{FF2B5EF4-FFF2-40B4-BE49-F238E27FC236}">
                <a16:creationId xmlns:a16="http://schemas.microsoft.com/office/drawing/2014/main" id="{55D25ABB-8D80-03B6-90C2-7651B62930B3}"/>
              </a:ext>
            </a:extLst>
          </p:cNvPr>
          <p:cNvSpPr/>
          <p:nvPr/>
        </p:nvSpPr>
        <p:spPr>
          <a:xfrm>
            <a:off x="6638254" y="2277121"/>
            <a:ext cx="676030" cy="34622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Šípka: doprava 11">
            <a:extLst>
              <a:ext uri="{FF2B5EF4-FFF2-40B4-BE49-F238E27FC236}">
                <a16:creationId xmlns:a16="http://schemas.microsoft.com/office/drawing/2014/main" id="{FAA798E9-BD26-A43E-CB65-8B373F7B03DD}"/>
              </a:ext>
            </a:extLst>
          </p:cNvPr>
          <p:cNvSpPr/>
          <p:nvPr/>
        </p:nvSpPr>
        <p:spPr>
          <a:xfrm>
            <a:off x="9052612" y="2277121"/>
            <a:ext cx="676030" cy="34622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0F5D789A-6441-08F2-17B3-92CB7E8A8F2F}"/>
              </a:ext>
            </a:extLst>
          </p:cNvPr>
          <p:cNvSpPr/>
          <p:nvPr/>
        </p:nvSpPr>
        <p:spPr>
          <a:xfrm>
            <a:off x="0" y="3881001"/>
            <a:ext cx="2388093" cy="250884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Mierna forma prejavov – vyčleňovanie športovca z kolektívu, posmešky, nadávky </a:t>
            </a: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3B2320AB-204A-CBBE-D40D-26329086B506}"/>
              </a:ext>
            </a:extLst>
          </p:cNvPr>
          <p:cNvSpPr/>
          <p:nvPr/>
        </p:nvSpPr>
        <p:spPr>
          <a:xfrm>
            <a:off x="2406962" y="3881002"/>
            <a:ext cx="2388093" cy="250884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Agresívne prejavy prestupujú z tréningu do iného prostredia – šatne, kabíny, internetu</a:t>
            </a:r>
          </a:p>
        </p:txBody>
      </p:sp>
      <p:sp>
        <p:nvSpPr>
          <p:cNvPr id="28" name="Obdĺžnik: zaoblené rohy 27">
            <a:extLst>
              <a:ext uri="{FF2B5EF4-FFF2-40B4-BE49-F238E27FC236}">
                <a16:creationId xmlns:a16="http://schemas.microsoft.com/office/drawing/2014/main" id="{6C501A38-CCF8-A88E-477E-253F2B5DCAD0}"/>
              </a:ext>
            </a:extLst>
          </p:cNvPr>
          <p:cNvSpPr/>
          <p:nvPr/>
        </p:nvSpPr>
        <p:spPr>
          <a:xfrm>
            <a:off x="4813924" y="3881001"/>
            <a:ext cx="2388093" cy="2508847"/>
          </a:xfrm>
          <a:prstGeom prst="roundRect">
            <a:avLst/>
          </a:prstGeom>
          <a:solidFill>
            <a:schemeClr val="bg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Kľúčový moment 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– </a:t>
            </a:r>
          </a:p>
          <a:p>
            <a:pPr algn="ctr"/>
            <a:r>
              <a:rPr lang="sk-SK" dirty="0">
                <a:solidFill>
                  <a:schemeClr val="tx1"/>
                </a:solidFill>
              </a:rPr>
              <a:t>vytvorenie jadra</a:t>
            </a:r>
          </a:p>
        </p:txBody>
      </p:sp>
      <p:sp>
        <p:nvSpPr>
          <p:cNvPr id="29" name="Obdĺžnik: zaoblené rohy 28">
            <a:extLst>
              <a:ext uri="{FF2B5EF4-FFF2-40B4-BE49-F238E27FC236}">
                <a16:creationId xmlns:a16="http://schemas.microsoft.com/office/drawing/2014/main" id="{94589D2E-1CA1-7132-505A-DF48DCC05ED3}"/>
              </a:ext>
            </a:extLst>
          </p:cNvPr>
          <p:cNvSpPr/>
          <p:nvPr/>
        </p:nvSpPr>
        <p:spPr>
          <a:xfrm>
            <a:off x="7202017" y="3905985"/>
            <a:ext cx="2388093" cy="248386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Agresívne správanie aj členov tímu, ktorí sa doteraz agresívne neprejavovali – prijatie noriem agresorov</a:t>
            </a:r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E2290DCF-3D46-CC95-CC51-A7EEFAD581F1}"/>
              </a:ext>
            </a:extLst>
          </p:cNvPr>
          <p:cNvSpPr/>
          <p:nvPr/>
        </p:nvSpPr>
        <p:spPr>
          <a:xfrm>
            <a:off x="9590110" y="3916321"/>
            <a:ext cx="2388093" cy="247352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Totalita šikanovania – v agresívnych prejavoch sa strácajú zábrany</a:t>
            </a:r>
          </a:p>
        </p:txBody>
      </p:sp>
      <p:sp>
        <p:nvSpPr>
          <p:cNvPr id="31" name="Šípka: doprava 30">
            <a:extLst>
              <a:ext uri="{FF2B5EF4-FFF2-40B4-BE49-F238E27FC236}">
                <a16:creationId xmlns:a16="http://schemas.microsoft.com/office/drawing/2014/main" id="{7E3BD620-4DA0-C704-A6C4-67C3E9F8770A}"/>
              </a:ext>
            </a:extLst>
          </p:cNvPr>
          <p:cNvSpPr/>
          <p:nvPr/>
        </p:nvSpPr>
        <p:spPr>
          <a:xfrm rot="5400000">
            <a:off x="635895" y="3112604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Šípka: doprava 31">
            <a:extLst>
              <a:ext uri="{FF2B5EF4-FFF2-40B4-BE49-F238E27FC236}">
                <a16:creationId xmlns:a16="http://schemas.microsoft.com/office/drawing/2014/main" id="{C5E945EF-4D8D-3C4B-E8BB-3E8D230E4696}"/>
              </a:ext>
            </a:extLst>
          </p:cNvPr>
          <p:cNvSpPr/>
          <p:nvPr/>
        </p:nvSpPr>
        <p:spPr>
          <a:xfrm rot="5400000">
            <a:off x="3038543" y="3112604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Šípka: doprava 32">
            <a:extLst>
              <a:ext uri="{FF2B5EF4-FFF2-40B4-BE49-F238E27FC236}">
                <a16:creationId xmlns:a16="http://schemas.microsoft.com/office/drawing/2014/main" id="{361CFDC5-2588-776F-D3A6-C865AA71C34D}"/>
              </a:ext>
            </a:extLst>
          </p:cNvPr>
          <p:cNvSpPr/>
          <p:nvPr/>
        </p:nvSpPr>
        <p:spPr>
          <a:xfrm rot="5400000">
            <a:off x="5452899" y="3059281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Šípka: doprava 33">
            <a:extLst>
              <a:ext uri="{FF2B5EF4-FFF2-40B4-BE49-F238E27FC236}">
                <a16:creationId xmlns:a16="http://schemas.microsoft.com/office/drawing/2014/main" id="{5F5909BD-1A77-3C18-CF8E-40FE807EFADB}"/>
              </a:ext>
            </a:extLst>
          </p:cNvPr>
          <p:cNvSpPr/>
          <p:nvPr/>
        </p:nvSpPr>
        <p:spPr>
          <a:xfrm rot="5400000">
            <a:off x="7956056" y="3066263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Šípka: doprava 34">
            <a:extLst>
              <a:ext uri="{FF2B5EF4-FFF2-40B4-BE49-F238E27FC236}">
                <a16:creationId xmlns:a16="http://schemas.microsoft.com/office/drawing/2014/main" id="{BBFEB685-620A-B077-E94E-1C77A28E4265}"/>
              </a:ext>
            </a:extLst>
          </p:cNvPr>
          <p:cNvSpPr/>
          <p:nvPr/>
        </p:nvSpPr>
        <p:spPr>
          <a:xfrm rot="5400000">
            <a:off x="10282296" y="3076599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6" name="Zvuk 45">
            <a:hlinkClick r:id="" action="ppaction://media"/>
            <a:extLst>
              <a:ext uri="{FF2B5EF4-FFF2-40B4-BE49-F238E27FC236}">
                <a16:creationId xmlns:a16="http://schemas.microsoft.com/office/drawing/2014/main" id="{9C442F9A-48F6-0D71-E60C-BEE3AE9A04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12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484"/>
    </mc:Choice>
    <mc:Fallback>
      <p:transition spd="slow" advTm="522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9DC7A-3232-104C-EA23-40F9DF362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Kybernetické šikanovanie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39D4B87-E551-A971-6F42-9EC6A1169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07A8A71B-0508-3938-2E5C-1C24E26E7693}"/>
              </a:ext>
            </a:extLst>
          </p:cNvPr>
          <p:cNvSpPr/>
          <p:nvPr/>
        </p:nvSpPr>
        <p:spPr>
          <a:xfrm>
            <a:off x="1174852" y="1745321"/>
            <a:ext cx="7205667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Týka sa celého tímu aj keď sa neodohráva v tréningovom priestore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72423CA5-6BBB-B5C9-DE0F-00BF6307E885}"/>
              </a:ext>
            </a:extLst>
          </p:cNvPr>
          <p:cNvSpPr/>
          <p:nvPr/>
        </p:nvSpPr>
        <p:spPr>
          <a:xfrm>
            <a:off x="1174851" y="2790365"/>
            <a:ext cx="7205667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agresívne správanie voči inému športovcovi alebo skupine športovcov prostredníctvom elektronických médií, najčastejšie sociálnych sietí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70055151-6D49-BA54-E1A4-902420171607}"/>
              </a:ext>
            </a:extLst>
          </p:cNvPr>
          <p:cNvSpPr/>
          <p:nvPr/>
        </p:nvSpPr>
        <p:spPr>
          <a:xfrm>
            <a:off x="1174851" y="3835409"/>
            <a:ext cx="7205667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Často sa vyskytuje súčasne s inými formami agresívneho správania 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5D5FD5C7-E056-01F2-7EA7-FE18D1BB135B}"/>
              </a:ext>
            </a:extLst>
          </p:cNvPr>
          <p:cNvSpPr/>
          <p:nvPr/>
        </p:nvSpPr>
        <p:spPr>
          <a:xfrm>
            <a:off x="1174851" y="4880453"/>
            <a:ext cx="7205667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Nie je vyhradené priestorom a časom!</a:t>
            </a: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17DFB74A-43A7-F921-FEE0-EB575218F5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82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165"/>
    </mc:Choice>
    <mc:Fallback>
      <p:transition spd="slow" advTm="153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3BF0D9-0B7B-D695-AB8D-BECAED6BC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Obeť agresívneho správania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031847-83CE-1A90-07C8-35E431F3E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2A2756CF-D3D7-6B20-BD01-F7951286DFEA}"/>
              </a:ext>
            </a:extLst>
          </p:cNvPr>
          <p:cNvSpPr/>
          <p:nvPr/>
        </p:nvSpPr>
        <p:spPr>
          <a:xfrm>
            <a:off x="1165975" y="1967263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Športovci často odlišní od ostatných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3A99A8EE-4B12-FF38-F89E-E9EB6226D7E7}"/>
              </a:ext>
            </a:extLst>
          </p:cNvPr>
          <p:cNvSpPr/>
          <p:nvPr/>
        </p:nvSpPr>
        <p:spPr>
          <a:xfrm>
            <a:off x="1165975" y="3473829"/>
            <a:ext cx="4451194" cy="15158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odlišnosť rasy, náboženstva, sociálneho a ekonomického zázemia, úrovne inteligencie, ale i vzhľadu, postavy, úrovne telesnej zdatnosti </a:t>
            </a:r>
          </a:p>
        </p:txBody>
      </p:sp>
      <p:sp>
        <p:nvSpPr>
          <p:cNvPr id="6" name="Šípka: nadol 5">
            <a:extLst>
              <a:ext uri="{FF2B5EF4-FFF2-40B4-BE49-F238E27FC236}">
                <a16:creationId xmlns:a16="http://schemas.microsoft.com/office/drawing/2014/main" id="{C8258379-3291-E705-52BD-3DD850080479}"/>
              </a:ext>
            </a:extLst>
          </p:cNvPr>
          <p:cNvSpPr/>
          <p:nvPr/>
        </p:nvSpPr>
        <p:spPr>
          <a:xfrm>
            <a:off x="3198265" y="2720653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D3E58CF5-FAA1-F924-E761-D84A705E3D85}"/>
              </a:ext>
            </a:extLst>
          </p:cNvPr>
          <p:cNvSpPr/>
          <p:nvPr/>
        </p:nvSpPr>
        <p:spPr>
          <a:xfrm>
            <a:off x="1165974" y="5064234"/>
            <a:ext cx="4451194" cy="15158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Takýto športovci môžu byť tiež viac tichí, hĺbaví, citlivejší, uzavretejší alebo neistejší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283903E4-3D4B-BEB3-0C8C-1C98FD191A49}"/>
              </a:ext>
            </a:extLst>
          </p:cNvPr>
          <p:cNvSpPr/>
          <p:nvPr/>
        </p:nvSpPr>
        <p:spPr>
          <a:xfrm>
            <a:off x="7345013" y="3473829"/>
            <a:ext cx="4451194" cy="151586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 kontexte role obete agresívneho správania:</a:t>
            </a: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r>
              <a:rPr lang="sk-SK" dirty="0">
                <a:solidFill>
                  <a:schemeClr val="tx1"/>
                </a:solidFill>
              </a:rPr>
              <a:t>Prejavy prežitého traumatického zážitku</a:t>
            </a:r>
          </a:p>
        </p:txBody>
      </p:sp>
      <p:sp>
        <p:nvSpPr>
          <p:cNvPr id="11" name="Pravá zložená zátvorka 10">
            <a:extLst>
              <a:ext uri="{FF2B5EF4-FFF2-40B4-BE49-F238E27FC236}">
                <a16:creationId xmlns:a16="http://schemas.microsoft.com/office/drawing/2014/main" id="{B9845FA0-2434-DC9C-0594-782C8186B129}"/>
              </a:ext>
            </a:extLst>
          </p:cNvPr>
          <p:cNvSpPr/>
          <p:nvPr/>
        </p:nvSpPr>
        <p:spPr>
          <a:xfrm>
            <a:off x="6252665" y="2978219"/>
            <a:ext cx="650158" cy="2507082"/>
          </a:xfrm>
          <a:prstGeom prst="righ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0C730C37-477A-A00C-CF72-D91DD9B943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68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502"/>
    </mc:Choice>
    <mc:Fallback>
      <p:transition spd="slow" advTm="277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E3E37-15F1-9976-8A25-D5F0009B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870178" cy="1325563"/>
          </a:xfrm>
        </p:spPr>
        <p:txBody>
          <a:bodyPr/>
          <a:lstStyle/>
          <a:p>
            <a:r>
              <a:rPr lang="sk-SK" dirty="0">
                <a:solidFill>
                  <a:schemeClr val="tx1"/>
                </a:solidFill>
              </a:rPr>
              <a:t>Prejavy prežitého traumatického zážitku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0AF9206-50B2-A603-404B-4373965EE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A68A0B88-EF30-423B-1680-830692E77D34}"/>
              </a:ext>
            </a:extLst>
          </p:cNvPr>
          <p:cNvSpPr/>
          <p:nvPr/>
        </p:nvSpPr>
        <p:spPr>
          <a:xfrm>
            <a:off x="57900" y="1710530"/>
            <a:ext cx="2023896" cy="127680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Poruchy regulácie správania </a:t>
            </a:r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86CC2AA5-DDF2-1F74-443F-B7C9F9964C45}"/>
              </a:ext>
            </a:extLst>
          </p:cNvPr>
          <p:cNvSpPr/>
          <p:nvPr/>
        </p:nvSpPr>
        <p:spPr>
          <a:xfrm>
            <a:off x="2466400" y="1710530"/>
            <a:ext cx="2023897" cy="127680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Poruchy regulácie citov a emócií </a:t>
            </a: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D99CBFEF-D1EC-2DBE-93B6-891569C286C8}"/>
              </a:ext>
            </a:extLst>
          </p:cNvPr>
          <p:cNvSpPr/>
          <p:nvPr/>
        </p:nvSpPr>
        <p:spPr>
          <a:xfrm>
            <a:off x="4876619" y="1695883"/>
            <a:ext cx="2028991" cy="1266469"/>
          </a:xfrm>
          <a:prstGeom prst="roundRect">
            <a:avLst/>
          </a:prstGeom>
          <a:solidFill>
            <a:schemeClr val="bg2"/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Poruchy správania </a:t>
            </a: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BC0C142D-F0F3-EE31-6A42-140C899AD4F0}"/>
              </a:ext>
            </a:extLst>
          </p:cNvPr>
          <p:cNvSpPr/>
          <p:nvPr/>
        </p:nvSpPr>
        <p:spPr>
          <a:xfrm>
            <a:off x="7291932" y="1664493"/>
            <a:ext cx="2028991" cy="1251822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Poruchy v oblasti kognitívnych procesov </a:t>
            </a: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210F8930-607D-0FEF-6083-F5EAF5B632E0}"/>
              </a:ext>
            </a:extLst>
          </p:cNvPr>
          <p:cNvSpPr/>
          <p:nvPr/>
        </p:nvSpPr>
        <p:spPr>
          <a:xfrm>
            <a:off x="9700433" y="1689857"/>
            <a:ext cx="2028991" cy="1251822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Problémy s nadväzovaním a udržaním vzťahov</a:t>
            </a: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0F5D789A-6441-08F2-17B3-92CB7E8A8F2F}"/>
              </a:ext>
            </a:extLst>
          </p:cNvPr>
          <p:cNvSpPr/>
          <p:nvPr/>
        </p:nvSpPr>
        <p:spPr>
          <a:xfrm>
            <a:off x="0" y="3881001"/>
            <a:ext cx="2388093" cy="2508847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hyperaktivita športovca, nepozornosť na tréningu i v inom prostredí alebo naopak apatia, nezáujem o aktivity a dianie okolo seba</a:t>
            </a: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3B2320AB-204A-CBBE-D40D-26329086B506}"/>
              </a:ext>
            </a:extLst>
          </p:cNvPr>
          <p:cNvSpPr/>
          <p:nvPr/>
        </p:nvSpPr>
        <p:spPr>
          <a:xfrm>
            <a:off x="2406962" y="3881002"/>
            <a:ext cx="2388093" cy="250884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plačlivosť, výbuchy zlosti neprimerané k podnetu, ustráchanosť a iné prejavy, ktoré poukazujú na neistotu či obavy</a:t>
            </a:r>
          </a:p>
        </p:txBody>
      </p:sp>
      <p:sp>
        <p:nvSpPr>
          <p:cNvPr id="28" name="Obdĺžnik: zaoblené rohy 27">
            <a:extLst>
              <a:ext uri="{FF2B5EF4-FFF2-40B4-BE49-F238E27FC236}">
                <a16:creationId xmlns:a16="http://schemas.microsoft.com/office/drawing/2014/main" id="{6C501A38-CCF8-A88E-477E-253F2B5DCAD0}"/>
              </a:ext>
            </a:extLst>
          </p:cNvPr>
          <p:cNvSpPr/>
          <p:nvPr/>
        </p:nvSpPr>
        <p:spPr>
          <a:xfrm>
            <a:off x="4813924" y="3881001"/>
            <a:ext cx="2388093" cy="2508847"/>
          </a:xfrm>
          <a:prstGeom prst="roundRect">
            <a:avLst/>
          </a:prstGeom>
          <a:solidFill>
            <a:schemeClr val="bg2"/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pokračujúca agresia k iným, slabším športovcom, zvieratám alebo veciam, krádeže...</a:t>
            </a:r>
          </a:p>
        </p:txBody>
      </p:sp>
      <p:sp>
        <p:nvSpPr>
          <p:cNvPr id="29" name="Obdĺžnik: zaoblené rohy 28">
            <a:extLst>
              <a:ext uri="{FF2B5EF4-FFF2-40B4-BE49-F238E27FC236}">
                <a16:creationId xmlns:a16="http://schemas.microsoft.com/office/drawing/2014/main" id="{94589D2E-1CA1-7132-505A-DF48DCC05ED3}"/>
              </a:ext>
            </a:extLst>
          </p:cNvPr>
          <p:cNvSpPr/>
          <p:nvPr/>
        </p:nvSpPr>
        <p:spPr>
          <a:xfrm>
            <a:off x="7202017" y="3905985"/>
            <a:ext cx="2388093" cy="2483863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porucha pozornosti vo všetkých jej vlastnostiach, porucha pamäti, reči (</a:t>
            </a:r>
            <a:r>
              <a:rPr lang="sk-SK" dirty="0" err="1">
                <a:solidFill>
                  <a:schemeClr val="tx1"/>
                </a:solidFill>
              </a:rPr>
              <a:t>balbuties</a:t>
            </a:r>
            <a:r>
              <a:rPr lang="sk-SK" dirty="0">
                <a:solidFill>
                  <a:schemeClr val="tx1"/>
                </a:solidFill>
              </a:rPr>
              <a:t>, zajakávanie, narušenie plynulosti reči</a:t>
            </a:r>
            <a:r>
              <a:rPr lang="sk-SK" dirty="0"/>
              <a:t>)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E2290DCF-3D46-CC95-CC51-A7EEFAD581F1}"/>
              </a:ext>
            </a:extLst>
          </p:cNvPr>
          <p:cNvSpPr/>
          <p:nvPr/>
        </p:nvSpPr>
        <p:spPr>
          <a:xfrm>
            <a:off x="9590110" y="3916321"/>
            <a:ext cx="2388093" cy="2473527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konflikty a spory, typická je nedôvera vo vzťahoch, precitlivenosť, </a:t>
            </a:r>
            <a:r>
              <a:rPr lang="sk-SK" dirty="0" err="1">
                <a:solidFill>
                  <a:schemeClr val="tx1"/>
                </a:solidFill>
              </a:rPr>
              <a:t>vzťahovačnosť</a:t>
            </a:r>
            <a:r>
              <a:rPr lang="sk-SK" dirty="0">
                <a:solidFill>
                  <a:schemeClr val="tx1"/>
                </a:solidFill>
              </a:rPr>
              <a:t>, utiahnutosť </a:t>
            </a:r>
          </a:p>
        </p:txBody>
      </p:sp>
      <p:sp>
        <p:nvSpPr>
          <p:cNvPr id="31" name="Šípka: doprava 30">
            <a:extLst>
              <a:ext uri="{FF2B5EF4-FFF2-40B4-BE49-F238E27FC236}">
                <a16:creationId xmlns:a16="http://schemas.microsoft.com/office/drawing/2014/main" id="{7E3BD620-4DA0-C704-A6C4-67C3E9F8770A}"/>
              </a:ext>
            </a:extLst>
          </p:cNvPr>
          <p:cNvSpPr/>
          <p:nvPr/>
        </p:nvSpPr>
        <p:spPr>
          <a:xfrm rot="5400000">
            <a:off x="635895" y="3200253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Šípka: doprava 31">
            <a:extLst>
              <a:ext uri="{FF2B5EF4-FFF2-40B4-BE49-F238E27FC236}">
                <a16:creationId xmlns:a16="http://schemas.microsoft.com/office/drawing/2014/main" id="{C5E945EF-4D8D-3C4B-E8BB-3E8D230E4696}"/>
              </a:ext>
            </a:extLst>
          </p:cNvPr>
          <p:cNvSpPr/>
          <p:nvPr/>
        </p:nvSpPr>
        <p:spPr>
          <a:xfrm rot="5400000">
            <a:off x="3038199" y="3200253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Šípka: doprava 32">
            <a:extLst>
              <a:ext uri="{FF2B5EF4-FFF2-40B4-BE49-F238E27FC236}">
                <a16:creationId xmlns:a16="http://schemas.microsoft.com/office/drawing/2014/main" id="{361CFDC5-2588-776F-D3A6-C865AA71C34D}"/>
              </a:ext>
            </a:extLst>
          </p:cNvPr>
          <p:cNvSpPr/>
          <p:nvPr/>
        </p:nvSpPr>
        <p:spPr>
          <a:xfrm rot="5400000">
            <a:off x="5452898" y="3172528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Šípka: doprava 33">
            <a:extLst>
              <a:ext uri="{FF2B5EF4-FFF2-40B4-BE49-F238E27FC236}">
                <a16:creationId xmlns:a16="http://schemas.microsoft.com/office/drawing/2014/main" id="{5F5909BD-1A77-3C18-CF8E-40FE807EFADB}"/>
              </a:ext>
            </a:extLst>
          </p:cNvPr>
          <p:cNvSpPr/>
          <p:nvPr/>
        </p:nvSpPr>
        <p:spPr>
          <a:xfrm rot="5400000">
            <a:off x="7872474" y="3126491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Šípka: doprava 34">
            <a:extLst>
              <a:ext uri="{FF2B5EF4-FFF2-40B4-BE49-F238E27FC236}">
                <a16:creationId xmlns:a16="http://schemas.microsoft.com/office/drawing/2014/main" id="{BBFEB685-620A-B077-E94E-1C77A28E4265}"/>
              </a:ext>
            </a:extLst>
          </p:cNvPr>
          <p:cNvSpPr/>
          <p:nvPr/>
        </p:nvSpPr>
        <p:spPr>
          <a:xfrm rot="5400000">
            <a:off x="10255990" y="3150563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6" name="Zvuk 35">
            <a:hlinkClick r:id="" action="ppaction://media"/>
            <a:extLst>
              <a:ext uri="{FF2B5EF4-FFF2-40B4-BE49-F238E27FC236}">
                <a16:creationId xmlns:a16="http://schemas.microsoft.com/office/drawing/2014/main" id="{B429A75A-301C-4CE6-9898-33D931FF7D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26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243"/>
    </mc:Choice>
    <mc:Fallback>
      <p:transition spd="slow" advTm="26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E3E37-15F1-9976-8A25-D5F0009B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870178" cy="1325563"/>
          </a:xfrm>
        </p:spPr>
        <p:txBody>
          <a:bodyPr/>
          <a:lstStyle/>
          <a:p>
            <a:r>
              <a:rPr lang="sk-SK" dirty="0">
                <a:solidFill>
                  <a:schemeClr val="tx1"/>
                </a:solidFill>
              </a:rPr>
              <a:t>Prejavy prežitého traumatického zážitku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0AF9206-50B2-A603-404B-4373965EE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A68A0B88-EF30-423B-1680-830692E77D34}"/>
              </a:ext>
            </a:extLst>
          </p:cNvPr>
          <p:cNvSpPr/>
          <p:nvPr/>
        </p:nvSpPr>
        <p:spPr>
          <a:xfrm>
            <a:off x="57900" y="1710530"/>
            <a:ext cx="2023896" cy="127680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>
                <a:solidFill>
                  <a:schemeClr val="tx1"/>
                </a:solidFill>
              </a:rPr>
              <a:t>Automutilácia</a:t>
            </a:r>
            <a:r>
              <a:rPr lang="sk-SK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86CC2AA5-DDF2-1F74-443F-B7C9F9964C45}"/>
              </a:ext>
            </a:extLst>
          </p:cNvPr>
          <p:cNvSpPr/>
          <p:nvPr/>
        </p:nvSpPr>
        <p:spPr>
          <a:xfrm>
            <a:off x="2466400" y="1710530"/>
            <a:ext cx="2023897" cy="127680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>
                <a:solidFill>
                  <a:schemeClr val="tx1"/>
                </a:solidFill>
              </a:rPr>
              <a:t>Disociácia</a:t>
            </a:r>
            <a:r>
              <a:rPr lang="sk-SK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D99CBFEF-D1EC-2DBE-93B6-891569C286C8}"/>
              </a:ext>
            </a:extLst>
          </p:cNvPr>
          <p:cNvSpPr/>
          <p:nvPr/>
        </p:nvSpPr>
        <p:spPr>
          <a:xfrm>
            <a:off x="4876619" y="1695883"/>
            <a:ext cx="2028991" cy="1266469"/>
          </a:xfrm>
          <a:prstGeom prst="roundRect">
            <a:avLst/>
          </a:prstGeom>
          <a:solidFill>
            <a:schemeClr val="bg2"/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Prejavy </a:t>
            </a:r>
            <a:r>
              <a:rPr lang="sk-SK" dirty="0" err="1">
                <a:solidFill>
                  <a:schemeClr val="tx1"/>
                </a:solidFill>
              </a:rPr>
              <a:t>postraumatickej</a:t>
            </a:r>
            <a:r>
              <a:rPr lang="sk-SK" dirty="0">
                <a:solidFill>
                  <a:schemeClr val="tx1"/>
                </a:solidFill>
              </a:rPr>
              <a:t> stresovej poruchy (PTSP) </a:t>
            </a: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BC0C142D-F0F3-EE31-6A42-140C899AD4F0}"/>
              </a:ext>
            </a:extLst>
          </p:cNvPr>
          <p:cNvSpPr/>
          <p:nvPr/>
        </p:nvSpPr>
        <p:spPr>
          <a:xfrm>
            <a:off x="7291932" y="1664493"/>
            <a:ext cx="2100643" cy="1251822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Psychosomatické prejavy </a:t>
            </a: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210F8930-607D-0FEF-6083-F5EAF5B632E0}"/>
              </a:ext>
            </a:extLst>
          </p:cNvPr>
          <p:cNvSpPr/>
          <p:nvPr/>
        </p:nvSpPr>
        <p:spPr>
          <a:xfrm>
            <a:off x="9700433" y="1689857"/>
            <a:ext cx="2028991" cy="1251822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Zneužívanie psychoaktívnych látok </a:t>
            </a: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0F5D789A-6441-08F2-17B3-92CB7E8A8F2F}"/>
              </a:ext>
            </a:extLst>
          </p:cNvPr>
          <p:cNvSpPr/>
          <p:nvPr/>
        </p:nvSpPr>
        <p:spPr>
          <a:xfrm>
            <a:off x="0" y="3881001"/>
            <a:ext cx="2388093" cy="2508847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zámerné fyzické poškodzovanie seba samého, poruchy príjmu potravy, suicidálne sklony alebo zámerné vyhľadávanie nebezpečenstva</a:t>
            </a: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3B2320AB-204A-CBBE-D40D-26329086B506}"/>
              </a:ext>
            </a:extLst>
          </p:cNvPr>
          <p:cNvSpPr/>
          <p:nvPr/>
        </p:nvSpPr>
        <p:spPr>
          <a:xfrm>
            <a:off x="2406962" y="3881002"/>
            <a:ext cx="2388093" cy="250884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„oddelenie od reality“ imaginárny kamarát, imaginárna realita, pre iných športovcov i trénera má ťažko čitateľné prejavy emócií a pod.</a:t>
            </a:r>
          </a:p>
        </p:txBody>
      </p:sp>
      <p:sp>
        <p:nvSpPr>
          <p:cNvPr id="28" name="Obdĺžnik: zaoblené rohy 27">
            <a:extLst>
              <a:ext uri="{FF2B5EF4-FFF2-40B4-BE49-F238E27FC236}">
                <a16:creationId xmlns:a16="http://schemas.microsoft.com/office/drawing/2014/main" id="{6C501A38-CCF8-A88E-477E-253F2B5DCAD0}"/>
              </a:ext>
            </a:extLst>
          </p:cNvPr>
          <p:cNvSpPr/>
          <p:nvPr/>
        </p:nvSpPr>
        <p:spPr>
          <a:xfrm>
            <a:off x="4813924" y="3881001"/>
            <a:ext cx="2388093" cy="2508847"/>
          </a:xfrm>
          <a:prstGeom prst="roundRect">
            <a:avLst/>
          </a:prstGeom>
          <a:solidFill>
            <a:schemeClr val="bg2"/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„</a:t>
            </a:r>
            <a:r>
              <a:rPr lang="sk-SK" dirty="0" err="1">
                <a:solidFill>
                  <a:schemeClr val="tx1"/>
                </a:solidFill>
              </a:rPr>
              <a:t>flashbacky</a:t>
            </a:r>
            <a:r>
              <a:rPr lang="sk-SK" dirty="0">
                <a:solidFill>
                  <a:schemeClr val="tx1"/>
                </a:solidFill>
              </a:rPr>
              <a:t>“ ako bleskové návraty do traumatickej situácie, </a:t>
            </a:r>
            <a:r>
              <a:rPr lang="sk-SK" dirty="0" err="1">
                <a:solidFill>
                  <a:schemeClr val="tx1"/>
                </a:solidFill>
              </a:rPr>
              <a:t>enuréza</a:t>
            </a:r>
            <a:r>
              <a:rPr lang="sk-SK" dirty="0">
                <a:solidFill>
                  <a:schemeClr val="tx1"/>
                </a:solidFill>
              </a:rPr>
              <a:t>, </a:t>
            </a:r>
            <a:r>
              <a:rPr lang="sk-SK" dirty="0" err="1">
                <a:solidFill>
                  <a:schemeClr val="tx1"/>
                </a:solidFill>
              </a:rPr>
              <a:t>enkopréza</a:t>
            </a:r>
            <a:r>
              <a:rPr lang="sk-SK" dirty="0">
                <a:solidFill>
                  <a:schemeClr val="tx1"/>
                </a:solidFill>
              </a:rPr>
              <a:t>, agresia, regres a pod.</a:t>
            </a:r>
          </a:p>
        </p:txBody>
      </p:sp>
      <p:sp>
        <p:nvSpPr>
          <p:cNvPr id="29" name="Obdĺžnik: zaoblené rohy 28">
            <a:extLst>
              <a:ext uri="{FF2B5EF4-FFF2-40B4-BE49-F238E27FC236}">
                <a16:creationId xmlns:a16="http://schemas.microsoft.com/office/drawing/2014/main" id="{94589D2E-1CA1-7132-505A-DF48DCC05ED3}"/>
              </a:ext>
            </a:extLst>
          </p:cNvPr>
          <p:cNvSpPr/>
          <p:nvPr/>
        </p:nvSpPr>
        <p:spPr>
          <a:xfrm>
            <a:off x="7202017" y="3905985"/>
            <a:ext cx="2388093" cy="2483863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bolesti brucha, hlavy, alergie alebo i astma</a:t>
            </a:r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E2290DCF-3D46-CC95-CC51-A7EEFAD581F1}"/>
              </a:ext>
            </a:extLst>
          </p:cNvPr>
          <p:cNvSpPr/>
          <p:nvPr/>
        </p:nvSpPr>
        <p:spPr>
          <a:xfrm>
            <a:off x="9590110" y="3916321"/>
            <a:ext cx="2388093" cy="2473527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chemeClr val="tx1"/>
                </a:solidFill>
              </a:rPr>
              <a:t>uvoľnenie tenzie, únik z reality odvaha čeliť kontaktu s agresorom alebo vlastnému vnútornému prežívaniu </a:t>
            </a:r>
          </a:p>
        </p:txBody>
      </p:sp>
      <p:sp>
        <p:nvSpPr>
          <p:cNvPr id="31" name="Šípka: doprava 30">
            <a:extLst>
              <a:ext uri="{FF2B5EF4-FFF2-40B4-BE49-F238E27FC236}">
                <a16:creationId xmlns:a16="http://schemas.microsoft.com/office/drawing/2014/main" id="{7E3BD620-4DA0-C704-A6C4-67C3E9F8770A}"/>
              </a:ext>
            </a:extLst>
          </p:cNvPr>
          <p:cNvSpPr/>
          <p:nvPr/>
        </p:nvSpPr>
        <p:spPr>
          <a:xfrm rot="5400000">
            <a:off x="635895" y="3200253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Šípka: doprava 31">
            <a:extLst>
              <a:ext uri="{FF2B5EF4-FFF2-40B4-BE49-F238E27FC236}">
                <a16:creationId xmlns:a16="http://schemas.microsoft.com/office/drawing/2014/main" id="{C5E945EF-4D8D-3C4B-E8BB-3E8D230E4696}"/>
              </a:ext>
            </a:extLst>
          </p:cNvPr>
          <p:cNvSpPr/>
          <p:nvPr/>
        </p:nvSpPr>
        <p:spPr>
          <a:xfrm rot="5400000">
            <a:off x="3044396" y="3190740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Šípka: doprava 32">
            <a:extLst>
              <a:ext uri="{FF2B5EF4-FFF2-40B4-BE49-F238E27FC236}">
                <a16:creationId xmlns:a16="http://schemas.microsoft.com/office/drawing/2014/main" id="{361CFDC5-2588-776F-D3A6-C865AA71C34D}"/>
              </a:ext>
            </a:extLst>
          </p:cNvPr>
          <p:cNvSpPr/>
          <p:nvPr/>
        </p:nvSpPr>
        <p:spPr>
          <a:xfrm rot="5400000">
            <a:off x="5452898" y="3172528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Šípka: doprava 33">
            <a:extLst>
              <a:ext uri="{FF2B5EF4-FFF2-40B4-BE49-F238E27FC236}">
                <a16:creationId xmlns:a16="http://schemas.microsoft.com/office/drawing/2014/main" id="{5F5909BD-1A77-3C18-CF8E-40FE807EFADB}"/>
              </a:ext>
            </a:extLst>
          </p:cNvPr>
          <p:cNvSpPr/>
          <p:nvPr/>
        </p:nvSpPr>
        <p:spPr>
          <a:xfrm rot="5400000">
            <a:off x="7923227" y="3126491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Šípka: doprava 34">
            <a:extLst>
              <a:ext uri="{FF2B5EF4-FFF2-40B4-BE49-F238E27FC236}">
                <a16:creationId xmlns:a16="http://schemas.microsoft.com/office/drawing/2014/main" id="{BBFEB685-620A-B077-E94E-1C77A28E4265}"/>
              </a:ext>
            </a:extLst>
          </p:cNvPr>
          <p:cNvSpPr/>
          <p:nvPr/>
        </p:nvSpPr>
        <p:spPr>
          <a:xfrm rot="5400000">
            <a:off x="10278428" y="3151855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6" name="Zvuk 35">
            <a:hlinkClick r:id="" action="ppaction://media"/>
            <a:extLst>
              <a:ext uri="{FF2B5EF4-FFF2-40B4-BE49-F238E27FC236}">
                <a16:creationId xmlns:a16="http://schemas.microsoft.com/office/drawing/2014/main" id="{2DE5AE6C-F1FD-9633-2BA9-CCB3461190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36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420"/>
    </mc:Choice>
    <mc:Fallback>
      <p:transition spd="slow" advTm="29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3BF0D9-0B7B-D695-AB8D-BECAED6BC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Agresor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031847-83CE-1A90-07C8-35E431F3E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2A2756CF-D3D7-6B20-BD01-F7951286DFEA}"/>
              </a:ext>
            </a:extLst>
          </p:cNvPr>
          <p:cNvSpPr/>
          <p:nvPr/>
        </p:nvSpPr>
        <p:spPr>
          <a:xfrm>
            <a:off x="1165974" y="1967263"/>
            <a:ext cx="4451194" cy="85225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Športovci často odlišní od ostatných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3A99A8EE-4B12-FF38-F89E-E9EB6226D7E7}"/>
              </a:ext>
            </a:extLst>
          </p:cNvPr>
          <p:cNvSpPr/>
          <p:nvPr/>
        </p:nvSpPr>
        <p:spPr>
          <a:xfrm>
            <a:off x="1165975" y="3473829"/>
            <a:ext cx="4451194" cy="15158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odlišní aj vo fyzických parametroch – sú väčší, vyšší, fyzicky silnejší, mávajú sklon k impulzívnemu správaniu, dominancii a disponujú zvýšenou mierou agresivity</a:t>
            </a:r>
          </a:p>
        </p:txBody>
      </p:sp>
      <p:sp>
        <p:nvSpPr>
          <p:cNvPr id="6" name="Šípka: nadol 5">
            <a:extLst>
              <a:ext uri="{FF2B5EF4-FFF2-40B4-BE49-F238E27FC236}">
                <a16:creationId xmlns:a16="http://schemas.microsoft.com/office/drawing/2014/main" id="{C8258379-3291-E705-52BD-3DD850080479}"/>
              </a:ext>
            </a:extLst>
          </p:cNvPr>
          <p:cNvSpPr/>
          <p:nvPr/>
        </p:nvSpPr>
        <p:spPr>
          <a:xfrm>
            <a:off x="3198265" y="2720653"/>
            <a:ext cx="386613" cy="680724"/>
          </a:xfrm>
          <a:prstGeom prst="down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D3E58CF5-FAA1-F924-E761-D84A705E3D85}"/>
              </a:ext>
            </a:extLst>
          </p:cNvPr>
          <p:cNvSpPr/>
          <p:nvPr/>
        </p:nvSpPr>
        <p:spPr>
          <a:xfrm>
            <a:off x="1165974" y="5064234"/>
            <a:ext cx="4451194" cy="15158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svedkovia fyzického alebo emočného násilia vo svojich domovoch - medzi rodičmi, alebo sú často obeťami takejto agresie 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283903E4-3D4B-BEB3-0C8C-1C98FD191A49}"/>
              </a:ext>
            </a:extLst>
          </p:cNvPr>
          <p:cNvSpPr/>
          <p:nvPr/>
        </p:nvSpPr>
        <p:spPr>
          <a:xfrm>
            <a:off x="7345013" y="3473829"/>
            <a:ext cx="4451194" cy="208359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 kontexte role agresora:</a:t>
            </a:r>
          </a:p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r>
              <a:rPr lang="sk-SK" dirty="0">
                <a:solidFill>
                  <a:schemeClr val="tx1"/>
                </a:solidFill>
              </a:rPr>
              <a:t>Predstava, že agresívne správanie je vhodným prostriedkom k dosiahnutiu vlastného cieľa (tzv. generačný cyklus násilia)</a:t>
            </a:r>
          </a:p>
        </p:txBody>
      </p:sp>
      <p:sp>
        <p:nvSpPr>
          <p:cNvPr id="11" name="Pravá zložená zátvorka 10">
            <a:extLst>
              <a:ext uri="{FF2B5EF4-FFF2-40B4-BE49-F238E27FC236}">
                <a16:creationId xmlns:a16="http://schemas.microsoft.com/office/drawing/2014/main" id="{B9845FA0-2434-DC9C-0594-782C8186B129}"/>
              </a:ext>
            </a:extLst>
          </p:cNvPr>
          <p:cNvSpPr/>
          <p:nvPr/>
        </p:nvSpPr>
        <p:spPr>
          <a:xfrm>
            <a:off x="6252665" y="2978219"/>
            <a:ext cx="650158" cy="2507082"/>
          </a:xfrm>
          <a:prstGeom prst="righ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2312FC5C-C1B2-E3F9-5CB2-DDDE35DED0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76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71"/>
    </mc:Choice>
    <mc:Fallback>
      <p:transition spd="slow" advTm="115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E3E37-15F1-9976-8A25-D5F0009B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62" y="114452"/>
            <a:ext cx="9870178" cy="1325563"/>
          </a:xfrm>
        </p:spPr>
        <p:txBody>
          <a:bodyPr/>
          <a:lstStyle/>
          <a:p>
            <a:r>
              <a:rPr lang="sk-SK" dirty="0"/>
              <a:t>Ako pracovať s agresívnym správaním v tíme, v klube...?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0AF9206-50B2-A603-404B-4373965EE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A68A0B88-EF30-423B-1680-830692E77D34}"/>
              </a:ext>
            </a:extLst>
          </p:cNvPr>
          <p:cNvSpPr/>
          <p:nvPr/>
        </p:nvSpPr>
        <p:spPr>
          <a:xfrm>
            <a:off x="57900" y="1710530"/>
            <a:ext cx="2023896" cy="127680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Stratégia šírenia informácií</a:t>
            </a:r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86CC2AA5-DDF2-1F74-443F-B7C9F9964C45}"/>
              </a:ext>
            </a:extLst>
          </p:cNvPr>
          <p:cNvSpPr/>
          <p:nvPr/>
        </p:nvSpPr>
        <p:spPr>
          <a:xfrm>
            <a:off x="2466400" y="1710530"/>
            <a:ext cx="2023897" cy="127680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Modely sociálneho vplyvu </a:t>
            </a: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D99CBFEF-D1EC-2DBE-93B6-891569C286C8}"/>
              </a:ext>
            </a:extLst>
          </p:cNvPr>
          <p:cNvSpPr/>
          <p:nvPr/>
        </p:nvSpPr>
        <p:spPr>
          <a:xfrm>
            <a:off x="4876619" y="1695883"/>
            <a:ext cx="2028991" cy="1266469"/>
          </a:xfrm>
          <a:prstGeom prst="roundRect">
            <a:avLst/>
          </a:prstGeom>
          <a:solidFill>
            <a:schemeClr val="bg2"/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tx1"/>
                </a:solidFill>
              </a:rPr>
              <a:t>Vytvorenie partnerstva medzi športovcami, trénermi a rodičmi </a:t>
            </a: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BC0C142D-F0F3-EE31-6A42-140C899AD4F0}"/>
              </a:ext>
            </a:extLst>
          </p:cNvPr>
          <p:cNvSpPr/>
          <p:nvPr/>
        </p:nvSpPr>
        <p:spPr>
          <a:xfrm>
            <a:off x="7291932" y="1664493"/>
            <a:ext cx="2028991" cy="1251822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Sankcie za agresívne správanie športovcov</a:t>
            </a: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210F8930-607D-0FEF-6083-F5EAF5B632E0}"/>
              </a:ext>
            </a:extLst>
          </p:cNvPr>
          <p:cNvSpPr/>
          <p:nvPr/>
        </p:nvSpPr>
        <p:spPr>
          <a:xfrm>
            <a:off x="9700433" y="1689857"/>
            <a:ext cx="2028991" cy="1251822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Premyslené sankcie za agresívne správanie športovcov</a:t>
            </a: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0F5D789A-6441-08F2-17B3-92CB7E8A8F2F}"/>
              </a:ext>
            </a:extLst>
          </p:cNvPr>
          <p:cNvSpPr/>
          <p:nvPr/>
        </p:nvSpPr>
        <p:spPr>
          <a:xfrm>
            <a:off x="0" y="3881001"/>
            <a:ext cx="2388093" cy="2862547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predpoklad, že ak budú mať športovci  dostatok informácií o dôsledkoch agresie dokážu urobiť správne a racionálne rozhodnutie</a:t>
            </a:r>
            <a:r>
              <a:rPr lang="sk-SK" dirty="0"/>
              <a:t>.</a:t>
            </a: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3B2320AB-204A-CBBE-D40D-26329086B506}"/>
              </a:ext>
            </a:extLst>
          </p:cNvPr>
          <p:cNvSpPr/>
          <p:nvPr/>
        </p:nvSpPr>
        <p:spPr>
          <a:xfrm>
            <a:off x="2406962" y="3881002"/>
            <a:ext cx="2388093" cy="286254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posilňovanie sociálnych noriem - rozhovory a diskusie so športovcami o agresívnom správaní, osobnostnom raste, spoločenských hodnotách a pod. </a:t>
            </a:r>
          </a:p>
        </p:txBody>
      </p:sp>
      <p:sp>
        <p:nvSpPr>
          <p:cNvPr id="28" name="Obdĺžnik: zaoblené rohy 27">
            <a:extLst>
              <a:ext uri="{FF2B5EF4-FFF2-40B4-BE49-F238E27FC236}">
                <a16:creationId xmlns:a16="http://schemas.microsoft.com/office/drawing/2014/main" id="{6C501A38-CCF8-A88E-477E-253F2B5DCAD0}"/>
              </a:ext>
            </a:extLst>
          </p:cNvPr>
          <p:cNvSpPr/>
          <p:nvPr/>
        </p:nvSpPr>
        <p:spPr>
          <a:xfrm>
            <a:off x="4813924" y="3881001"/>
            <a:ext cx="2388093" cy="2862546"/>
          </a:xfrm>
          <a:prstGeom prst="roundRect">
            <a:avLst/>
          </a:prstGeom>
          <a:solidFill>
            <a:schemeClr val="bg2"/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jasná komunikácia, v rámci ktorej je možné oznámiť agresívne správanie </a:t>
            </a:r>
          </a:p>
        </p:txBody>
      </p:sp>
      <p:sp>
        <p:nvSpPr>
          <p:cNvPr id="29" name="Obdĺžnik: zaoblené rohy 28">
            <a:extLst>
              <a:ext uri="{FF2B5EF4-FFF2-40B4-BE49-F238E27FC236}">
                <a16:creationId xmlns:a16="http://schemas.microsoft.com/office/drawing/2014/main" id="{94589D2E-1CA1-7132-505A-DF48DCC05ED3}"/>
              </a:ext>
            </a:extLst>
          </p:cNvPr>
          <p:cNvSpPr/>
          <p:nvPr/>
        </p:nvSpPr>
        <p:spPr>
          <a:xfrm>
            <a:off x="7202017" y="3905985"/>
            <a:ext cx="2388093" cy="2837562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musia byť dopredu oznámené</a:t>
            </a:r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E2290DCF-3D46-CC95-CC51-A7EEFAD581F1}"/>
              </a:ext>
            </a:extLst>
          </p:cNvPr>
          <p:cNvSpPr/>
          <p:nvPr/>
        </p:nvSpPr>
        <p:spPr>
          <a:xfrm>
            <a:off x="9590110" y="3916321"/>
            <a:ext cx="2388093" cy="282722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chemeClr val="tx1"/>
                </a:solidFill>
              </a:rPr>
              <a:t>uplatňovanie len takých sankcií ktoré z agresora nerobia obeť (ide skôr o pomoc a poradenstvo športovcom, ktorí majú s agresívnym správaním problém)</a:t>
            </a:r>
          </a:p>
        </p:txBody>
      </p:sp>
      <p:sp>
        <p:nvSpPr>
          <p:cNvPr id="31" name="Šípka: doprava 30">
            <a:extLst>
              <a:ext uri="{FF2B5EF4-FFF2-40B4-BE49-F238E27FC236}">
                <a16:creationId xmlns:a16="http://schemas.microsoft.com/office/drawing/2014/main" id="{7E3BD620-4DA0-C704-A6C4-67C3E9F8770A}"/>
              </a:ext>
            </a:extLst>
          </p:cNvPr>
          <p:cNvSpPr/>
          <p:nvPr/>
        </p:nvSpPr>
        <p:spPr>
          <a:xfrm rot="5400000">
            <a:off x="635895" y="3200253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Šípka: doprava 31">
            <a:extLst>
              <a:ext uri="{FF2B5EF4-FFF2-40B4-BE49-F238E27FC236}">
                <a16:creationId xmlns:a16="http://schemas.microsoft.com/office/drawing/2014/main" id="{C5E945EF-4D8D-3C4B-E8BB-3E8D230E4696}"/>
              </a:ext>
            </a:extLst>
          </p:cNvPr>
          <p:cNvSpPr/>
          <p:nvPr/>
        </p:nvSpPr>
        <p:spPr>
          <a:xfrm rot="5400000">
            <a:off x="3038199" y="3200253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Šípka: doprava 32">
            <a:extLst>
              <a:ext uri="{FF2B5EF4-FFF2-40B4-BE49-F238E27FC236}">
                <a16:creationId xmlns:a16="http://schemas.microsoft.com/office/drawing/2014/main" id="{361CFDC5-2588-776F-D3A6-C865AA71C34D}"/>
              </a:ext>
            </a:extLst>
          </p:cNvPr>
          <p:cNvSpPr/>
          <p:nvPr/>
        </p:nvSpPr>
        <p:spPr>
          <a:xfrm rot="5400000">
            <a:off x="5452898" y="3172528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Šípka: doprava 33">
            <a:extLst>
              <a:ext uri="{FF2B5EF4-FFF2-40B4-BE49-F238E27FC236}">
                <a16:creationId xmlns:a16="http://schemas.microsoft.com/office/drawing/2014/main" id="{5F5909BD-1A77-3C18-CF8E-40FE807EFADB}"/>
              </a:ext>
            </a:extLst>
          </p:cNvPr>
          <p:cNvSpPr/>
          <p:nvPr/>
        </p:nvSpPr>
        <p:spPr>
          <a:xfrm rot="5400000">
            <a:off x="7872474" y="3126491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Šípka: doprava 34">
            <a:extLst>
              <a:ext uri="{FF2B5EF4-FFF2-40B4-BE49-F238E27FC236}">
                <a16:creationId xmlns:a16="http://schemas.microsoft.com/office/drawing/2014/main" id="{BBFEB685-620A-B077-E94E-1C77A28E4265}"/>
              </a:ext>
            </a:extLst>
          </p:cNvPr>
          <p:cNvSpPr/>
          <p:nvPr/>
        </p:nvSpPr>
        <p:spPr>
          <a:xfrm rot="5400000">
            <a:off x="10255990" y="3150563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6" name="Zvuk 35">
            <a:hlinkClick r:id="" action="ppaction://media"/>
            <a:extLst>
              <a:ext uri="{FF2B5EF4-FFF2-40B4-BE49-F238E27FC236}">
                <a16:creationId xmlns:a16="http://schemas.microsoft.com/office/drawing/2014/main" id="{F5D4513A-54B2-3028-EEE1-B389946D5E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06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815"/>
    </mc:Choice>
    <mc:Fallback>
      <p:transition spd="slow" advTm="310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E3E37-15F1-9976-8A25-D5F0009B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62" y="114452"/>
            <a:ext cx="9870178" cy="1325563"/>
          </a:xfrm>
        </p:spPr>
        <p:txBody>
          <a:bodyPr/>
          <a:lstStyle/>
          <a:p>
            <a:r>
              <a:rPr lang="sk-SK" dirty="0"/>
              <a:t>Ako pracovať s agresívnym správaním v tíme, v klube...?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0AF9206-50B2-A603-404B-4373965EE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A68A0B88-EF30-423B-1680-830692E77D34}"/>
              </a:ext>
            </a:extLst>
          </p:cNvPr>
          <p:cNvSpPr/>
          <p:nvPr/>
        </p:nvSpPr>
        <p:spPr>
          <a:xfrm>
            <a:off x="57900" y="1710530"/>
            <a:ext cx="2023896" cy="127680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Vhodné tréningové prostredie detí a mládeže</a:t>
            </a:r>
          </a:p>
        </p:txBody>
      </p:sp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86CC2AA5-DDF2-1F74-443F-B7C9F9964C45}"/>
              </a:ext>
            </a:extLst>
          </p:cNvPr>
          <p:cNvSpPr/>
          <p:nvPr/>
        </p:nvSpPr>
        <p:spPr>
          <a:xfrm>
            <a:off x="2466400" y="1710530"/>
            <a:ext cx="2023897" cy="127680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Afektívne vzdelávanie športovcov</a:t>
            </a: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D99CBFEF-D1EC-2DBE-93B6-891569C286C8}"/>
              </a:ext>
            </a:extLst>
          </p:cNvPr>
          <p:cNvSpPr/>
          <p:nvPr/>
        </p:nvSpPr>
        <p:spPr>
          <a:xfrm>
            <a:off x="4876619" y="1695883"/>
            <a:ext cx="2028991" cy="1266469"/>
          </a:xfrm>
          <a:prstGeom prst="roundRect">
            <a:avLst/>
          </a:prstGeom>
          <a:solidFill>
            <a:schemeClr val="bg2"/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Zapojenie rodičov obete i agresora </a:t>
            </a:r>
            <a:endParaRPr lang="sk-SK" sz="1600" dirty="0">
              <a:solidFill>
                <a:schemeClr val="tx1"/>
              </a:solidFill>
            </a:endParaRPr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BC0C142D-F0F3-EE31-6A42-140C899AD4F0}"/>
              </a:ext>
            </a:extLst>
          </p:cNvPr>
          <p:cNvSpPr/>
          <p:nvPr/>
        </p:nvSpPr>
        <p:spPr>
          <a:xfrm>
            <a:off x="7291932" y="1664493"/>
            <a:ext cx="2028991" cy="1251822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>
                <a:solidFill>
                  <a:schemeClr val="tx1"/>
                </a:solidFill>
              </a:rPr>
              <a:t>Sledovanie prípadov agresívneho správania 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210F8930-607D-0FEF-6083-F5EAF5B632E0}"/>
              </a:ext>
            </a:extLst>
          </p:cNvPr>
          <p:cNvSpPr/>
          <p:nvPr/>
        </p:nvSpPr>
        <p:spPr>
          <a:xfrm>
            <a:off x="9700433" y="1689857"/>
            <a:ext cx="2028991" cy="1251822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Emocionálna inteligencia športovcov  </a:t>
            </a: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0F5D789A-6441-08F2-17B3-92CB7E8A8F2F}"/>
              </a:ext>
            </a:extLst>
          </p:cNvPr>
          <p:cNvSpPr/>
          <p:nvPr/>
        </p:nvSpPr>
        <p:spPr>
          <a:xfrm>
            <a:off x="0" y="3881001"/>
            <a:ext cx="2388093" cy="2862547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.</a:t>
            </a:r>
            <a:r>
              <a:rPr lang="sk-SK" dirty="0">
                <a:solidFill>
                  <a:schemeClr val="tx1"/>
                </a:solidFill>
              </a:rPr>
              <a:t>pozitívne emočne podfarbené trénovanie, bezpečné prostredie, hra</a:t>
            </a: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3B2320AB-204A-CBBE-D40D-26329086B506}"/>
              </a:ext>
            </a:extLst>
          </p:cNvPr>
          <p:cNvSpPr/>
          <p:nvPr/>
        </p:nvSpPr>
        <p:spPr>
          <a:xfrm>
            <a:off x="2406962" y="3881002"/>
            <a:ext cx="2388093" cy="286254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>
                <a:solidFill>
                  <a:schemeClr val="tx1"/>
                </a:solidFill>
              </a:rPr>
              <a:t>preberanie zodpovednosti, komunikácia a vzájomná interakcia, rozvoj empatie, asertívneho správania, ventilovanie napätie vhodným spôsobom</a:t>
            </a:r>
          </a:p>
        </p:txBody>
      </p:sp>
      <p:sp>
        <p:nvSpPr>
          <p:cNvPr id="28" name="Obdĺžnik: zaoblené rohy 27">
            <a:extLst>
              <a:ext uri="{FF2B5EF4-FFF2-40B4-BE49-F238E27FC236}">
                <a16:creationId xmlns:a16="http://schemas.microsoft.com/office/drawing/2014/main" id="{6C501A38-CCF8-A88E-477E-253F2B5DCAD0}"/>
              </a:ext>
            </a:extLst>
          </p:cNvPr>
          <p:cNvSpPr/>
          <p:nvPr/>
        </p:nvSpPr>
        <p:spPr>
          <a:xfrm>
            <a:off x="4813924" y="3881001"/>
            <a:ext cx="2388093" cy="2862546"/>
          </a:xfrm>
          <a:prstGeom prst="roundRect">
            <a:avLst/>
          </a:prstGeom>
          <a:solidFill>
            <a:schemeClr val="bg2"/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 riešení prípadu agresívneho správania</a:t>
            </a:r>
          </a:p>
        </p:txBody>
      </p:sp>
      <p:sp>
        <p:nvSpPr>
          <p:cNvPr id="29" name="Obdĺžnik: zaoblené rohy 28">
            <a:extLst>
              <a:ext uri="{FF2B5EF4-FFF2-40B4-BE49-F238E27FC236}">
                <a16:creationId xmlns:a16="http://schemas.microsoft.com/office/drawing/2014/main" id="{94589D2E-1CA1-7132-505A-DF48DCC05ED3}"/>
              </a:ext>
            </a:extLst>
          </p:cNvPr>
          <p:cNvSpPr/>
          <p:nvPr/>
        </p:nvSpPr>
        <p:spPr>
          <a:xfrm>
            <a:off x="7202017" y="3905985"/>
            <a:ext cx="2388093" cy="2837562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je nutné aj po doriešení takýchto prípadov</a:t>
            </a:r>
          </a:p>
          <a:p>
            <a:pPr algn="ctr"/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E2290DCF-3D46-CC95-CC51-A7EEFAD581F1}"/>
              </a:ext>
            </a:extLst>
          </p:cNvPr>
          <p:cNvSpPr/>
          <p:nvPr/>
        </p:nvSpPr>
        <p:spPr>
          <a:xfrm>
            <a:off x="9590110" y="3916321"/>
            <a:ext cx="2388093" cy="2827226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v zmysle jej zvyšovania a rozvoja, podpora zdravého sebavedomia športovca</a:t>
            </a:r>
          </a:p>
        </p:txBody>
      </p:sp>
      <p:sp>
        <p:nvSpPr>
          <p:cNvPr id="31" name="Šípka: doprava 30">
            <a:extLst>
              <a:ext uri="{FF2B5EF4-FFF2-40B4-BE49-F238E27FC236}">
                <a16:creationId xmlns:a16="http://schemas.microsoft.com/office/drawing/2014/main" id="{7E3BD620-4DA0-C704-A6C4-67C3E9F8770A}"/>
              </a:ext>
            </a:extLst>
          </p:cNvPr>
          <p:cNvSpPr/>
          <p:nvPr/>
        </p:nvSpPr>
        <p:spPr>
          <a:xfrm rot="5400000">
            <a:off x="635895" y="3200253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Šípka: doprava 31">
            <a:extLst>
              <a:ext uri="{FF2B5EF4-FFF2-40B4-BE49-F238E27FC236}">
                <a16:creationId xmlns:a16="http://schemas.microsoft.com/office/drawing/2014/main" id="{C5E945EF-4D8D-3C4B-E8BB-3E8D230E4696}"/>
              </a:ext>
            </a:extLst>
          </p:cNvPr>
          <p:cNvSpPr/>
          <p:nvPr/>
        </p:nvSpPr>
        <p:spPr>
          <a:xfrm rot="5400000">
            <a:off x="3038199" y="3200253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Šípka: doprava 32">
            <a:extLst>
              <a:ext uri="{FF2B5EF4-FFF2-40B4-BE49-F238E27FC236}">
                <a16:creationId xmlns:a16="http://schemas.microsoft.com/office/drawing/2014/main" id="{361CFDC5-2588-776F-D3A6-C865AA71C34D}"/>
              </a:ext>
            </a:extLst>
          </p:cNvPr>
          <p:cNvSpPr/>
          <p:nvPr/>
        </p:nvSpPr>
        <p:spPr>
          <a:xfrm rot="5400000">
            <a:off x="5452898" y="3172528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Šípka: doprava 33">
            <a:extLst>
              <a:ext uri="{FF2B5EF4-FFF2-40B4-BE49-F238E27FC236}">
                <a16:creationId xmlns:a16="http://schemas.microsoft.com/office/drawing/2014/main" id="{5F5909BD-1A77-3C18-CF8E-40FE807EFADB}"/>
              </a:ext>
            </a:extLst>
          </p:cNvPr>
          <p:cNvSpPr/>
          <p:nvPr/>
        </p:nvSpPr>
        <p:spPr>
          <a:xfrm rot="5400000">
            <a:off x="7872474" y="3126491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Šípka: doprava 34">
            <a:extLst>
              <a:ext uri="{FF2B5EF4-FFF2-40B4-BE49-F238E27FC236}">
                <a16:creationId xmlns:a16="http://schemas.microsoft.com/office/drawing/2014/main" id="{BBFEB685-620A-B077-E94E-1C77A28E4265}"/>
              </a:ext>
            </a:extLst>
          </p:cNvPr>
          <p:cNvSpPr/>
          <p:nvPr/>
        </p:nvSpPr>
        <p:spPr>
          <a:xfrm rot="5400000">
            <a:off x="10255990" y="3150563"/>
            <a:ext cx="867906" cy="447554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6" name="Zvuk 35">
            <a:hlinkClick r:id="" action="ppaction://media"/>
            <a:extLst>
              <a:ext uri="{FF2B5EF4-FFF2-40B4-BE49-F238E27FC236}">
                <a16:creationId xmlns:a16="http://schemas.microsoft.com/office/drawing/2014/main" id="{A233FE93-DFCE-14F7-8295-A532DAD292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09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465"/>
    </mc:Choice>
    <mc:Fallback>
      <p:transition spd="slow" advTm="208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8.1|3.1|0.7|56.2|6.3|1.5|1|44.8|2.4|2.2|0.9|160|1.2|1.8|0.6|37.3|1.2|0.8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6|3.8|2.6|1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6|1.2|1.6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9.4|70.2|15|22.9|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8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8.6|22.4|0.7|11.4|1.7|4.2|9.8|19.2|1.2|7|5.1|0.5|1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9|1.6|1.8|3.3|0.8|1.6|1|1.1|2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37.6|39.6|2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3|60.9|1|55|36.5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5|0.4|36.2|7.7|0.6|54.1|3.4|0.3|34.7|13.2|0.6|39.5|12.8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8|0.4|54|2.1|0.4|68.8|32.3|0.4|65.3|4.3|0.3|11.6|4.7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5|0.3|52.7|27.1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9.6|0.4|31.7|4|30|49.8|33.1|0.9|26.7|20.6|0.4|2.7|4.4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5.6|0.3|29.3|4.6|0.7|44|18.2|0.2|2.2|36|0.4|15.5|25.9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4.2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1019</Words>
  <Application>Microsoft Office PowerPoint</Application>
  <PresentationFormat>Širokouhlá</PresentationFormat>
  <Paragraphs>148</Paragraphs>
  <Slides>17</Slides>
  <Notes>0</Notes>
  <HiddenSlides>0</HiddenSlides>
  <MMClips>17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Motív Office</vt:lpstr>
      <vt:lpstr>Sociální psychologie ve sportu - seminár</vt:lpstr>
      <vt:lpstr>Štádiá šikanovania</vt:lpstr>
      <vt:lpstr>Kybernetické šikanovanie</vt:lpstr>
      <vt:lpstr>Obeť agresívneho správania</vt:lpstr>
      <vt:lpstr>Prejavy prežitého traumatického zážitku</vt:lpstr>
      <vt:lpstr>Prejavy prežitého traumatického zážitku</vt:lpstr>
      <vt:lpstr>Agresor </vt:lpstr>
      <vt:lpstr>Ako pracovať s agresívnym správaním v tíme, v klube...?</vt:lpstr>
      <vt:lpstr>Ako pracovať s agresívnym správaním v tíme, v klube...?</vt:lpstr>
      <vt:lpstr>Fair play</vt:lpstr>
      <vt:lpstr>Fair play</vt:lpstr>
      <vt:lpstr>Niektoré zo zásad fair play</vt:lpstr>
      <vt:lpstr>Faktory ovplyvňujúce fair play</vt:lpstr>
      <vt:lpstr>Prečo sú zásady fair play dôležité?</vt:lpstr>
      <vt:lpstr>Kontaktnosť športových disciplín</vt:lpstr>
      <vt:lpstr>10 pripomienok na záver: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Psychologie sportu a koučování</dc:title>
  <dc:creator>Pačesová Petra</dc:creator>
  <cp:lastModifiedBy>Pačesová Petra</cp:lastModifiedBy>
  <cp:revision>4</cp:revision>
  <dcterms:created xsi:type="dcterms:W3CDTF">2023-11-24T19:57:57Z</dcterms:created>
  <dcterms:modified xsi:type="dcterms:W3CDTF">2023-11-26T19:45:09Z</dcterms:modified>
</cp:coreProperties>
</file>