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2" r:id="rId2"/>
    <p:sldId id="347" r:id="rId3"/>
    <p:sldId id="421" r:id="rId4"/>
    <p:sldId id="424" r:id="rId5"/>
    <p:sldId id="430" r:id="rId6"/>
    <p:sldId id="431" r:id="rId7"/>
    <p:sldId id="42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DC616-AA63-4E2E-9BF0-79D278411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F5090AB-91A0-415D-A0FD-DC2D9FF96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D684CE-8A04-48CE-8486-7185185F2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04DB944-98B7-4DF5-A191-F1444B0C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179A1A-111C-47FF-94A0-7396C823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3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71D6D9-B2C8-4DA2-94AC-B94294FB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814459-78B4-4275-B197-F01F8B30E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4EEBEB-07AF-42D6-8FFC-C62314ED1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68A1FB-297D-4905-AB5F-28CD8D2FA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DE1E3A-6DA1-4AA2-B210-36076872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447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1C0FA81-316A-478F-A8B5-99A648B5BE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7F49DF2-CF9F-4C2D-A6E9-76E10DCF5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3025748-E62A-43F0-ACD2-BE235A1A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A25FC9-E161-4D5B-B78D-EF167011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14EA41-027A-45D6-8C44-FFE04515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732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F62F61-B443-4078-A26F-D7748799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190B3B-F1E3-471B-9883-B8286B487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9A4E86-1EFF-4A2A-B32B-EF7638FC1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5DE50F-C654-4559-AD7C-1E86B2EE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893690-D956-4F8E-8E5A-1D1338A5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59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7FEE5-A43E-43A4-B79D-BC7643A5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15C235-F52E-4F5A-9324-6A059E866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093230-AD41-466E-B41E-73DD25CA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DB191E-8F6B-4C90-9E34-DF226287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B795D4B-4041-4CD1-B619-B78D2E23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35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A9BF4-0088-4809-B3F6-7ADF31E0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2E2129-F601-439C-8AD5-F0B4EAC57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3BF49B-1E4E-4C33-85BD-BB63EE204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6E3A9F2-4DCF-4382-8C40-9D389293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7100A2-3386-4D90-9947-C0D66BC8F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483479-12DB-4C62-B6B5-D89ACA5B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74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7D0FB1-B432-4C38-9B55-82DA5FEC7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2033BD-5C30-49D4-80D6-008C47CB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64A740-9984-4C1D-BA84-5999CAA6C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0E3E164-C764-4440-8D5F-B4F5BB768F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9D8C905-918F-4FAC-9C76-BB152898B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B08E353-6761-41A1-BE32-CF4F2F11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35D3CA0-86DA-4618-AAB4-039B8A838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1D1AD57-E0F5-47C8-B83D-96403A41D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83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E79F2-1D2A-4E5C-8EDD-8D2F3A4AD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BAC8CA-094A-40DC-8894-CFADC63E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87141A-5A45-4EFC-B4E4-5A2E1944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FCD5D4D-9DB2-4CC3-B12C-E0E60D9F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83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E79FF06-B65E-4D80-9ED9-0D28DACAE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635E177-67DA-48E1-AA94-4B284B4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D4EA3E3-634B-4053-A33A-A055C1189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7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6DFD86-9600-45A1-A299-D3378E3D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65C37C-10AE-4F3D-964D-A26E33057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AC7A76-1426-46A4-88A7-A0D5A8EA7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44C9CB-B678-4D22-A60B-FDF15419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D4B531-7753-4ADC-A6FD-22E07EF0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8813724-806D-43E4-9BD0-84C8C820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156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FE1768-3BEC-4E4F-BEB4-5B1E82614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B66F100-CBE3-4D2E-89DE-380222CD75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BEE97C-1A54-4485-83A6-8B2EB0376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D02764-25B8-4E71-82E8-092E982F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71961E-9396-4738-BA47-593198AC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959D470-AFEC-4D79-A999-4FDE88313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2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80168D3-6B92-449F-872C-2FB2F009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6A996B-4C0B-4E24-A09A-D3697017F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4C0B1A-4736-4562-9736-C9FF98DEF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BB8A5-55B8-46DE-8448-86E495B17A09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E48F03-6DAE-4D47-826B-25265200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ACEFA3-5AD5-466D-A1B9-ECA372F23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C2DB-636C-4FC2-8B67-C48BC734B5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77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petra.pacesova@fsps.muni.cz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E7D631-BC94-D1E5-94B9-EC360302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1203" y="571500"/>
            <a:ext cx="6308775" cy="21717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Sociální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psychologie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cap="none" baseline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sportu</a:t>
            </a:r>
            <a:br>
              <a:rPr lang="sk-SK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sk-SK" sz="47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k-SK" sz="2800" b="1" kern="1200" cap="none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seminár</a:t>
            </a:r>
            <a:endParaRPr lang="en-US" sz="2800" b="1" kern="1200" cap="none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A53A609-0C2E-86B2-6E0F-C6FA21C41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80522"/>
            <a:ext cx="6223996" cy="310597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/>
              <a:t>Mgr. et Mgr. Petra Pačesová, PhD.</a:t>
            </a:r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>
                <a:hlinkClick r:id="rId4"/>
              </a:rPr>
              <a:t>petra.pacesova@fsps.muni.cz</a:t>
            </a: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endParaRPr lang="en-US" dirty="0"/>
          </a:p>
          <a:p>
            <a:pPr indent="-228600">
              <a:lnSpc>
                <a:spcPct val="130000"/>
              </a:lnSpc>
              <a:buFont typeface="Neue Haas Grotesk Text Pro" panose="020B0504020202020204" pitchFamily="34" charset="0"/>
              <a:buChar char="-"/>
            </a:pPr>
            <a:r>
              <a:rPr lang="en-US" dirty="0" err="1"/>
              <a:t>Fakulta</a:t>
            </a:r>
            <a:r>
              <a:rPr lang="en-US" dirty="0"/>
              <a:t> </a:t>
            </a:r>
            <a:r>
              <a:rPr lang="en-US" dirty="0" err="1"/>
              <a:t>sportovních</a:t>
            </a:r>
            <a:r>
              <a:rPr lang="en-US" dirty="0"/>
              <a:t> </a:t>
            </a:r>
            <a:r>
              <a:rPr lang="en-US" dirty="0" err="1"/>
              <a:t>studií</a:t>
            </a:r>
            <a:r>
              <a:rPr lang="en-US" dirty="0"/>
              <a:t>, </a:t>
            </a:r>
            <a:r>
              <a:rPr lang="en-US" dirty="0" err="1"/>
              <a:t>Masarykova</a:t>
            </a:r>
            <a:r>
              <a:rPr lang="en-US" dirty="0"/>
              <a:t> </a:t>
            </a:r>
            <a:r>
              <a:rPr lang="en-US" dirty="0" err="1"/>
              <a:t>Univerzita</a:t>
            </a:r>
            <a:r>
              <a:rPr lang="en-US" dirty="0"/>
              <a:t> v </a:t>
            </a:r>
            <a:r>
              <a:rPr lang="en-US" dirty="0" err="1"/>
              <a:t>Brne</a:t>
            </a:r>
            <a:endParaRPr lang="en-US" dirty="0"/>
          </a:p>
        </p:txBody>
      </p:sp>
      <p:pic>
        <p:nvPicPr>
          <p:cNvPr id="4" name="Picture 3" descr="Stolní fotbal fotbalová hráči">
            <a:extLst>
              <a:ext uri="{FF2B5EF4-FFF2-40B4-BE49-F238E27FC236}">
                <a16:creationId xmlns:a16="http://schemas.microsoft.com/office/drawing/2014/main" id="{BB2DE947-50BC-B47E-B639-764167BBCD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77" r="28756"/>
          <a:stretch/>
        </p:blipFill>
        <p:spPr>
          <a:xfrm>
            <a:off x="8534400" y="10"/>
            <a:ext cx="3657601" cy="685799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EFE8210-BBAE-66B8-B45F-3B11DAEDE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506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778"/>
    </mc:Choice>
    <mc:Fallback>
      <p:transition spd="slow" advTm="63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obsahu 2">
            <a:extLst>
              <a:ext uri="{FF2B5EF4-FFF2-40B4-BE49-F238E27FC236}">
                <a16:creationId xmlns:a16="http://schemas.microsoft.com/office/drawing/2014/main" id="{C9E31971-F6B5-0265-3C2E-A69377307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sk-SK" altLang="sk-SK" sz="2400" dirty="0"/>
              <a:t>Výchova: </a:t>
            </a:r>
          </a:p>
          <a:p>
            <a:pPr eaLnBrk="1" hangingPunct="1"/>
            <a:r>
              <a:rPr lang="sk-SK" altLang="sk-SK" sz="2400" dirty="0"/>
              <a:t>zámerné, cieľavedomé, plánovité a systematické pôsobenie na celkovú osobnosť človeka</a:t>
            </a:r>
          </a:p>
          <a:p>
            <a:pPr eaLnBrk="1" hangingPunct="1"/>
            <a:r>
              <a:rPr lang="sk-SK" altLang="sk-SK" sz="2400" dirty="0"/>
              <a:t>Výchovou vštepujeme človeku potrebné vlastnosti, rozvíjame jeho psychické a telesné stránky, čím ho pripravujeme pre plnenie úloh v rodinnom i spoločenskom živote</a:t>
            </a:r>
          </a:p>
          <a:p>
            <a:pPr eaLnBrk="1" hangingPunct="1"/>
            <a:r>
              <a:rPr lang="sk-SK" altLang="sk-SK" sz="2400" dirty="0"/>
              <a:t>Výchovou odovzdávame človeku určitú sústavu vedomostí, intelektuálnych a manuálnych zručností a návykov, usmerňujeme morálny, estetický a telesný rozvoj v súlade s cieľmi a úlohami spoločnosti. Výchova je činnosť, proces, pôsobenie, usmerňovanie</a:t>
            </a:r>
          </a:p>
        </p:txBody>
      </p:sp>
      <p:sp>
        <p:nvSpPr>
          <p:cNvPr id="94211" name="Zástupný symbol dátumu 3">
            <a:extLst>
              <a:ext uri="{FF2B5EF4-FFF2-40B4-BE49-F238E27FC236}">
                <a16:creationId xmlns:a16="http://schemas.microsoft.com/office/drawing/2014/main" id="{1C3DB05B-4236-A895-14AF-6E0D54FC1C4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fld id="{12447556-C275-4E8B-AD5F-50A4735E0AB8}" type="datetime1">
              <a:rPr lang="sk-SK" altLang="sk-SK" sz="1000">
                <a:latin typeface="Times New Roman" panose="02020603050405020304" pitchFamily="18" charset="0"/>
              </a:rPr>
              <a: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</a:pPr>
              <a:t>19. 9. 2023</a:t>
            </a:fld>
            <a:endParaRPr lang="sk-SK" altLang="sk-SK" sz="1000">
              <a:latin typeface="Times New Roman" panose="02020603050405020304" pitchFamily="18" charset="0"/>
            </a:endParaRPr>
          </a:p>
        </p:txBody>
      </p:sp>
      <p:sp>
        <p:nvSpPr>
          <p:cNvPr id="94212" name="Zástupný symbol čísla snímky 4">
            <a:extLst>
              <a:ext uri="{FF2B5EF4-FFF2-40B4-BE49-F238E27FC236}">
                <a16:creationId xmlns:a16="http://schemas.microsoft.com/office/drawing/2014/main" id="{E5094E89-73FA-47AF-CC10-0741D9B6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fld id="{C4ECA3AC-ADA7-4426-9A1B-92D648E47F97}" type="slidenum">
              <a:rPr lang="sk-SK" altLang="sk-SK" sz="1000">
                <a:latin typeface="Times New Roman" panose="02020603050405020304" pitchFamily="18" charset="0"/>
              </a:rPr>
              <a:pPr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l"/>
              </a:pPr>
              <a:t>2</a:t>
            </a:fld>
            <a:endParaRPr lang="sk-SK" altLang="sk-SK" sz="1000">
              <a:latin typeface="Times New Roman" panose="02020603050405020304" pitchFamily="18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BD3A0E-2068-7DD7-A178-4A7EE1FE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sk-SK" dirty="0"/>
              <a:t>Dôležité prvky:</a:t>
            </a:r>
            <a:br>
              <a:rPr lang="sk-SK" dirty="0"/>
            </a:br>
            <a:r>
              <a:rPr lang="sk-SK" sz="3600" dirty="0"/>
              <a:t>Výchova, vzdelávanie a spoločnosť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2F01596B-111A-F09F-C9F9-AD6149B6889F}"/>
              </a:ext>
            </a:extLst>
          </p:cNvPr>
          <p:cNvSpPr/>
          <p:nvPr/>
        </p:nvSpPr>
        <p:spPr>
          <a:xfrm rot="1482990">
            <a:off x="7834266" y="1552944"/>
            <a:ext cx="2886075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Aplikovateľné aj v športe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850638B-E69F-7965-D185-B149E7CE8A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403"/>
    </mc:Choice>
    <mc:Fallback>
      <p:transition spd="slow" advTm="1148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4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4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873D4-681D-EB7B-4C78-F78F2DC6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479" y="132023"/>
            <a:ext cx="6957421" cy="20496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k-SK" sz="4700" dirty="0"/>
              <a:t>Činitele výchovy v </a:t>
            </a:r>
            <a:r>
              <a:rPr lang="sk-SK" sz="4700" dirty="0" err="1"/>
              <a:t>mikrosociálnom</a:t>
            </a:r>
            <a:r>
              <a:rPr lang="sk-SK" sz="4700" dirty="0"/>
              <a:t> prostredí</a:t>
            </a:r>
          </a:p>
        </p:txBody>
      </p:sp>
      <p:sp>
        <p:nvSpPr>
          <p:cNvPr id="105474" name="Zástupný symbol obsahu 2">
            <a:extLst>
              <a:ext uri="{FF2B5EF4-FFF2-40B4-BE49-F238E27FC236}">
                <a16:creationId xmlns:a16="http://schemas.microsoft.com/office/drawing/2014/main" id="{1F564EE3-DFBB-3C46-A045-75EA8A61E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2181643"/>
            <a:ext cx="6547757" cy="4419181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sk-SK" altLang="sk-SK" sz="2000" dirty="0"/>
              <a:t>činitele výchovy </a:t>
            </a:r>
            <a:r>
              <a:rPr lang="sk-SK" altLang="sk-SK" sz="2000" u="sng" dirty="0"/>
              <a:t>v rodine </a:t>
            </a:r>
            <a:r>
              <a:rPr lang="sk-SK" altLang="sk-SK" sz="2000" dirty="0"/>
              <a:t>/</a:t>
            </a:r>
            <a:r>
              <a:rPr lang="sk-SK" altLang="sk-SK" sz="2000" u="sng" dirty="0"/>
              <a:t>rodičia</a:t>
            </a:r>
          </a:p>
          <a:p>
            <a:pPr eaLnBrk="1" hangingPunct="1">
              <a:lnSpc>
                <a:spcPct val="120000"/>
              </a:lnSpc>
            </a:pPr>
            <a:r>
              <a:rPr lang="sk-SK" altLang="sk-SK" sz="2000" u="sng" dirty="0"/>
              <a:t>priamo</a:t>
            </a:r>
            <a:r>
              <a:rPr lang="sk-SK" altLang="sk-SK" sz="2000" dirty="0"/>
              <a:t> sa podieľajú na výchove a nesú za jej výsledky zodpovednosť voči  spoločnosti, ostatní členovia rodiny – nepriamo</a:t>
            </a:r>
          </a:p>
          <a:p>
            <a:pPr eaLnBrk="1" hangingPunct="1">
              <a:lnSpc>
                <a:spcPct val="120000"/>
              </a:lnSpc>
            </a:pPr>
            <a:r>
              <a:rPr lang="sk-SK" altLang="sk-SK" sz="2000" dirty="0"/>
              <a:t>Činitele  výchovy mimo rodiny – priamo vých. pôsobia a </a:t>
            </a:r>
            <a:r>
              <a:rPr lang="sk-SK" altLang="sk-SK" sz="2000" u="sng" dirty="0"/>
              <a:t>nesú konkrétnu zodpovednosť, učitelia</a:t>
            </a:r>
            <a:r>
              <a:rPr lang="sk-SK" altLang="sk-SK" sz="2000" dirty="0"/>
              <a:t>, vedúci záujmových krúžkov, TRÉNERI, členovia realizačného tímu...  </a:t>
            </a:r>
          </a:p>
          <a:p>
            <a:pPr eaLnBrk="1" hangingPunct="1">
              <a:lnSpc>
                <a:spcPct val="120000"/>
              </a:lnSpc>
            </a:pPr>
            <a:r>
              <a:rPr lang="sk-SK" altLang="sk-SK" sz="2000" dirty="0"/>
              <a:t>Výchova je ich profesia</a:t>
            </a:r>
          </a:p>
        </p:txBody>
      </p:sp>
      <p:pic>
        <p:nvPicPr>
          <p:cNvPr id="4" name="Grafický objekt 3" descr="Píšťalka obrys">
            <a:extLst>
              <a:ext uri="{FF2B5EF4-FFF2-40B4-BE49-F238E27FC236}">
                <a16:creationId xmlns:a16="http://schemas.microsoft.com/office/drawing/2014/main" id="{3FC9C2FA-10C8-9CD4-1ABA-AAF456C85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37714" y="1637339"/>
            <a:ext cx="3583321" cy="3583321"/>
          </a:xfrm>
          <a:prstGeom prst="rect">
            <a:avLst/>
          </a:prstGeom>
        </p:spPr>
      </p:pic>
      <p:sp>
        <p:nvSpPr>
          <p:cNvPr id="105475" name="Zástupný symbol dátumu 3">
            <a:extLst>
              <a:ext uri="{FF2B5EF4-FFF2-40B4-BE49-F238E27FC236}">
                <a16:creationId xmlns:a16="http://schemas.microsoft.com/office/drawing/2014/main" id="{DA1DDA72-A587-6791-59F1-25C82D6C270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7315200" y="6389688"/>
            <a:ext cx="3695302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endParaRPr lang="sk-SK" altLang="sk-SK" sz="1900" dirty="0">
              <a:latin typeface="Times New Roman" panose="02020603050405020304" pitchFamily="18" charset="0"/>
            </a:endParaRPr>
          </a:p>
        </p:txBody>
      </p:sp>
      <p:sp>
        <p:nvSpPr>
          <p:cNvPr id="105476" name="Zástupný symbol čísla snímky 4">
            <a:extLst>
              <a:ext uri="{FF2B5EF4-FFF2-40B4-BE49-F238E27FC236}">
                <a16:creationId xmlns:a16="http://schemas.microsoft.com/office/drawing/2014/main" id="{3B23439E-B875-7AC2-E1AE-9FD4891D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0983190" y="6389688"/>
            <a:ext cx="940296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</a:pPr>
            <a:endParaRPr lang="sk-SK" altLang="sk-SK" sz="1900" dirty="0">
              <a:latin typeface="Times New Roman" panose="02020603050405020304" pitchFamily="18" charset="0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5C6732A-500E-40E4-FA57-48EAF3C1C1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34"/>
    </mc:Choice>
    <mc:Fallback>
      <p:transition spd="slow" advTm="16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5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547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Aká by mala byť primárna úloha športovania detí v predškolskom veku?</a:t>
            </a:r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D36D90-F588-24E7-0895-E2E31395A8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182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40"/>
    </mc:Choice>
    <mc:Fallback>
      <p:transition spd="slow" advTm="81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Aká by mala byť primárna úloha rodičov detí v predškolskom veku v oblasti športovania?</a:t>
            </a:r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94B95DF-91E9-65AB-50C4-485255B4DC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23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1"/>
    </mc:Choice>
    <mc:Fallback>
      <p:transition spd="slow" advTm="52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3936AB-CF2A-BC82-0EEF-BC85D95D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Úloha pre študentov do diskusie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3237C8-CA73-F78D-8764-8E135EE04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E6DA38AD-1E5A-F0B8-E7ED-9ED7D4DA2F9A}"/>
              </a:ext>
            </a:extLst>
          </p:cNvPr>
          <p:cNvSpPr/>
          <p:nvPr/>
        </p:nvSpPr>
        <p:spPr>
          <a:xfrm>
            <a:off x="1266548" y="2896661"/>
            <a:ext cx="4829452" cy="255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/>
              <a:t>Aká by mala byť primárna úloha športových trénerov detí v </a:t>
            </a:r>
            <a:r>
              <a:rPr lang="sk-SK" sz="2800"/>
              <a:t>predškolskom veku?</a:t>
            </a:r>
            <a:endParaRPr lang="sk-SK" sz="2800" dirty="0"/>
          </a:p>
        </p:txBody>
      </p:sp>
      <p:pic>
        <p:nvPicPr>
          <p:cNvPr id="6" name="Grafický objekt 5" descr="Osoba s nápadom obrys">
            <a:extLst>
              <a:ext uri="{FF2B5EF4-FFF2-40B4-BE49-F238E27FC236}">
                <a16:creationId xmlns:a16="http://schemas.microsoft.com/office/drawing/2014/main" id="{291FDB63-58D7-B36F-D8F4-D66B1BE512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7100" y="2224455"/>
            <a:ext cx="3543300" cy="354330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978B3F8-8D40-51AB-CB1E-11B6AA8C46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83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7"/>
    </mc:Choice>
    <mc:Fallback>
      <p:transition spd="slow" advTm="4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2DFE0-EF59-5967-26E4-E212F47E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5ABEA4-8BC1-D6C2-30AC-CD9453AB0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sz="2400" dirty="0"/>
              <a:t>Ďakujem za pozornosť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F62DDC1-ED9A-BD73-42D4-1313B2E06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097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34"/>
    </mc:Choice>
    <mc:Fallback>
      <p:transition spd="slow" advTm="4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9.5|120.8|160.1|299.1|28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4.3|42.1|8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243</Words>
  <Application>Microsoft Office PowerPoint</Application>
  <PresentationFormat>Širokouhlá</PresentationFormat>
  <Paragraphs>27</Paragraphs>
  <Slides>7</Slides>
  <Notes>0</Notes>
  <HiddenSlides>0</HiddenSlides>
  <MMClips>7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Neue Haas Grotesk Text Pro</vt:lpstr>
      <vt:lpstr>Times New Roman</vt:lpstr>
      <vt:lpstr>Wingdings</vt:lpstr>
      <vt:lpstr>Motiv Office</vt:lpstr>
      <vt:lpstr>Sociální psychologie ve sportu  seminár</vt:lpstr>
      <vt:lpstr>Dôležité prvky: Výchova, vzdelávanie a spoločnosť</vt:lpstr>
      <vt:lpstr>Činitele výchovy v mikrosociálnom prostredí</vt:lpstr>
      <vt:lpstr>Úloha pre študentov do diskusie</vt:lpstr>
      <vt:lpstr>Úloha pre študentov do diskusie</vt:lpstr>
      <vt:lpstr>Úloha pre študentov do diskusie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psychologie ve sportu  seminár</dc:title>
  <dc:creator>Petra Pačesová</dc:creator>
  <cp:lastModifiedBy>Pačesová Petra</cp:lastModifiedBy>
  <cp:revision>2</cp:revision>
  <dcterms:created xsi:type="dcterms:W3CDTF">2023-09-18T10:51:48Z</dcterms:created>
  <dcterms:modified xsi:type="dcterms:W3CDTF">2023-09-19T04:57:00Z</dcterms:modified>
</cp:coreProperties>
</file>