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0" r:id="rId2"/>
    <p:sldId id="432" r:id="rId3"/>
    <p:sldId id="433" r:id="rId4"/>
    <p:sldId id="450" r:id="rId5"/>
    <p:sldId id="449" r:id="rId6"/>
    <p:sldId id="434" r:id="rId7"/>
    <p:sldId id="435" r:id="rId8"/>
    <p:sldId id="436" r:id="rId9"/>
    <p:sldId id="437" r:id="rId10"/>
    <p:sldId id="438" r:id="rId11"/>
    <p:sldId id="402" r:id="rId12"/>
    <p:sldId id="418" r:id="rId13"/>
    <p:sldId id="419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2AADF-0CCC-438C-8B03-1B78D38918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151C60-4959-453E-8F7B-4196D0AEDB04}">
      <dgm:prSet/>
      <dgm:spPr/>
      <dgm:t>
        <a:bodyPr/>
        <a:lstStyle/>
        <a:p>
          <a:r>
            <a:rPr lang="sk-SK" b="1"/>
            <a:t>Športovanie na rekreačnej úrovni</a:t>
          </a:r>
          <a:r>
            <a:rPr lang="sk-SK"/>
            <a:t> by malo napĺňať zdravotný a sociálny zámer, </a:t>
          </a:r>
          <a:endParaRPr lang="en-US"/>
        </a:p>
      </dgm:t>
    </dgm:pt>
    <dgm:pt modelId="{CD09AB4D-D343-42D8-A72D-4C33CBF45B8E}" type="parTrans" cxnId="{99DE80C9-96AC-44EC-9CCF-201F19133493}">
      <dgm:prSet/>
      <dgm:spPr/>
      <dgm:t>
        <a:bodyPr/>
        <a:lstStyle/>
        <a:p>
          <a:endParaRPr lang="en-US"/>
        </a:p>
      </dgm:t>
    </dgm:pt>
    <dgm:pt modelId="{14F79848-32EA-4681-84F2-2CE5187B1186}" type="sibTrans" cxnId="{99DE80C9-96AC-44EC-9CCF-201F19133493}">
      <dgm:prSet/>
      <dgm:spPr/>
      <dgm:t>
        <a:bodyPr/>
        <a:lstStyle/>
        <a:p>
          <a:endParaRPr lang="en-US"/>
        </a:p>
      </dgm:t>
    </dgm:pt>
    <dgm:pt modelId="{580AA77C-5E64-470F-AFDD-5FF52A1D9E19}">
      <dgm:prSet/>
      <dgm:spPr/>
      <dgm:t>
        <a:bodyPr/>
        <a:lstStyle/>
        <a:p>
          <a:r>
            <a:rPr lang="sk-SK"/>
            <a:t>je prítomný aj prvok mentálneho aj psychického zdravia</a:t>
          </a:r>
          <a:endParaRPr lang="en-US"/>
        </a:p>
      </dgm:t>
    </dgm:pt>
    <dgm:pt modelId="{4BBEB90A-D517-495B-A1FA-44F6D5C280F3}" type="parTrans" cxnId="{502A9804-ED48-4940-9CD9-CDD992E637A3}">
      <dgm:prSet/>
      <dgm:spPr/>
      <dgm:t>
        <a:bodyPr/>
        <a:lstStyle/>
        <a:p>
          <a:endParaRPr lang="en-US"/>
        </a:p>
      </dgm:t>
    </dgm:pt>
    <dgm:pt modelId="{5F8D7FF5-6009-4F78-ABD5-5FD7AEA11DA8}" type="sibTrans" cxnId="{502A9804-ED48-4940-9CD9-CDD992E637A3}">
      <dgm:prSet/>
      <dgm:spPr/>
      <dgm:t>
        <a:bodyPr/>
        <a:lstStyle/>
        <a:p>
          <a:endParaRPr lang="en-US"/>
        </a:p>
      </dgm:t>
    </dgm:pt>
    <dgm:pt modelId="{3E17ED1C-B808-4AF6-A5BA-E2DAA9D50253}">
      <dgm:prSet/>
      <dgm:spPr/>
      <dgm:t>
        <a:bodyPr/>
        <a:lstStyle/>
        <a:p>
          <a:r>
            <a:rPr lang="sk-SK"/>
            <a:t>Športová aktivita prináša uvoľnenie a kompenzovanie prevládajúceho sedavého spôsobu života, kompenzuje tiež psychické napätie a zmierňuje symptómy negatívneho prežívania človeka</a:t>
          </a:r>
          <a:endParaRPr lang="en-US"/>
        </a:p>
      </dgm:t>
    </dgm:pt>
    <dgm:pt modelId="{EF8FB0F8-155A-4E07-B9FB-CEE70F417F08}" type="parTrans" cxnId="{05AE1C2A-6C12-49C5-8EB6-DF6D767D8230}">
      <dgm:prSet/>
      <dgm:spPr/>
      <dgm:t>
        <a:bodyPr/>
        <a:lstStyle/>
        <a:p>
          <a:endParaRPr lang="en-US"/>
        </a:p>
      </dgm:t>
    </dgm:pt>
    <dgm:pt modelId="{EAAE9C98-ED32-4623-85A7-CBFD617F11D7}" type="sibTrans" cxnId="{05AE1C2A-6C12-49C5-8EB6-DF6D767D8230}">
      <dgm:prSet/>
      <dgm:spPr/>
      <dgm:t>
        <a:bodyPr/>
        <a:lstStyle/>
        <a:p>
          <a:endParaRPr lang="en-US"/>
        </a:p>
      </dgm:t>
    </dgm:pt>
    <dgm:pt modelId="{7514EF25-9F38-487F-969F-D9E7CD7D3115}">
      <dgm:prSet/>
      <dgm:spPr/>
      <dgm:t>
        <a:bodyPr/>
        <a:lstStyle/>
        <a:p>
          <a:r>
            <a:rPr lang="sk-SK"/>
            <a:t>Športová aktivita vykonávaná v spoločnosti iných ľudí napĺňa práve sociálny aspekt, ktorý je v dobe rýchleho online spojenia a možnej práce z pohodlia domova, často zanedbávaný</a:t>
          </a:r>
          <a:endParaRPr lang="en-US"/>
        </a:p>
      </dgm:t>
    </dgm:pt>
    <dgm:pt modelId="{E8FFD0BF-2A52-4F33-AD64-959632DD88ED}" type="parTrans" cxnId="{D8E763C2-A166-4D9E-A058-FE8E410BDA25}">
      <dgm:prSet/>
      <dgm:spPr/>
      <dgm:t>
        <a:bodyPr/>
        <a:lstStyle/>
        <a:p>
          <a:endParaRPr lang="en-US"/>
        </a:p>
      </dgm:t>
    </dgm:pt>
    <dgm:pt modelId="{B3CF8E2C-D3C4-4116-AD6A-010DA1A46727}" type="sibTrans" cxnId="{D8E763C2-A166-4D9E-A058-FE8E410BDA25}">
      <dgm:prSet/>
      <dgm:spPr/>
      <dgm:t>
        <a:bodyPr/>
        <a:lstStyle/>
        <a:p>
          <a:endParaRPr lang="en-US"/>
        </a:p>
      </dgm:t>
    </dgm:pt>
    <dgm:pt modelId="{61CCBB15-FA28-4DB4-B754-6F7B2EB7A158}" type="pres">
      <dgm:prSet presAssocID="{AF72AADF-0CCC-438C-8B03-1B78D389180C}" presName="linear" presStyleCnt="0">
        <dgm:presLayoutVars>
          <dgm:animLvl val="lvl"/>
          <dgm:resizeHandles val="exact"/>
        </dgm:presLayoutVars>
      </dgm:prSet>
      <dgm:spPr/>
    </dgm:pt>
    <dgm:pt modelId="{5791063D-C89C-45E1-90A4-90C856C0E8C0}" type="pres">
      <dgm:prSet presAssocID="{7B151C60-4959-453E-8F7B-4196D0AEDB0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D84CB6F-A46A-4C6D-8602-A0029B3BF379}" type="pres">
      <dgm:prSet presAssocID="{14F79848-32EA-4681-84F2-2CE5187B1186}" presName="spacer" presStyleCnt="0"/>
      <dgm:spPr/>
    </dgm:pt>
    <dgm:pt modelId="{5BFA8B4F-8B28-44C0-BA6B-0DE7F15E98B1}" type="pres">
      <dgm:prSet presAssocID="{580AA77C-5E64-470F-AFDD-5FF52A1D9E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58CFA6-9045-4DD1-8702-ECA553170AB5}" type="pres">
      <dgm:prSet presAssocID="{5F8D7FF5-6009-4F78-ABD5-5FD7AEA11DA8}" presName="spacer" presStyleCnt="0"/>
      <dgm:spPr/>
    </dgm:pt>
    <dgm:pt modelId="{3A9C5049-F07D-46FE-9704-6C5142DDB60E}" type="pres">
      <dgm:prSet presAssocID="{3E17ED1C-B808-4AF6-A5BA-E2DAA9D502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792DCED-6101-4183-A383-CDC0C255879D}" type="pres">
      <dgm:prSet presAssocID="{EAAE9C98-ED32-4623-85A7-CBFD617F11D7}" presName="spacer" presStyleCnt="0"/>
      <dgm:spPr/>
    </dgm:pt>
    <dgm:pt modelId="{FBB2ACC0-E910-4545-BB7D-AE1FF5CA8408}" type="pres">
      <dgm:prSet presAssocID="{7514EF25-9F38-487F-969F-D9E7CD7D311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02A9804-ED48-4940-9CD9-CDD992E637A3}" srcId="{AF72AADF-0CCC-438C-8B03-1B78D389180C}" destId="{580AA77C-5E64-470F-AFDD-5FF52A1D9E19}" srcOrd="1" destOrd="0" parTransId="{4BBEB90A-D517-495B-A1FA-44F6D5C280F3}" sibTransId="{5F8D7FF5-6009-4F78-ABD5-5FD7AEA11DA8}"/>
    <dgm:cxn modelId="{05AE1C2A-6C12-49C5-8EB6-DF6D767D8230}" srcId="{AF72AADF-0CCC-438C-8B03-1B78D389180C}" destId="{3E17ED1C-B808-4AF6-A5BA-E2DAA9D50253}" srcOrd="2" destOrd="0" parTransId="{EF8FB0F8-155A-4E07-B9FB-CEE70F417F08}" sibTransId="{EAAE9C98-ED32-4623-85A7-CBFD617F11D7}"/>
    <dgm:cxn modelId="{A1A1663F-E659-41C3-BE87-FC21C2D3E36E}" type="presOf" srcId="{7514EF25-9F38-487F-969F-D9E7CD7D3115}" destId="{FBB2ACC0-E910-4545-BB7D-AE1FF5CA8408}" srcOrd="0" destOrd="0" presId="urn:microsoft.com/office/officeart/2005/8/layout/vList2"/>
    <dgm:cxn modelId="{85B34EAB-0531-4E3E-A032-B28BA62929FF}" type="presOf" srcId="{7B151C60-4959-453E-8F7B-4196D0AEDB04}" destId="{5791063D-C89C-45E1-90A4-90C856C0E8C0}" srcOrd="0" destOrd="0" presId="urn:microsoft.com/office/officeart/2005/8/layout/vList2"/>
    <dgm:cxn modelId="{D8E763C2-A166-4D9E-A058-FE8E410BDA25}" srcId="{AF72AADF-0CCC-438C-8B03-1B78D389180C}" destId="{7514EF25-9F38-487F-969F-D9E7CD7D3115}" srcOrd="3" destOrd="0" parTransId="{E8FFD0BF-2A52-4F33-AD64-959632DD88ED}" sibTransId="{B3CF8E2C-D3C4-4116-AD6A-010DA1A46727}"/>
    <dgm:cxn modelId="{99DE80C9-96AC-44EC-9CCF-201F19133493}" srcId="{AF72AADF-0CCC-438C-8B03-1B78D389180C}" destId="{7B151C60-4959-453E-8F7B-4196D0AEDB04}" srcOrd="0" destOrd="0" parTransId="{CD09AB4D-D343-42D8-A72D-4C33CBF45B8E}" sibTransId="{14F79848-32EA-4681-84F2-2CE5187B1186}"/>
    <dgm:cxn modelId="{CC62FDDB-F79F-4AC0-B1A3-4BC153E1E75D}" type="presOf" srcId="{AF72AADF-0CCC-438C-8B03-1B78D389180C}" destId="{61CCBB15-FA28-4DB4-B754-6F7B2EB7A158}" srcOrd="0" destOrd="0" presId="urn:microsoft.com/office/officeart/2005/8/layout/vList2"/>
    <dgm:cxn modelId="{0E850DDE-F8BD-4C87-A8C7-27E84321D548}" type="presOf" srcId="{3E17ED1C-B808-4AF6-A5BA-E2DAA9D50253}" destId="{3A9C5049-F07D-46FE-9704-6C5142DDB60E}" srcOrd="0" destOrd="0" presId="urn:microsoft.com/office/officeart/2005/8/layout/vList2"/>
    <dgm:cxn modelId="{91E876FC-2343-489E-BE68-1AF6C531F477}" type="presOf" srcId="{580AA77C-5E64-470F-AFDD-5FF52A1D9E19}" destId="{5BFA8B4F-8B28-44C0-BA6B-0DE7F15E98B1}" srcOrd="0" destOrd="0" presId="urn:microsoft.com/office/officeart/2005/8/layout/vList2"/>
    <dgm:cxn modelId="{E4020445-0A41-4374-95A0-FD532C0C81E6}" type="presParOf" srcId="{61CCBB15-FA28-4DB4-B754-6F7B2EB7A158}" destId="{5791063D-C89C-45E1-90A4-90C856C0E8C0}" srcOrd="0" destOrd="0" presId="urn:microsoft.com/office/officeart/2005/8/layout/vList2"/>
    <dgm:cxn modelId="{2378904C-C55E-475A-8EF3-220F8A628E2B}" type="presParOf" srcId="{61CCBB15-FA28-4DB4-B754-6F7B2EB7A158}" destId="{BD84CB6F-A46A-4C6D-8602-A0029B3BF379}" srcOrd="1" destOrd="0" presId="urn:microsoft.com/office/officeart/2005/8/layout/vList2"/>
    <dgm:cxn modelId="{A82DDF08-AA39-437E-8CE8-7AAFF649C46F}" type="presParOf" srcId="{61CCBB15-FA28-4DB4-B754-6F7B2EB7A158}" destId="{5BFA8B4F-8B28-44C0-BA6B-0DE7F15E98B1}" srcOrd="2" destOrd="0" presId="urn:microsoft.com/office/officeart/2005/8/layout/vList2"/>
    <dgm:cxn modelId="{9CA69E04-570D-4991-AF5A-6658FC5652D8}" type="presParOf" srcId="{61CCBB15-FA28-4DB4-B754-6F7B2EB7A158}" destId="{FC58CFA6-9045-4DD1-8702-ECA553170AB5}" srcOrd="3" destOrd="0" presId="urn:microsoft.com/office/officeart/2005/8/layout/vList2"/>
    <dgm:cxn modelId="{3DA50CB2-7A75-4853-88E0-D068580FD2EC}" type="presParOf" srcId="{61CCBB15-FA28-4DB4-B754-6F7B2EB7A158}" destId="{3A9C5049-F07D-46FE-9704-6C5142DDB60E}" srcOrd="4" destOrd="0" presId="urn:microsoft.com/office/officeart/2005/8/layout/vList2"/>
    <dgm:cxn modelId="{F1EDE4D5-AD9C-4269-8882-E75E0FF1F8CA}" type="presParOf" srcId="{61CCBB15-FA28-4DB4-B754-6F7B2EB7A158}" destId="{0792DCED-6101-4183-A383-CDC0C255879D}" srcOrd="5" destOrd="0" presId="urn:microsoft.com/office/officeart/2005/8/layout/vList2"/>
    <dgm:cxn modelId="{4E02CDAC-B76F-491F-AF37-6EB6CD8F1050}" type="presParOf" srcId="{61CCBB15-FA28-4DB4-B754-6F7B2EB7A158}" destId="{FBB2ACC0-E910-4545-BB7D-AE1FF5CA84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B03EB4-6F1C-4B2D-8188-0D48CB09B7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81E6978-42E2-4D3A-87CC-2ACF0711EDFE}">
      <dgm:prSet/>
      <dgm:spPr/>
      <dgm:t>
        <a:bodyPr/>
        <a:lstStyle/>
        <a:p>
          <a:r>
            <a:rPr lang="sk-SK"/>
            <a:t>Stresové situácie v športe sú väčšinou krajné situácie vyvolané extrémnymi požiadavkami na fungovanie organizmu</a:t>
          </a:r>
          <a:endParaRPr lang="en-US"/>
        </a:p>
      </dgm:t>
    </dgm:pt>
    <dgm:pt modelId="{E42D2832-A717-4BA7-92BB-453ADAE96A4E}" type="parTrans" cxnId="{093FDAE0-229B-4229-8288-368CA9F4F36E}">
      <dgm:prSet/>
      <dgm:spPr/>
      <dgm:t>
        <a:bodyPr/>
        <a:lstStyle/>
        <a:p>
          <a:endParaRPr lang="en-US"/>
        </a:p>
      </dgm:t>
    </dgm:pt>
    <dgm:pt modelId="{DB0F597F-31A0-4C73-8F89-B049F9088375}" type="sibTrans" cxnId="{093FDAE0-229B-4229-8288-368CA9F4F36E}">
      <dgm:prSet/>
      <dgm:spPr/>
      <dgm:t>
        <a:bodyPr/>
        <a:lstStyle/>
        <a:p>
          <a:endParaRPr lang="en-US"/>
        </a:p>
      </dgm:t>
    </dgm:pt>
    <dgm:pt modelId="{91578583-5D89-4BDD-A89A-F33C8B90F56D}">
      <dgm:prSet/>
      <dgm:spPr/>
      <dgm:t>
        <a:bodyPr/>
        <a:lstStyle/>
        <a:p>
          <a:r>
            <a:rPr lang="sk-SK"/>
            <a:t>Organizmus športovca sa ich pritom snaží zvládnuť tak, aby čo najskôr opätovne nastolil vnútornú homeostázu (rovnováhu) organizmu</a:t>
          </a:r>
          <a:endParaRPr lang="en-US"/>
        </a:p>
      </dgm:t>
    </dgm:pt>
    <dgm:pt modelId="{51A360AA-AFA2-4C82-97A5-48DD5458212C}" type="parTrans" cxnId="{714A5997-A4EF-446A-90B0-8870FCFEA92B}">
      <dgm:prSet/>
      <dgm:spPr/>
      <dgm:t>
        <a:bodyPr/>
        <a:lstStyle/>
        <a:p>
          <a:endParaRPr lang="en-US"/>
        </a:p>
      </dgm:t>
    </dgm:pt>
    <dgm:pt modelId="{AF0C675A-D43F-4E20-B0B5-D598FF68D6B5}" type="sibTrans" cxnId="{714A5997-A4EF-446A-90B0-8870FCFEA92B}">
      <dgm:prSet/>
      <dgm:spPr/>
      <dgm:t>
        <a:bodyPr/>
        <a:lstStyle/>
        <a:p>
          <a:endParaRPr lang="en-US"/>
        </a:p>
      </dgm:t>
    </dgm:pt>
    <dgm:pt modelId="{156DB4A9-A906-4A46-9BAF-FD35EA0169BE}">
      <dgm:prSet/>
      <dgm:spPr/>
      <dgm:t>
        <a:bodyPr/>
        <a:lstStyle/>
        <a:p>
          <a:r>
            <a:rPr lang="sk-SK"/>
            <a:t>Zároveň platí, že stres prítomný v takýchto situáciách môžeme označiť ako stav prejavujúci sa špecifickým syndrómom, ktorý zahŕňa všetky nešpecificky vyvolané zmeny vo vnútri daného biologického systému, jednoducho povedané – stres sa prejavuje ako špecifický syndróm, i keď je vyvolaný nešpecificky </a:t>
          </a:r>
          <a:endParaRPr lang="en-US"/>
        </a:p>
      </dgm:t>
    </dgm:pt>
    <dgm:pt modelId="{FB89E014-367A-46FA-8304-4372F5CBE2D4}" type="parTrans" cxnId="{1C1686B8-AFFB-4E4C-A695-B640830BA605}">
      <dgm:prSet/>
      <dgm:spPr/>
      <dgm:t>
        <a:bodyPr/>
        <a:lstStyle/>
        <a:p>
          <a:endParaRPr lang="en-US"/>
        </a:p>
      </dgm:t>
    </dgm:pt>
    <dgm:pt modelId="{91F15F31-2565-46DB-A3FC-B53764ECEBC8}" type="sibTrans" cxnId="{1C1686B8-AFFB-4E4C-A695-B640830BA605}">
      <dgm:prSet/>
      <dgm:spPr/>
      <dgm:t>
        <a:bodyPr/>
        <a:lstStyle/>
        <a:p>
          <a:endParaRPr lang="en-US"/>
        </a:p>
      </dgm:t>
    </dgm:pt>
    <dgm:pt modelId="{1A0A86D8-06EF-4B2E-8916-79A80610CA3D}" type="pres">
      <dgm:prSet presAssocID="{CBB03EB4-6F1C-4B2D-8188-0D48CB09B7A1}" presName="linear" presStyleCnt="0">
        <dgm:presLayoutVars>
          <dgm:animLvl val="lvl"/>
          <dgm:resizeHandles val="exact"/>
        </dgm:presLayoutVars>
      </dgm:prSet>
      <dgm:spPr/>
    </dgm:pt>
    <dgm:pt modelId="{32084F1E-AADC-4CDF-86C2-91E4675AC74B}" type="pres">
      <dgm:prSet presAssocID="{E81E6978-42E2-4D3A-87CC-2ACF0711EDF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57707C-1F07-4505-955C-A8C8ED940425}" type="pres">
      <dgm:prSet presAssocID="{DB0F597F-31A0-4C73-8F89-B049F9088375}" presName="spacer" presStyleCnt="0"/>
      <dgm:spPr/>
    </dgm:pt>
    <dgm:pt modelId="{759438E7-46A5-4B5C-A1DB-BC34217D491F}" type="pres">
      <dgm:prSet presAssocID="{91578583-5D89-4BDD-A89A-F33C8B90F5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596C929-6918-4207-8C98-0B20C5866641}" type="pres">
      <dgm:prSet presAssocID="{AF0C675A-D43F-4E20-B0B5-D598FF68D6B5}" presName="spacer" presStyleCnt="0"/>
      <dgm:spPr/>
    </dgm:pt>
    <dgm:pt modelId="{A3603AE3-319C-4F92-9813-4488BBA8D6ED}" type="pres">
      <dgm:prSet presAssocID="{156DB4A9-A906-4A46-9BAF-FD35EA0169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A00CE07-B9CA-400A-83DD-A1479DC011D7}" type="presOf" srcId="{CBB03EB4-6F1C-4B2D-8188-0D48CB09B7A1}" destId="{1A0A86D8-06EF-4B2E-8916-79A80610CA3D}" srcOrd="0" destOrd="0" presId="urn:microsoft.com/office/officeart/2005/8/layout/vList2"/>
    <dgm:cxn modelId="{85B5B82C-24F5-4589-9DF8-0F5D77377696}" type="presOf" srcId="{E81E6978-42E2-4D3A-87CC-2ACF0711EDFE}" destId="{32084F1E-AADC-4CDF-86C2-91E4675AC74B}" srcOrd="0" destOrd="0" presId="urn:microsoft.com/office/officeart/2005/8/layout/vList2"/>
    <dgm:cxn modelId="{A2946D8D-7536-421B-92A1-EDDDDC164FBF}" type="presOf" srcId="{156DB4A9-A906-4A46-9BAF-FD35EA0169BE}" destId="{A3603AE3-319C-4F92-9813-4488BBA8D6ED}" srcOrd="0" destOrd="0" presId="urn:microsoft.com/office/officeart/2005/8/layout/vList2"/>
    <dgm:cxn modelId="{714A5997-A4EF-446A-90B0-8870FCFEA92B}" srcId="{CBB03EB4-6F1C-4B2D-8188-0D48CB09B7A1}" destId="{91578583-5D89-4BDD-A89A-F33C8B90F56D}" srcOrd="1" destOrd="0" parTransId="{51A360AA-AFA2-4C82-97A5-48DD5458212C}" sibTransId="{AF0C675A-D43F-4E20-B0B5-D598FF68D6B5}"/>
    <dgm:cxn modelId="{1C1686B8-AFFB-4E4C-A695-B640830BA605}" srcId="{CBB03EB4-6F1C-4B2D-8188-0D48CB09B7A1}" destId="{156DB4A9-A906-4A46-9BAF-FD35EA0169BE}" srcOrd="2" destOrd="0" parTransId="{FB89E014-367A-46FA-8304-4372F5CBE2D4}" sibTransId="{91F15F31-2565-46DB-A3FC-B53764ECEBC8}"/>
    <dgm:cxn modelId="{093FDAE0-229B-4229-8288-368CA9F4F36E}" srcId="{CBB03EB4-6F1C-4B2D-8188-0D48CB09B7A1}" destId="{E81E6978-42E2-4D3A-87CC-2ACF0711EDFE}" srcOrd="0" destOrd="0" parTransId="{E42D2832-A717-4BA7-92BB-453ADAE96A4E}" sibTransId="{DB0F597F-31A0-4C73-8F89-B049F9088375}"/>
    <dgm:cxn modelId="{5EAA1EEC-DCA2-4CC7-8062-FF044879192B}" type="presOf" srcId="{91578583-5D89-4BDD-A89A-F33C8B90F56D}" destId="{759438E7-46A5-4B5C-A1DB-BC34217D491F}" srcOrd="0" destOrd="0" presId="urn:microsoft.com/office/officeart/2005/8/layout/vList2"/>
    <dgm:cxn modelId="{9A4205DE-E334-4B4A-94C5-C1A684C9CB95}" type="presParOf" srcId="{1A0A86D8-06EF-4B2E-8916-79A80610CA3D}" destId="{32084F1E-AADC-4CDF-86C2-91E4675AC74B}" srcOrd="0" destOrd="0" presId="urn:microsoft.com/office/officeart/2005/8/layout/vList2"/>
    <dgm:cxn modelId="{46CD7F50-5C33-4CB8-B990-C24D03846486}" type="presParOf" srcId="{1A0A86D8-06EF-4B2E-8916-79A80610CA3D}" destId="{B357707C-1F07-4505-955C-A8C8ED940425}" srcOrd="1" destOrd="0" presId="urn:microsoft.com/office/officeart/2005/8/layout/vList2"/>
    <dgm:cxn modelId="{11EFF297-CF37-488A-8B4B-92C920FEE300}" type="presParOf" srcId="{1A0A86D8-06EF-4B2E-8916-79A80610CA3D}" destId="{759438E7-46A5-4B5C-A1DB-BC34217D491F}" srcOrd="2" destOrd="0" presId="urn:microsoft.com/office/officeart/2005/8/layout/vList2"/>
    <dgm:cxn modelId="{927941DC-0DA2-4576-92D1-8C802595EE79}" type="presParOf" srcId="{1A0A86D8-06EF-4B2E-8916-79A80610CA3D}" destId="{7596C929-6918-4207-8C98-0B20C5866641}" srcOrd="3" destOrd="0" presId="urn:microsoft.com/office/officeart/2005/8/layout/vList2"/>
    <dgm:cxn modelId="{C9B6CDA2-FFB8-41C3-BEC8-056FABCB184B}" type="presParOf" srcId="{1A0A86D8-06EF-4B2E-8916-79A80610CA3D}" destId="{A3603AE3-319C-4F92-9813-4488BBA8D6E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1063D-C89C-45E1-90A4-90C856C0E8C0}">
      <dsp:nvSpPr>
        <dsp:cNvPr id="0" name=""/>
        <dsp:cNvSpPr/>
      </dsp:nvSpPr>
      <dsp:spPr>
        <a:xfrm>
          <a:off x="0" y="327725"/>
          <a:ext cx="9922764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b="1" kern="1200"/>
            <a:t>Športovanie na rekreačnej úrovni</a:t>
          </a:r>
          <a:r>
            <a:rPr lang="sk-SK" sz="1900" kern="1200"/>
            <a:t> by malo napĺňať zdravotný a sociálny zámer, </a:t>
          </a:r>
          <a:endParaRPr lang="en-US" sz="1900" kern="1200"/>
        </a:p>
      </dsp:txBody>
      <dsp:txXfrm>
        <a:off x="36845" y="364570"/>
        <a:ext cx="9849074" cy="681087"/>
      </dsp:txXfrm>
    </dsp:sp>
    <dsp:sp modelId="{5BFA8B4F-8B28-44C0-BA6B-0DE7F15E98B1}">
      <dsp:nvSpPr>
        <dsp:cNvPr id="0" name=""/>
        <dsp:cNvSpPr/>
      </dsp:nvSpPr>
      <dsp:spPr>
        <a:xfrm>
          <a:off x="0" y="1137223"/>
          <a:ext cx="9922764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/>
            <a:t>je prítomný aj prvok mentálneho aj psychického zdravia</a:t>
          </a:r>
          <a:endParaRPr lang="en-US" sz="1900" kern="1200"/>
        </a:p>
      </dsp:txBody>
      <dsp:txXfrm>
        <a:off x="36845" y="1174068"/>
        <a:ext cx="9849074" cy="681087"/>
      </dsp:txXfrm>
    </dsp:sp>
    <dsp:sp modelId="{3A9C5049-F07D-46FE-9704-6C5142DDB60E}">
      <dsp:nvSpPr>
        <dsp:cNvPr id="0" name=""/>
        <dsp:cNvSpPr/>
      </dsp:nvSpPr>
      <dsp:spPr>
        <a:xfrm>
          <a:off x="0" y="1946721"/>
          <a:ext cx="9922764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/>
            <a:t>Športová aktivita prináša uvoľnenie a kompenzovanie prevládajúceho sedavého spôsobu života, kompenzuje tiež psychické napätie a zmierňuje symptómy negatívneho prežívania človeka</a:t>
          </a:r>
          <a:endParaRPr lang="en-US" sz="1900" kern="1200"/>
        </a:p>
      </dsp:txBody>
      <dsp:txXfrm>
        <a:off x="36845" y="1983566"/>
        <a:ext cx="9849074" cy="681087"/>
      </dsp:txXfrm>
    </dsp:sp>
    <dsp:sp modelId="{FBB2ACC0-E910-4545-BB7D-AE1FF5CA8408}">
      <dsp:nvSpPr>
        <dsp:cNvPr id="0" name=""/>
        <dsp:cNvSpPr/>
      </dsp:nvSpPr>
      <dsp:spPr>
        <a:xfrm>
          <a:off x="0" y="2756218"/>
          <a:ext cx="9922764" cy="754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/>
            <a:t>Športová aktivita vykonávaná v spoločnosti iných ľudí napĺňa práve sociálny aspekt, ktorý je v dobe rýchleho online spojenia a možnej práce z pohodlia domova, často zanedbávaný</a:t>
          </a:r>
          <a:endParaRPr lang="en-US" sz="1900" kern="1200"/>
        </a:p>
      </dsp:txBody>
      <dsp:txXfrm>
        <a:off x="36845" y="2793063"/>
        <a:ext cx="9849074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84F1E-AADC-4CDF-86C2-91E4675AC74B}">
      <dsp:nvSpPr>
        <dsp:cNvPr id="0" name=""/>
        <dsp:cNvSpPr/>
      </dsp:nvSpPr>
      <dsp:spPr>
        <a:xfrm>
          <a:off x="0" y="443915"/>
          <a:ext cx="9922764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/>
            <a:t>Stresové situácie v športe sú väčšinou krajné situácie vyvolané extrémnymi požiadavkami na fungovanie organizmu</a:t>
          </a:r>
          <a:endParaRPr lang="en-US" sz="1700" kern="1200"/>
        </a:p>
      </dsp:txBody>
      <dsp:txXfrm>
        <a:off x="46424" y="490339"/>
        <a:ext cx="9829916" cy="858142"/>
      </dsp:txXfrm>
    </dsp:sp>
    <dsp:sp modelId="{759438E7-46A5-4B5C-A1DB-BC34217D491F}">
      <dsp:nvSpPr>
        <dsp:cNvPr id="0" name=""/>
        <dsp:cNvSpPr/>
      </dsp:nvSpPr>
      <dsp:spPr>
        <a:xfrm>
          <a:off x="0" y="1443865"/>
          <a:ext cx="9922764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/>
            <a:t>Organizmus športovca sa ich pritom snaží zvládnuť tak, aby čo najskôr opätovne nastolil vnútornú homeostázu (rovnováhu) organizmu</a:t>
          </a:r>
          <a:endParaRPr lang="en-US" sz="1700" kern="1200"/>
        </a:p>
      </dsp:txBody>
      <dsp:txXfrm>
        <a:off x="46424" y="1490289"/>
        <a:ext cx="9829916" cy="858142"/>
      </dsp:txXfrm>
    </dsp:sp>
    <dsp:sp modelId="{A3603AE3-319C-4F92-9813-4488BBA8D6ED}">
      <dsp:nvSpPr>
        <dsp:cNvPr id="0" name=""/>
        <dsp:cNvSpPr/>
      </dsp:nvSpPr>
      <dsp:spPr>
        <a:xfrm>
          <a:off x="0" y="2443816"/>
          <a:ext cx="9922764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700" kern="1200"/>
            <a:t>Zároveň platí, že stres prítomný v takýchto situáciách môžeme označiť ako stav prejavujúci sa špecifickým syndrómom, ktorý zahŕňa všetky nešpecificky vyvolané zmeny vo vnútri daného biologického systému, jednoducho povedané – stres sa prejavuje ako špecifický syndróm, i keď je vyvolaný nešpecificky </a:t>
          </a:r>
          <a:endParaRPr lang="en-US" sz="1700" kern="1200"/>
        </a:p>
      </dsp:txBody>
      <dsp:txXfrm>
        <a:off x="46424" y="2490240"/>
        <a:ext cx="9829916" cy="858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24F5F-F677-9CCE-D22D-12D242221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55E7EC-30CE-9E20-E11B-E63FD2AED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88C0A4-22FF-4703-13E5-B42E40C8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24900F1-C51F-B810-5D64-12E16C0D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71866F-E7B1-0B85-068E-60F1E60E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923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D4CEA-1F39-76CC-E1F7-3AAE90D2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93A3245-1DEC-CB81-E53C-7497EB7C7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68DB4BB-5D41-DCA9-2122-8475499F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0ABAC6-AC29-30CA-0A28-76723B53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15F276-290A-7004-009E-86A3BDF9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56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C2AE7A1-79EE-9BA1-7B72-654E8E3CAD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69FABCF-53D0-9121-3B68-52B4079E9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F21781-C0AD-390F-9A0D-455857D2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42388C5-CE44-CD95-DB75-175064C0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7F619BC-8754-6E33-C385-160A92EB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227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68BB8-6918-F7F8-6174-084B662B4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CE94A4-C802-D301-3E12-0AA0895C2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B1E4FF-3B66-71E8-4781-A8DEA38F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6DFD09F-B4A4-7310-7C2E-DF8697CC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9D350B-DE70-729F-EB27-4A04EFF2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01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A23D6-D696-524C-040F-F3B7C760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25277D-C2E7-EAEB-4BFC-A0F9CEF61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BFAF184-4EAE-A37C-EF95-F46E55C9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F712CD-1E67-3DBB-6198-9505EA84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A2C77D-92E0-58D8-48C5-CFC6ED11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036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40A5C-8C68-303F-C3C5-40DCEE9B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7A7613-DFDC-994E-97AE-717B55974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4224D6-DAB0-8557-52D7-BF567A1D1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0A93155-BCD6-3FE0-3077-8B60DEEC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67E5196-C693-74BF-586F-2B40DD57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392562A-5197-E11C-FD56-F4540FB9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213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CA56B1-8C1D-1C12-E665-C8F54AB2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08539F-4C46-A131-26D7-5F62171DF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332CA76-5579-1E8E-A497-997D6730D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0E2615-E8A7-4942-B4D0-8D2E6A185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03D3063-F59C-4192-63A3-9F974432B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4998008-1345-94BA-F88F-AA81739D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B9962D9-A5BF-C296-88C9-4A37F64A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8EA4E4E-82AD-1D75-50B8-67EB9D81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044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E138C-9D28-0782-E744-E2CDBBCB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E652A-39CA-19D9-638F-B6986A2A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52927E6-0121-5996-EB98-CC5C3833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C03BD7E-EEC9-ECBA-CD92-4DF7062D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321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591BADA-38B7-9B27-A6BC-CFCBAB01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133B028-8D69-CFFB-9608-4E5453DC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7FC40E-5E89-463F-A8C1-A7B7818E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24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09155-8236-3B7F-C693-0103065B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005D4C-0CF8-58A8-A27E-F8393E08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17108B-CD11-B0FE-5CF9-06724FF7F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CE65FDD-2646-C39F-C136-B9326253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71E81A7-1F18-1B4F-BD5F-4666B2D8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E6C4E4F-20E0-F126-3282-6A018BF2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69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1269F-44DE-6DDF-C79C-4DD4F677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D66C337-BE4E-CE3A-75AB-036EA5D78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83613E-2371-2F48-D760-A1E54FE29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4A1B4CC-D3D9-EF68-1E52-253C6E84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B20ECFB-B13F-7D38-D6F7-4A9DEE2A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CBA5FF9-B619-DDCA-0EAD-10EDAF00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37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04A9198-437F-C4DD-4CAE-56225E70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1087C0-E267-E2E3-3CB8-14B226AF1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D5A5298-DDD0-D4B2-1E63-D9ADA1DA2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7B113-4197-42DC-8F26-B4BEE582CFFC}" type="datetimeFigureOut">
              <a:rPr lang="sk-SK" smtClean="0"/>
              <a:t>17. 10. 2023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0BEA76-EAA8-E93B-4C01-44B49CC75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4DF565B-6655-64C9-7EC4-7457B2D8A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F421B-7244-47E4-996C-AC2DB0BEFE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21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1069848"/>
            <a:ext cx="6308775" cy="2049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endParaRPr lang="en-US" sz="47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/>
              <a:t>Fakulta</a:t>
            </a:r>
            <a:r>
              <a:rPr lang="en-US" dirty="0"/>
              <a:t> </a:t>
            </a:r>
            <a:r>
              <a:rPr lang="en-US"/>
              <a:t>sportovních</a:t>
            </a:r>
            <a:r>
              <a:rPr lang="en-US" dirty="0"/>
              <a:t> </a:t>
            </a:r>
            <a:r>
              <a:rPr lang="en-US"/>
              <a:t>studií</a:t>
            </a:r>
            <a:r>
              <a:rPr lang="en-US" dirty="0"/>
              <a:t>, </a:t>
            </a:r>
            <a:r>
              <a:rPr lang="en-US"/>
              <a:t>Masarykova</a:t>
            </a:r>
            <a:r>
              <a:rPr lang="en-US" dirty="0"/>
              <a:t> </a:t>
            </a:r>
            <a:r>
              <a:rPr lang="en-US"/>
              <a:t>Univerzita</a:t>
            </a:r>
            <a:r>
              <a:rPr lang="en-US" dirty="0"/>
              <a:t> v </a:t>
            </a:r>
            <a:r>
              <a:rPr lang="en-US"/>
              <a:t>Brne</a:t>
            </a:r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9E1C9D8-FE31-0CAB-B313-79A648244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19"/>
    </mc:Choice>
    <mc:Fallback>
      <p:transition spd="slow" advTm="6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A8D1D-8A45-76A9-36F1-69908383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7B483D-4AA1-5FCF-B3B8-AA3370C0D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4CA5F899-DD06-9EB5-2B87-18707CFF9678}"/>
              </a:ext>
            </a:extLst>
          </p:cNvPr>
          <p:cNvSpPr/>
          <p:nvPr/>
        </p:nvSpPr>
        <p:spPr>
          <a:xfrm>
            <a:off x="1857375" y="3324225"/>
            <a:ext cx="2667000" cy="114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Eustres</a:t>
            </a: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43F06B1-9B14-798D-DFEC-CF83DB26DB4D}"/>
              </a:ext>
            </a:extLst>
          </p:cNvPr>
          <p:cNvSpPr/>
          <p:nvPr/>
        </p:nvSpPr>
        <p:spPr>
          <a:xfrm>
            <a:off x="6777084" y="3324225"/>
            <a:ext cx="2667000" cy="114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Distres</a:t>
            </a: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9412CCCB-44DC-1C8A-5AB6-ECBA4BF82C8F}"/>
              </a:ext>
            </a:extLst>
          </p:cNvPr>
          <p:cNvSpPr/>
          <p:nvPr/>
        </p:nvSpPr>
        <p:spPr>
          <a:xfrm>
            <a:off x="5218868" y="3494381"/>
            <a:ext cx="877132" cy="67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vs</a:t>
            </a:r>
            <a:r>
              <a:rPr lang="sk-SK" dirty="0"/>
              <a:t>.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A2345D8A-FD96-E11E-46EC-40066D40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46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80"/>
    </mc:Choice>
    <mc:Fallback>
      <p:transition spd="slow" advTm="23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0DE24-96C2-104E-353B-D5576EA8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C2F992-4D95-7B0E-109C-CDDAF67F9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3791941-CF48-18A5-DC03-94A7694D90E4}"/>
              </a:ext>
            </a:extLst>
          </p:cNvPr>
          <p:cNvSpPr/>
          <p:nvPr/>
        </p:nvSpPr>
        <p:spPr>
          <a:xfrm>
            <a:off x="2926151" y="792839"/>
            <a:ext cx="5921404" cy="745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Práca so stresom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608010C-5516-FCAC-004D-9F63CD2083A5}"/>
              </a:ext>
            </a:extLst>
          </p:cNvPr>
          <p:cNvSpPr/>
          <p:nvPr/>
        </p:nvSpPr>
        <p:spPr>
          <a:xfrm>
            <a:off x="3973714" y="2118402"/>
            <a:ext cx="3826276" cy="85225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Čo je vlastne stres?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E7479AC5-740F-DE6D-927F-FC8F7D320684}"/>
              </a:ext>
            </a:extLst>
          </p:cNvPr>
          <p:cNvSpPr/>
          <p:nvPr/>
        </p:nvSpPr>
        <p:spPr>
          <a:xfrm>
            <a:off x="2180426" y="3197931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 </a:t>
            </a:r>
            <a:r>
              <a:rPr lang="sk-SK" i="1" dirty="0">
                <a:solidFill>
                  <a:schemeClr val="tx1"/>
                </a:solidFill>
              </a:rPr>
              <a:t>reakcia organizmu na nadmernú záťaž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85A1E40A-F2A3-BF80-5D77-E6EAECFC58B3}"/>
              </a:ext>
            </a:extLst>
          </p:cNvPr>
          <p:cNvSpPr/>
          <p:nvPr/>
        </p:nvSpPr>
        <p:spPr>
          <a:xfrm>
            <a:off x="2180426" y="409622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 </a:t>
            </a:r>
            <a:r>
              <a:rPr lang="sk-SK" i="1" dirty="0">
                <a:solidFill>
                  <a:schemeClr val="tx1"/>
                </a:solidFill>
              </a:rPr>
              <a:t>súbor regulačných mechanizmov nastupujúcich pri ohrození vnútornej homeostázy organizmu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2FF454CD-556A-4BB1-346E-2FADC84F1F63}"/>
              </a:ext>
            </a:extLst>
          </p:cNvPr>
          <p:cNvSpPr/>
          <p:nvPr/>
        </p:nvSpPr>
        <p:spPr>
          <a:xfrm>
            <a:off x="2180426" y="4994519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prejavuje sa ako špecifický syndróm, napriek tomu, že je nešpecificky vyvolaný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DE145678-8FB8-2009-D970-8FFE50951F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6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7"/>
    </mc:Choice>
    <mc:Fallback>
      <p:transition spd="slow" advTm="2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06C47-C155-1D52-A321-87E6A384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Bradley Hand ITC" panose="03070402050302030203" pitchFamily="66" charset="0"/>
              </a:rPr>
              <a:t>Záťaž z kvantitatívneho hľadiska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EDF5D0-004E-236D-1B84-96C72D947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56E214C0-EB55-9A63-6E35-8E97CBB1CD20}"/>
              </a:ext>
            </a:extLst>
          </p:cNvPr>
          <p:cNvSpPr/>
          <p:nvPr/>
        </p:nvSpPr>
        <p:spPr>
          <a:xfrm>
            <a:off x="2180426" y="234567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</a:t>
            </a:r>
            <a:r>
              <a:rPr lang="sk-SK" dirty="0">
                <a:solidFill>
                  <a:schemeClr val="tx1"/>
                </a:solidFill>
              </a:rPr>
              <a:t>bežná psychická záťaž (nedosahuje hraničný prah pre vznik stresovej reakcie)</a:t>
            </a:r>
            <a:endParaRPr lang="sk-SK" i="1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E7AB8CC1-E7EF-978F-9369-902C4040C6EF}"/>
              </a:ext>
            </a:extLst>
          </p:cNvPr>
          <p:cNvSpPr/>
          <p:nvPr/>
        </p:nvSpPr>
        <p:spPr>
          <a:xfrm>
            <a:off x="2180426" y="3197931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</a:t>
            </a:r>
            <a:r>
              <a:rPr lang="sk-SK" dirty="0">
                <a:solidFill>
                  <a:schemeClr val="tx1"/>
                </a:solidFill>
              </a:rPr>
              <a:t>optimálna psychická záťaž (vzniká ak požiadavky situácie mierne presahujú možnosti človeka)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C31AAA0E-3628-D662-5C8B-EDD7B22ED867}"/>
              </a:ext>
            </a:extLst>
          </p:cNvPr>
          <p:cNvSpPr/>
          <p:nvPr/>
        </p:nvSpPr>
        <p:spPr>
          <a:xfrm>
            <a:off x="2180425" y="4050188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</a:t>
            </a:r>
            <a:r>
              <a:rPr lang="sk-SK" dirty="0">
                <a:solidFill>
                  <a:schemeClr val="tx1"/>
                </a:solidFill>
              </a:rPr>
              <a:t>hraničná psychická záťaž (človek musí vynakladať nadmerné úsilie na vyrovnanie sa s požiadavkami situácie) 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C6DBE20-9031-BE5A-1526-8EB6D05B395D}"/>
              </a:ext>
            </a:extLst>
          </p:cNvPr>
          <p:cNvSpPr/>
          <p:nvPr/>
        </p:nvSpPr>
        <p:spPr>
          <a:xfrm>
            <a:off x="2180424" y="4902444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=</a:t>
            </a:r>
            <a:r>
              <a:rPr lang="sk-SK" dirty="0">
                <a:solidFill>
                  <a:schemeClr val="tx1"/>
                </a:solidFill>
              </a:rPr>
              <a:t>extrémna psychická záťaž (požiadavky situácie vysoko prevyšujú možnosti jednotlivca, nastáva preťaženie organizmu)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7E23C4E5-239B-4B57-1F45-493F36DA52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81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3"/>
    </mc:Choice>
    <mc:Fallback>
      <p:transition spd="slow" advTm="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F7913-623C-0D3E-4EEA-6D98B57B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GAS (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general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 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adaptation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 </a:t>
            </a:r>
            <a:r>
              <a:rPr lang="sk-SK" b="1" dirty="0" err="1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syndrome</a:t>
            </a:r>
            <a:r>
              <a:rPr lang="sk-SK" b="1" dirty="0">
                <a:latin typeface="Bradley Hand ITC" panose="03070402050302030203" pitchFamily="66" charset="0"/>
                <a:cs typeface="Dreaming Outloud Script Pro" panose="020B0604020202020204" pitchFamily="66" charset="0"/>
              </a:rPr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0B6863-62B7-5D5E-D37F-73988F92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539523F-14F1-8238-E6E6-62E8A7F2E40B}"/>
              </a:ext>
            </a:extLst>
          </p:cNvPr>
          <p:cNvSpPr/>
          <p:nvPr/>
        </p:nvSpPr>
        <p:spPr>
          <a:xfrm>
            <a:off x="2180426" y="2345675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1. </a:t>
            </a:r>
            <a:r>
              <a:rPr lang="sk-SK" i="1" dirty="0">
                <a:solidFill>
                  <a:schemeClr val="tx1"/>
                </a:solidFill>
              </a:rPr>
              <a:t>poplachová reakcia (A. R.- alarm </a:t>
            </a:r>
            <a:r>
              <a:rPr lang="sk-SK" i="1" dirty="0" err="1">
                <a:solidFill>
                  <a:schemeClr val="tx1"/>
                </a:solidFill>
              </a:rPr>
              <a:t>reaction</a:t>
            </a:r>
            <a:r>
              <a:rPr lang="sk-SK" i="1" dirty="0">
                <a:solidFill>
                  <a:schemeClr val="tx1"/>
                </a:solidFill>
              </a:rPr>
              <a:t>)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DCA611C-2BE1-F3F2-3168-C3ED12EA333F}"/>
              </a:ext>
            </a:extLst>
          </p:cNvPr>
          <p:cNvSpPr/>
          <p:nvPr/>
        </p:nvSpPr>
        <p:spPr>
          <a:xfrm>
            <a:off x="2180425" y="3356039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2. štádium rezistencie (S. R. - </a:t>
            </a:r>
            <a:r>
              <a:rPr lang="sk-SK" i="1" dirty="0" err="1">
                <a:solidFill>
                  <a:schemeClr val="tx1"/>
                </a:solidFill>
              </a:rPr>
              <a:t>the</a:t>
            </a:r>
            <a:r>
              <a:rPr lang="sk-SK" i="1" dirty="0">
                <a:solidFill>
                  <a:schemeClr val="tx1"/>
                </a:solidFill>
              </a:rPr>
              <a:t> </a:t>
            </a:r>
            <a:r>
              <a:rPr lang="sk-SK" i="1" dirty="0" err="1">
                <a:solidFill>
                  <a:schemeClr val="tx1"/>
                </a:solidFill>
              </a:rPr>
              <a:t>stage</a:t>
            </a:r>
            <a:r>
              <a:rPr lang="sk-SK" i="1" dirty="0">
                <a:solidFill>
                  <a:schemeClr val="tx1"/>
                </a:solidFill>
              </a:rPr>
              <a:t> of </a:t>
            </a:r>
            <a:r>
              <a:rPr lang="sk-SK" i="1" dirty="0" err="1">
                <a:solidFill>
                  <a:schemeClr val="tx1"/>
                </a:solidFill>
              </a:rPr>
              <a:t>resistance</a:t>
            </a:r>
            <a:r>
              <a:rPr lang="sk-SK" i="1" dirty="0">
                <a:solidFill>
                  <a:schemeClr val="tx1"/>
                </a:solidFill>
              </a:rPr>
              <a:t>)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31401178-B1C7-6227-8DF4-47D53580B7BC}"/>
              </a:ext>
            </a:extLst>
          </p:cNvPr>
          <p:cNvSpPr/>
          <p:nvPr/>
        </p:nvSpPr>
        <p:spPr>
          <a:xfrm>
            <a:off x="2180426" y="4366404"/>
            <a:ext cx="741285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i="1" dirty="0">
                <a:solidFill>
                  <a:schemeClr val="tx1"/>
                </a:solidFill>
              </a:rPr>
              <a:t>3. štádium vyčerpania (S. E. – </a:t>
            </a:r>
            <a:r>
              <a:rPr lang="sk-SK" i="1" dirty="0" err="1">
                <a:solidFill>
                  <a:schemeClr val="tx1"/>
                </a:solidFill>
              </a:rPr>
              <a:t>the</a:t>
            </a:r>
            <a:r>
              <a:rPr lang="sk-SK" i="1" dirty="0">
                <a:solidFill>
                  <a:schemeClr val="tx1"/>
                </a:solidFill>
              </a:rPr>
              <a:t> </a:t>
            </a:r>
            <a:r>
              <a:rPr lang="sk-SK" i="1" dirty="0" err="1">
                <a:solidFill>
                  <a:schemeClr val="tx1"/>
                </a:solidFill>
              </a:rPr>
              <a:t>stage</a:t>
            </a:r>
            <a:r>
              <a:rPr lang="sk-SK" i="1" dirty="0">
                <a:solidFill>
                  <a:schemeClr val="tx1"/>
                </a:solidFill>
              </a:rPr>
              <a:t> of </a:t>
            </a:r>
            <a:r>
              <a:rPr lang="sk-SK" i="1" dirty="0" err="1">
                <a:solidFill>
                  <a:schemeClr val="tx1"/>
                </a:solidFill>
              </a:rPr>
              <a:t>exhaustion</a:t>
            </a:r>
            <a:r>
              <a:rPr lang="sk-SK" i="1" dirty="0">
                <a:solidFill>
                  <a:schemeClr val="tx1"/>
                </a:solidFill>
              </a:rPr>
              <a:t>)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BA3BF742-CB93-77F8-2DF0-8F4AC7FA5E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61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85"/>
    </mc:Choice>
    <mc:Fallback>
      <p:transition spd="slow" advTm="43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FA9DA-3964-AF58-CE7C-3C5B29EC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kern="1400" spc="-5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 v sociálnom a v športovom kontexte</a:t>
            </a:r>
            <a:endParaRPr lang="sk-SK" dirty="0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ED1EF6C8-2995-D511-9AD7-D56EC6B17C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8136" y="2447778"/>
          <a:ext cx="9922764" cy="383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D194FA6-1F8C-EE5F-7644-F164FBA5E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880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79"/>
    </mc:Choice>
    <mc:Fallback>
      <p:transition spd="slow" advTm="22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9E8A0-50BF-1A2E-E8C9-59829CE9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kern="1400" spc="-5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 v sociálnom a v športovom kontexte</a:t>
            </a:r>
            <a:endParaRPr lang="sk-SK" sz="4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806CFF-3706-F4D1-24EC-603C9C457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Napriek tomu, že </a:t>
            </a:r>
            <a:r>
              <a:rPr lang="sk-SK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stres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vnímaný pomerne subjektívne vo všetkých jeho rovinách a symptómoch, stále môžeme vidieť jeho prepojenie aj na sociálny kontext</a:t>
            </a:r>
          </a:p>
          <a:p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rodičia, tréner, členovia realizačného tímu, autority významné pre športovca, funkcionári či inštitúcie, ktoré môže zvyšovať úroveň prežívaného stresu a pociťovaného tlaku na vlastný výkon</a:t>
            </a:r>
          </a:p>
          <a:p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Nezastupiteľnú úlohu najmä v prípade detských športovcov zohráva úzke sociálne prostredie – rodina a samozrejme vzťahy medzi jej jednotlivými členmi, úroveň otvorenosti komunikácie, postoj k chybám a pod</a:t>
            </a:r>
            <a:endParaRPr lang="sk-SK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D6EC7FD-14DE-051C-6CAE-94784AE56E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70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46"/>
    </mc:Choice>
    <mc:Fallback>
      <p:transition spd="slow" advTm="32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Stres a záťaž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Stres</a:t>
            </a:r>
          </a:p>
          <a:p>
            <a:r>
              <a:rPr lang="sk-SK" dirty="0"/>
              <a:t>= </a:t>
            </a:r>
            <a:r>
              <a:rPr lang="sk-SK" i="1" dirty="0"/>
              <a:t>reakcia organizmu na nadmernú záťaž</a:t>
            </a:r>
          </a:p>
          <a:p>
            <a:r>
              <a:rPr lang="sk-SK" dirty="0"/>
              <a:t>= </a:t>
            </a:r>
            <a:r>
              <a:rPr lang="sk-SK" i="1" dirty="0"/>
              <a:t>súbor regulačných mechanizmov nastupujúcich pri ohrození vnútornej </a:t>
            </a:r>
            <a:r>
              <a:rPr lang="sk-SK" i="1" dirty="0" err="1"/>
              <a:t>homeostázy</a:t>
            </a:r>
            <a:r>
              <a:rPr lang="sk-SK" i="1" dirty="0"/>
              <a:t> organizmu</a:t>
            </a:r>
          </a:p>
          <a:p>
            <a:r>
              <a:rPr lang="sk-SK" i="1" dirty="0"/>
              <a:t>= stres sa prejavuje ako špecifický syndróm, napriek tomu, že je nešpecificky vyvolaný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5BBDE1E-9725-A618-3603-5400E09D9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319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32"/>
    </mc:Choice>
    <mc:Fallback>
      <p:transition spd="slow" advTm="28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Záťaž z kvantitatívneho hľadiska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bežná psychická záťaž (nedosahuje hraničný prah pre vznik stresovej reakcie)</a:t>
            </a:r>
          </a:p>
          <a:p>
            <a:r>
              <a:rPr lang="sk-SK" dirty="0"/>
              <a:t>optimálna psychická záťaž (vzniká ak požiadavky situácie mierne presahujú možnosti človeka)</a:t>
            </a:r>
          </a:p>
          <a:p>
            <a:r>
              <a:rPr lang="sk-SK" dirty="0"/>
              <a:t>hraničná psychická záťaž (človek musí vynakladať nadmerné úsilie na vyrovnanie sa s požiadavkami situácie) </a:t>
            </a:r>
          </a:p>
          <a:p>
            <a:r>
              <a:rPr lang="sk-SK" dirty="0"/>
              <a:t>extrémna psychická záťaž (požiadavky situácie vysoko prevyšujú možnosti jednotlivca, nastáva preťaženie organizmu)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3DC54F8-8AEB-A511-4665-106B42988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300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026"/>
    </mc:Choice>
    <mc:Fallback>
      <p:transition spd="slow" advTm="30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9A5FB-F814-B533-9722-6739DC17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Naučiť sa spracovať náročné situácie znamená pre športovca obvykle pri tomto procese prejsť postupne tromi fázami (</a:t>
            </a:r>
            <a:r>
              <a:rPr lang="sk-SK" sz="32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Neely</a:t>
            </a:r>
            <a:r>
              <a:rPr lang="sk-SK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 2017)</a:t>
            </a:r>
            <a:endParaRPr lang="sk-SK" sz="32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9A57945-92D8-AA52-A404-A838A30E5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z="18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 prvej fáze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sami rodičia považujú za potrebné naučiť svoje športujúce dieťa zvládnuť a spracovať krízovú situáciu a negatívnu skúsenosť spojenú napr. s neúspechom v súťaži, odmietnutím, športovým zlyhaním, dôsledkami zranenia a pod. Pomerne často sa stáva, že detskí športovci sa domnievajú, že takáto kritická situácia je náročná aj pre ich rodičov.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E5E2D6B-A641-E982-7E34-409488C1B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367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13"/>
    </mc:Choice>
    <mc:Fallback>
      <p:transition spd="slow" advTm="21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704F7-30C5-D804-35E2-D42760EB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1C36A8-3F87-4C39-B609-2591F4102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sz="18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 druhej fáze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nastáva vzájomná spolupráca, na ktorej sa podieľajú nielen rodičia, ale aj aktívne do nej vstupuje aj športovec. Táto fáza je typická snahou o zvládnutie nepríjemných dôsledkov vzniknutej situácie, zároveň je to obdobie racionalizácie a snahy o </a:t>
            </a:r>
            <a:r>
              <a:rPr lang="sk-SK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prerámcovanie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negatívneho chápania dôsledkov situácie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EA212DB-CF6A-B7BC-7AC0-2459E7F17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485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68"/>
    </mc:Choice>
    <mc:Fallback>
      <p:transition spd="slow" advTm="14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0B127-09A3-BE64-8E27-904875C1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26CCF8-2FF2-F36A-524B-DFD9EF17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Tretia fáza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predstavuje individuálnu aktivitu športovca zameranú na zvládnutie stresových a náročných situácií, na vytvorenie nových </a:t>
            </a:r>
            <a:r>
              <a:rPr lang="sk-SK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copingových</a:t>
            </a:r>
            <a:r>
              <a:rPr lang="sk-SK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stratégií, nastavení nových dlhodobých i krátkodobých cieľov a pod. Aj v tejto fáze sa však športovec môže obrátiť na členov rodiny a využiť sociálnu oporu, ktorú mu poskytujú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532B030-FB52-5D13-0A4A-FFA877647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335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87"/>
    </mc:Choice>
    <mc:Fallback>
      <p:transition spd="slow" advTm="22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8DC18F-04A2-8CCE-7B34-704460E2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13" name="Zástupný objekt pre obsah 2">
            <a:extLst>
              <a:ext uri="{FF2B5EF4-FFF2-40B4-BE49-F238E27FC236}">
                <a16:creationId xmlns:a16="http://schemas.microsoft.com/office/drawing/2014/main" id="{D542CB32-BE3A-9581-E36C-C2BE9A5287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8136" y="2447778"/>
          <a:ext cx="9922764" cy="383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1D33867-85C0-29FB-CBB6-4D08B6FD7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45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794"/>
    </mc:Choice>
    <mc:Fallback>
      <p:transition spd="slow" advTm="30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1|1.9|3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0.3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49|130.5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706</Words>
  <Application>Microsoft Office PowerPoint</Application>
  <PresentationFormat>Širokouhlá</PresentationFormat>
  <Paragraphs>51</Paragraphs>
  <Slides>13</Slides>
  <Notes>0</Notes>
  <HiddenSlides>0</HiddenSlides>
  <MMClips>13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0" baseType="lpstr">
      <vt:lpstr>Arial</vt:lpstr>
      <vt:lpstr>Bradley Hand ITC</vt:lpstr>
      <vt:lpstr>Calibri</vt:lpstr>
      <vt:lpstr>Calibri Light</vt:lpstr>
      <vt:lpstr>Garamond</vt:lpstr>
      <vt:lpstr>Neue Haas Grotesk Text Pro</vt:lpstr>
      <vt:lpstr>Motív Office</vt:lpstr>
      <vt:lpstr>Sociální psychologie ve sportu</vt:lpstr>
      <vt:lpstr>Stres v sociálnom a v športovom kontexte</vt:lpstr>
      <vt:lpstr>Stres v sociálnom a v športovom kontexte</vt:lpstr>
      <vt:lpstr>Stres a záťaž</vt:lpstr>
      <vt:lpstr>Záťaž z kvantitatívneho hľadiska</vt:lpstr>
      <vt:lpstr>Naučiť sa spracovať náročné situácie znamená pre športovca obvykle pri tomto procese prejsť postupne tromi fázami (Neely et al. 2017)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Záťaž z kvantitatívneho hľadiska</vt:lpstr>
      <vt:lpstr>GAS (general adaptation syndrome)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Pačesová Petra</dc:creator>
  <cp:lastModifiedBy>Pačesová Petra</cp:lastModifiedBy>
  <cp:revision>3</cp:revision>
  <dcterms:created xsi:type="dcterms:W3CDTF">2023-10-17T11:30:14Z</dcterms:created>
  <dcterms:modified xsi:type="dcterms:W3CDTF">2023-10-17T12:27:09Z</dcterms:modified>
</cp:coreProperties>
</file>