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32" r:id="rId2"/>
    <p:sldId id="420" r:id="rId3"/>
    <p:sldId id="424" r:id="rId4"/>
    <p:sldId id="481" r:id="rId5"/>
    <p:sldId id="467" r:id="rId6"/>
    <p:sldId id="468" r:id="rId7"/>
    <p:sldId id="469" r:id="rId8"/>
    <p:sldId id="426" r:id="rId9"/>
    <p:sldId id="470" r:id="rId10"/>
    <p:sldId id="471" r:id="rId11"/>
    <p:sldId id="482" r:id="rId12"/>
    <p:sldId id="485" r:id="rId13"/>
    <p:sldId id="472" r:id="rId14"/>
    <p:sldId id="484" r:id="rId15"/>
    <p:sldId id="473" r:id="rId16"/>
    <p:sldId id="474" r:id="rId17"/>
    <p:sldId id="486" r:id="rId18"/>
    <p:sldId id="475" r:id="rId19"/>
    <p:sldId id="425" r:id="rId20"/>
    <p:sldId id="476" r:id="rId21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8A34DD-8321-B70B-823D-217D03E165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3DF7D56-5F73-8939-9DE7-972D84885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1027AEE-4B95-A4F7-2638-09A1CC3A0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EE994-010D-483A-993A-CBBC2B39BC50}" type="datetimeFigureOut">
              <a:rPr lang="sk-SK" smtClean="0"/>
              <a:t>20. 10. 2023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2E041CE-0495-1910-407D-52E082E66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289B78B-018A-ED94-5DAE-53917D4C7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1169-CB77-4D89-B7ED-073AED6E6B3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1131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68986E-FD41-55FE-EEFE-DD6B21F5D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666593F4-4F8A-CD87-222D-A981C39A20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458A76C-D266-B6D7-1D56-3DC2E22AE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EE994-010D-483A-993A-CBBC2B39BC50}" type="datetimeFigureOut">
              <a:rPr lang="sk-SK" smtClean="0"/>
              <a:t>20. 10. 2023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B4B1029-6629-F9F8-1232-001DB6BF9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F92B99E-FBC8-7608-EFCD-8069EDF51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1169-CB77-4D89-B7ED-073AED6E6B3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93861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1EA2AD4F-7F9C-4CC5-2D20-92271101D7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1F4D7BBE-AB8B-E45C-851B-C96E93A05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5868D201-A399-146E-87D1-C6010F74C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EE994-010D-483A-993A-CBBC2B39BC50}" type="datetimeFigureOut">
              <a:rPr lang="sk-SK" smtClean="0"/>
              <a:t>20. 10. 2023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B799CA3-1691-2A71-0501-3FD4DD4C4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1610EBD0-A3B6-5106-E558-4EF6A96FD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1169-CB77-4D89-B7ED-073AED6E6B3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1006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74C171-3372-A6F6-D3A2-5C91F52EB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22305C2-F28D-12A0-F304-3FBC6D9BEA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74747C4-3D2B-2BC3-C1D3-F189DEDB5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EE994-010D-483A-993A-CBBC2B39BC50}" type="datetimeFigureOut">
              <a:rPr lang="sk-SK" smtClean="0"/>
              <a:t>20. 10. 2023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4F89569-10AE-5464-7208-C23CB9E5E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2DA36A0D-DCD5-CF52-C329-D0AA507DE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1169-CB77-4D89-B7ED-073AED6E6B3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50798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FD802-AB1E-2EB1-C8C1-FB64B16AA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F9BD5CD-ECE3-036F-11BF-2D15F9DCD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5E82C88A-A860-1AF9-3A68-07BABC459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EE994-010D-483A-993A-CBBC2B39BC50}" type="datetimeFigureOut">
              <a:rPr lang="sk-SK" smtClean="0"/>
              <a:t>20. 10. 2023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AF22304-9490-C09E-3D0A-D39D59E3D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341628B-9774-98F8-3F3F-D7FE08A9C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1169-CB77-4D89-B7ED-073AED6E6B3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44855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F4DA20-0767-E21B-C36D-60D9CE81D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A3D7502-F437-AED7-A3BD-6F677E65AE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4C528FD4-DABC-F0FD-893E-B1C396C791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CD33478B-3047-85D9-F5B3-D1BDF4BC6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EE994-010D-483A-993A-CBBC2B39BC50}" type="datetimeFigureOut">
              <a:rPr lang="sk-SK" smtClean="0"/>
              <a:t>20. 10. 2023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C3756B5-75A9-8F52-0AB6-6021A5CE7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85106FEA-8ACE-98DA-8B38-92B7BAA7B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1169-CB77-4D89-B7ED-073AED6E6B3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4177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A4E566-1903-6BE7-4E59-4ED492E83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DC68BF2-A26D-EA05-2C33-00571CD8F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96943FA4-27DE-71DA-AD15-8EA383F120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3447630-9299-9C6B-7389-CC4E149E55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B3C7BB5A-F871-1687-1165-E14DC9092A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55DB0C6B-0114-BF75-3C44-7CAAB1480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EE994-010D-483A-993A-CBBC2B39BC50}" type="datetimeFigureOut">
              <a:rPr lang="sk-SK" smtClean="0"/>
              <a:t>20. 10. 2023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20ED7305-35B5-5DD8-6270-C5BBD374E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0062F37B-D9B5-8FED-C177-61948A4AD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1169-CB77-4D89-B7ED-073AED6E6B3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94983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1AAF95-1BF2-4AC0-882E-67FB9DD9F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95E3BA0D-65F0-54F0-8CEB-83D5B2ED0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EE994-010D-483A-993A-CBBC2B39BC50}" type="datetimeFigureOut">
              <a:rPr lang="sk-SK" smtClean="0"/>
              <a:t>20. 10. 2023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0FC6AE2A-9B12-40BE-1A45-C66C4A22D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D764BB4A-A6EB-1141-B4AF-30BB20DBF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1169-CB77-4D89-B7ED-073AED6E6B3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31955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970E42AD-CD74-DBC4-A3FC-76B0EBF09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EE994-010D-483A-993A-CBBC2B39BC50}" type="datetimeFigureOut">
              <a:rPr lang="sk-SK" smtClean="0"/>
              <a:t>20. 10. 2023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C7BA14E3-8DDD-D61D-0182-4C2D4B5FB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5FA64AC9-50B5-2590-501E-02C7FD56D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1169-CB77-4D89-B7ED-073AED6E6B3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44544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B9FED6-74D5-7FCF-18DC-04E9A5952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678EB31-2035-B2EF-B52E-AEF01D33E4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1EC7126-6301-94F7-0A3F-58B915B65D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5A9622DF-ABA0-3B8A-CAD0-7DF61203B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EE994-010D-483A-993A-CBBC2B39BC50}" type="datetimeFigureOut">
              <a:rPr lang="sk-SK" smtClean="0"/>
              <a:t>20. 10. 2023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3D56CC3-7C7E-2A2A-8C2E-00F846E98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37C28DAA-B7E4-42BA-A491-A6C0EF3BD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1169-CB77-4D89-B7ED-073AED6E6B3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61174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96B17A-9E77-4BED-40F4-B86572E96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31E4638D-A042-0544-7B78-1D4952610A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1D98D86-C0D1-497E-648B-44DA0C3E34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6CAE84FA-4EC3-B887-4DBD-A98B28FF7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EE994-010D-483A-993A-CBBC2B39BC50}" type="datetimeFigureOut">
              <a:rPr lang="sk-SK" smtClean="0"/>
              <a:t>20. 10. 2023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509B3CC7-CEFE-E0DF-2939-7B0D226A7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D602282F-EBB7-5034-1AB4-4884DDBCA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1169-CB77-4D89-B7ED-073AED6E6B3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63134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F0AF8865-1C9B-B056-0A23-05AE57399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1DB8D29-3C6B-206D-8A73-7FACA98626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6CDCB64-C30F-2D96-E213-0A1F6103D5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EE994-010D-483A-993A-CBBC2B39BC50}" type="datetimeFigureOut">
              <a:rPr lang="sk-SK" smtClean="0"/>
              <a:t>20. 10. 2023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178B831-C0E4-98C5-9063-DF3CB6BCD4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B44832B7-3261-E04A-5FF5-93935664A6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C1169-CB77-4D89-B7ED-073AED6E6B3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89676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hyperlink" Target="mailto:petra.pacesova@fsps.muni.cz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2.pn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2.png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2.png"/><Relationship Id="rId2" Type="http://schemas.microsoft.com/office/2007/relationships/media" Target="../media/media14.m4a"/><Relationship Id="rId1" Type="http://schemas.openxmlformats.org/officeDocument/2006/relationships/tags" Target="../tags/tag1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2.png"/><Relationship Id="rId3" Type="http://schemas.openxmlformats.org/officeDocument/2006/relationships/audio" Target="../media/media15.m4a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microsoft.com/office/2007/relationships/media" Target="../media/media15.m4a"/><Relationship Id="rId1" Type="http://schemas.openxmlformats.org/officeDocument/2006/relationships/tags" Target="../tags/tag14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2.png"/><Relationship Id="rId2" Type="http://schemas.microsoft.com/office/2007/relationships/media" Target="../media/media17.m4a"/><Relationship Id="rId1" Type="http://schemas.openxmlformats.org/officeDocument/2006/relationships/tags" Target="../tags/tag16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E7D631-BC94-D1E5-94B9-EC36030240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1203" y="571500"/>
            <a:ext cx="6308775" cy="217170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700" b="1" kern="1200" cap="none" baseline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Sociální</a:t>
            </a:r>
            <a:r>
              <a:rPr lang="en-US" sz="4700" b="1" kern="1200" cap="none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700" b="1" kern="1200" cap="none" baseline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psychologie</a:t>
            </a:r>
            <a:r>
              <a:rPr lang="en-US" sz="4700" b="1" kern="1200" cap="none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700" b="1" kern="1200" cap="none" baseline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</a:t>
            </a:r>
            <a:r>
              <a:rPr lang="en-US" sz="4700" b="1" kern="1200" cap="none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700" b="1" kern="1200" cap="none" baseline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sportu</a:t>
            </a:r>
            <a:br>
              <a:rPr lang="sk-SK" sz="4700" b="1" kern="1200" cap="none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sk-SK" sz="4700" b="1" kern="1200" cap="none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sk-SK" sz="2800" b="1" kern="1200" cap="none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seminár</a:t>
            </a:r>
            <a:endParaRPr lang="en-US" sz="2800" b="1" kern="1200" cap="none" baseline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A53A609-0C2E-86B2-6E0F-C6FA21C41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7280" y="3180522"/>
            <a:ext cx="6223996" cy="3105978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-228600">
              <a:lnSpc>
                <a:spcPct val="130000"/>
              </a:lnSpc>
              <a:buFont typeface="Neue Haas Grotesk Text Pro" panose="020B0504020202020204" pitchFamily="34" charset="0"/>
              <a:buChar char="-"/>
            </a:pPr>
            <a:r>
              <a:rPr lang="en-US" dirty="0"/>
              <a:t>Mgr. et Mgr. Petra Pačesová, PhD.</a:t>
            </a:r>
          </a:p>
          <a:p>
            <a:pPr indent="-228600">
              <a:lnSpc>
                <a:spcPct val="130000"/>
              </a:lnSpc>
              <a:buFont typeface="Neue Haas Grotesk Text Pro" panose="020B0504020202020204" pitchFamily="34" charset="0"/>
              <a:buChar char="-"/>
            </a:pPr>
            <a:endParaRPr lang="en-US" dirty="0"/>
          </a:p>
          <a:p>
            <a:pPr indent="-228600">
              <a:lnSpc>
                <a:spcPct val="130000"/>
              </a:lnSpc>
              <a:buFont typeface="Neue Haas Grotesk Text Pro" panose="020B0504020202020204" pitchFamily="34" charset="0"/>
              <a:buChar char="-"/>
            </a:pPr>
            <a:r>
              <a:rPr lang="en-US" dirty="0">
                <a:hlinkClick r:id="rId4"/>
              </a:rPr>
              <a:t>petra.pacesova@fsps.muni.cz</a:t>
            </a:r>
            <a:endParaRPr lang="en-US" dirty="0"/>
          </a:p>
          <a:p>
            <a:pPr indent="-228600">
              <a:lnSpc>
                <a:spcPct val="130000"/>
              </a:lnSpc>
              <a:buFont typeface="Neue Haas Grotesk Text Pro" panose="020B0504020202020204" pitchFamily="34" charset="0"/>
              <a:buChar char="-"/>
            </a:pPr>
            <a:endParaRPr lang="en-US" dirty="0"/>
          </a:p>
          <a:p>
            <a:pPr indent="-228600">
              <a:lnSpc>
                <a:spcPct val="130000"/>
              </a:lnSpc>
              <a:buFont typeface="Neue Haas Grotesk Text Pro" panose="020B0504020202020204" pitchFamily="34" charset="0"/>
              <a:buChar char="-"/>
            </a:pPr>
            <a:r>
              <a:rPr lang="en-US" dirty="0" err="1"/>
              <a:t>Fakulta</a:t>
            </a:r>
            <a:r>
              <a:rPr lang="en-US" dirty="0"/>
              <a:t> </a:t>
            </a:r>
            <a:r>
              <a:rPr lang="en-US" dirty="0" err="1"/>
              <a:t>sportovních</a:t>
            </a:r>
            <a:r>
              <a:rPr lang="en-US" dirty="0"/>
              <a:t> </a:t>
            </a:r>
            <a:r>
              <a:rPr lang="en-US" dirty="0" err="1"/>
              <a:t>studií</a:t>
            </a:r>
            <a:r>
              <a:rPr lang="en-US" dirty="0"/>
              <a:t>, </a:t>
            </a:r>
            <a:r>
              <a:rPr lang="en-US" dirty="0" err="1"/>
              <a:t>Masarykova</a:t>
            </a:r>
            <a:r>
              <a:rPr lang="en-US" dirty="0"/>
              <a:t> </a:t>
            </a:r>
            <a:r>
              <a:rPr lang="en-US" dirty="0" err="1"/>
              <a:t>Univerzita</a:t>
            </a:r>
            <a:r>
              <a:rPr lang="en-US" dirty="0"/>
              <a:t> v </a:t>
            </a:r>
            <a:r>
              <a:rPr lang="en-US" dirty="0" err="1"/>
              <a:t>Brne</a:t>
            </a:r>
            <a:endParaRPr lang="en-US" dirty="0"/>
          </a:p>
        </p:txBody>
      </p:sp>
      <p:pic>
        <p:nvPicPr>
          <p:cNvPr id="4" name="Picture 3" descr="Stolní fotbal fotbalová hráči">
            <a:extLst>
              <a:ext uri="{FF2B5EF4-FFF2-40B4-BE49-F238E27FC236}">
                <a16:creationId xmlns:a16="http://schemas.microsoft.com/office/drawing/2014/main" id="{BB2DE947-50BC-B47E-B639-764167BBCD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777" r="28756"/>
          <a:stretch/>
        </p:blipFill>
        <p:spPr>
          <a:xfrm>
            <a:off x="8534400" y="10"/>
            <a:ext cx="3657601" cy="6857990"/>
          </a:xfrm>
          <a:prstGeom prst="rect">
            <a:avLst/>
          </a:prstGeom>
        </p:spPr>
      </p:pic>
      <p:pic>
        <p:nvPicPr>
          <p:cNvPr id="28" name="Zvuk 27">
            <a:hlinkClick r:id="" action="ppaction://media"/>
            <a:extLst>
              <a:ext uri="{FF2B5EF4-FFF2-40B4-BE49-F238E27FC236}">
                <a16:creationId xmlns:a16="http://schemas.microsoft.com/office/drawing/2014/main" id="{44897A24-382B-4B14-E4F0-383CA9031E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85063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572"/>
    </mc:Choice>
    <mc:Fallback>
      <p:transition spd="slow" advTm="66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7591F8-EB74-D2DD-262C-4876F983C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Ako je to so stresom v športe?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C9270E2-463C-01AF-6774-10289FE73E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8E0C6339-7C22-8A20-BF4C-D9A3B7B6384C}"/>
              </a:ext>
            </a:extLst>
          </p:cNvPr>
          <p:cNvSpPr/>
          <p:nvPr/>
        </p:nvSpPr>
        <p:spPr>
          <a:xfrm>
            <a:off x="32203" y="2449920"/>
            <a:ext cx="2911875" cy="2787589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Stres nemusí byť iba „zlý“</a:t>
            </a:r>
          </a:p>
          <a:p>
            <a:pPr algn="ctr"/>
            <a:endParaRPr lang="sk-SK" dirty="0">
              <a:solidFill>
                <a:schemeClr val="tx1"/>
              </a:solidFill>
            </a:endParaRPr>
          </a:p>
          <a:p>
            <a:pPr algn="ctr"/>
            <a:r>
              <a:rPr lang="sk-SK" dirty="0">
                <a:solidFill>
                  <a:schemeClr val="tx1"/>
                </a:solidFill>
              </a:rPr>
              <a:t>pre fungovanie ľudského organizmu je nevyhnutná krátkodobá aktivácia stresovej reakcie z dôvodu zvládania záťažových a stresových situácií</a:t>
            </a: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5735EAD1-7DD5-9CA1-CA3A-3D9648D9A74B}"/>
              </a:ext>
            </a:extLst>
          </p:cNvPr>
          <p:cNvSpPr/>
          <p:nvPr/>
        </p:nvSpPr>
        <p:spPr>
          <a:xfrm>
            <a:off x="9247921" y="2449919"/>
            <a:ext cx="2911875" cy="2787589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err="1">
                <a:solidFill>
                  <a:schemeClr val="tx1"/>
                </a:solidFill>
              </a:rPr>
              <a:t>eustres</a:t>
            </a:r>
            <a:r>
              <a:rPr lang="sk-SK" dirty="0">
                <a:solidFill>
                  <a:schemeClr val="tx1"/>
                </a:solidFill>
              </a:rPr>
              <a:t> </a:t>
            </a:r>
            <a:r>
              <a:rPr lang="sk-SK" dirty="0" err="1">
                <a:solidFill>
                  <a:schemeClr val="tx1"/>
                </a:solidFill>
              </a:rPr>
              <a:t>vs</a:t>
            </a:r>
            <a:r>
              <a:rPr lang="sk-SK" dirty="0">
                <a:solidFill>
                  <a:schemeClr val="tx1"/>
                </a:solidFill>
              </a:rPr>
              <a:t>. </a:t>
            </a:r>
            <a:r>
              <a:rPr lang="sk-SK" dirty="0" err="1">
                <a:solidFill>
                  <a:schemeClr val="tx1"/>
                </a:solidFill>
              </a:rPr>
              <a:t>distres</a:t>
            </a:r>
            <a:endParaRPr lang="sk-SK" dirty="0">
              <a:solidFill>
                <a:schemeClr val="tx1"/>
              </a:solidFill>
            </a:endParaRPr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824B6C09-1AAC-892C-C30F-61203F2E39DF}"/>
              </a:ext>
            </a:extLst>
          </p:cNvPr>
          <p:cNvSpPr/>
          <p:nvPr/>
        </p:nvSpPr>
        <p:spPr>
          <a:xfrm>
            <a:off x="6156011" y="2449918"/>
            <a:ext cx="2911875" cy="2787589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pri každej zmene spojenej so zvýšenými nárokmi dochádza u športovca k prehodnoteniu a k premene emočného ladenia a uplatňujú sa iné osobnostné vlastnosti a kompetencie</a:t>
            </a:r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106ADD38-FB44-C33A-3AFF-462B35138C5C}"/>
              </a:ext>
            </a:extLst>
          </p:cNvPr>
          <p:cNvSpPr/>
          <p:nvPr/>
        </p:nvSpPr>
        <p:spPr>
          <a:xfrm>
            <a:off x="3124113" y="2449919"/>
            <a:ext cx="2911875" cy="2787589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Športovec sa za bežných okolností, v situáciách, ktoré sú mu známe, ktorým rozumie, je na </a:t>
            </a:r>
            <a:r>
              <a:rPr lang="sk-SK" dirty="0" err="1">
                <a:solidFill>
                  <a:schemeClr val="tx1"/>
                </a:solidFill>
              </a:rPr>
              <a:t>ne</a:t>
            </a:r>
            <a:r>
              <a:rPr lang="sk-SK" dirty="0">
                <a:solidFill>
                  <a:schemeClr val="tx1"/>
                </a:solidFill>
              </a:rPr>
              <a:t> dostatočne adaptovaný a v ktorých sa orientuje, prejavuje stabilným a pre neho typickým spôsobom </a:t>
            </a:r>
          </a:p>
          <a:p>
            <a:pPr algn="ctr"/>
            <a:endParaRPr lang="sk-SK" dirty="0">
              <a:solidFill>
                <a:schemeClr val="tx1"/>
              </a:solidFill>
            </a:endParaRPr>
          </a:p>
        </p:txBody>
      </p:sp>
      <p:pic>
        <p:nvPicPr>
          <p:cNvPr id="14" name="Zvuk 13">
            <a:hlinkClick r:id="" action="ppaction://media"/>
            <a:extLst>
              <a:ext uri="{FF2B5EF4-FFF2-40B4-BE49-F238E27FC236}">
                <a16:creationId xmlns:a16="http://schemas.microsoft.com/office/drawing/2014/main" id="{F987EDD0-0F17-0C41-9350-DA5BF5F2988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5698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696"/>
    </mc:Choice>
    <mc:Fallback>
      <p:transition spd="slow" advTm="248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3936AB-CF2A-BC82-0EEF-BC85D95DD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Úloha pre študentov do diskusie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F3237C8-CA73-F78D-8764-8E135EE04D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k-SK" dirty="0"/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E6DA38AD-1E5A-F0B8-E7ED-9ED7D4DA2F9A}"/>
              </a:ext>
            </a:extLst>
          </p:cNvPr>
          <p:cNvSpPr/>
          <p:nvPr/>
        </p:nvSpPr>
        <p:spPr>
          <a:xfrm>
            <a:off x="1266548" y="2896661"/>
            <a:ext cx="4829452" cy="25567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dirty="0"/>
              <a:t>Pouvažujte nad tým, čo je to </a:t>
            </a:r>
            <a:r>
              <a:rPr lang="sk-SK" sz="2800" dirty="0" err="1"/>
              <a:t>stresor</a:t>
            </a:r>
            <a:r>
              <a:rPr lang="sk-SK" sz="2800" dirty="0"/>
              <a:t> a aký </a:t>
            </a:r>
            <a:r>
              <a:rPr lang="sk-SK" sz="2800" dirty="0" err="1"/>
              <a:t>stresor</a:t>
            </a:r>
            <a:r>
              <a:rPr lang="sk-SK" sz="2800" dirty="0"/>
              <a:t> vnímate najčastejšie Vy?</a:t>
            </a:r>
          </a:p>
        </p:txBody>
      </p:sp>
      <p:pic>
        <p:nvPicPr>
          <p:cNvPr id="6" name="Grafický objekt 5" descr="Osoba s nápadom obrys">
            <a:extLst>
              <a:ext uri="{FF2B5EF4-FFF2-40B4-BE49-F238E27FC236}">
                <a16:creationId xmlns:a16="http://schemas.microsoft.com/office/drawing/2014/main" id="{291FDB63-58D7-B36F-D8F4-D66B1BE512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77100" y="2224455"/>
            <a:ext cx="3543300" cy="3543300"/>
          </a:xfrm>
          <a:prstGeom prst="rect">
            <a:avLst/>
          </a:prstGeom>
        </p:spPr>
      </p:pic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BE45AF40-719F-518E-4511-F35AE94678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1253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569"/>
    </mc:Choice>
    <mc:Fallback>
      <p:transition spd="slow" advTm="44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3936AB-CF2A-BC82-0EEF-BC85D95DD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Úloha pre študentov do diskusie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F3237C8-CA73-F78D-8764-8E135EE04D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k-SK" dirty="0"/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E6DA38AD-1E5A-F0B8-E7ED-9ED7D4DA2F9A}"/>
              </a:ext>
            </a:extLst>
          </p:cNvPr>
          <p:cNvSpPr/>
          <p:nvPr/>
        </p:nvSpPr>
        <p:spPr>
          <a:xfrm>
            <a:off x="1266548" y="2896661"/>
            <a:ext cx="4829452" cy="25567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dirty="0"/>
              <a:t>Aké </a:t>
            </a:r>
            <a:r>
              <a:rPr lang="sk-SK" sz="2800" dirty="0" err="1"/>
              <a:t>stresory</a:t>
            </a:r>
            <a:r>
              <a:rPr lang="sk-SK" sz="2800" dirty="0"/>
              <a:t> všeobecne u športovcov môžeme registrovať ?</a:t>
            </a:r>
          </a:p>
        </p:txBody>
      </p:sp>
      <p:pic>
        <p:nvPicPr>
          <p:cNvPr id="6" name="Grafický objekt 5" descr="Osoba s nápadom obrys">
            <a:extLst>
              <a:ext uri="{FF2B5EF4-FFF2-40B4-BE49-F238E27FC236}">
                <a16:creationId xmlns:a16="http://schemas.microsoft.com/office/drawing/2014/main" id="{291FDB63-58D7-B36F-D8F4-D66B1BE512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77100" y="2224455"/>
            <a:ext cx="3543300" cy="3543300"/>
          </a:xfrm>
          <a:prstGeom prst="rect">
            <a:avLst/>
          </a:prstGeom>
        </p:spPr>
      </p:pic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284EB833-4B91-DB21-40F1-7467B6BAEF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0896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375"/>
    </mc:Choice>
    <mc:Fallback>
      <p:transition spd="slow" advTm="43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1D8AEE-23B5-8072-5F8B-ED72C6FAF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Stresor</a:t>
            </a:r>
            <a:r>
              <a:rPr lang="sk-SK" dirty="0"/>
              <a:t>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1DAF332-682D-E19D-D4F1-CC6F49783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DD889B36-6CC6-4FCE-2B96-8EDAB4692AE4}"/>
              </a:ext>
            </a:extLst>
          </p:cNvPr>
          <p:cNvSpPr/>
          <p:nvPr/>
        </p:nvSpPr>
        <p:spPr>
          <a:xfrm>
            <a:off x="2180426" y="2345675"/>
            <a:ext cx="7412853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Podnet, ktorý aktivuje stresovú reakciu</a:t>
            </a: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901C1CD5-5279-98D0-E529-778375951108}"/>
              </a:ext>
            </a:extLst>
          </p:cNvPr>
          <p:cNvSpPr/>
          <p:nvPr/>
        </p:nvSpPr>
        <p:spPr>
          <a:xfrm>
            <a:off x="2180426" y="3429000"/>
            <a:ext cx="7412853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Rôzne spúšťače u rôznych športovcov</a:t>
            </a:r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96C78EC7-4B1A-6F09-DDC3-015286F18301}"/>
              </a:ext>
            </a:extLst>
          </p:cNvPr>
          <p:cNvSpPr/>
          <p:nvPr/>
        </p:nvSpPr>
        <p:spPr>
          <a:xfrm>
            <a:off x="2180425" y="4512325"/>
            <a:ext cx="7412853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Niektorí športovci sa dostávajú do stresu jednoducho a rýchlo, vždy a všade, iní sú odolnejší</a:t>
            </a:r>
          </a:p>
        </p:txBody>
      </p:sp>
      <p:pic>
        <p:nvPicPr>
          <p:cNvPr id="12" name="Zvuk 11">
            <a:hlinkClick r:id="" action="ppaction://media"/>
            <a:extLst>
              <a:ext uri="{FF2B5EF4-FFF2-40B4-BE49-F238E27FC236}">
                <a16:creationId xmlns:a16="http://schemas.microsoft.com/office/drawing/2014/main" id="{0895B2D3-1E51-5BBF-0AA4-AA174C22D61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4929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776"/>
    </mc:Choice>
    <mc:Fallback>
      <p:transition spd="slow" advTm="136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3936AB-CF2A-BC82-0EEF-BC85D95DD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Úloha pre študentov do diskusie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F3237C8-CA73-F78D-8764-8E135EE04D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k-SK" dirty="0"/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E6DA38AD-1E5A-F0B8-E7ED-9ED7D4DA2F9A}"/>
              </a:ext>
            </a:extLst>
          </p:cNvPr>
          <p:cNvSpPr/>
          <p:nvPr/>
        </p:nvSpPr>
        <p:spPr>
          <a:xfrm>
            <a:off x="1266548" y="2896661"/>
            <a:ext cx="4829452" cy="25567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dirty="0"/>
              <a:t>Do akých skupín by ste tieto </a:t>
            </a:r>
            <a:r>
              <a:rPr lang="sk-SK" sz="2800" dirty="0" err="1"/>
              <a:t>stresory</a:t>
            </a:r>
            <a:r>
              <a:rPr lang="sk-SK" sz="2800" dirty="0"/>
              <a:t> rozdelili?</a:t>
            </a:r>
          </a:p>
        </p:txBody>
      </p:sp>
      <p:pic>
        <p:nvPicPr>
          <p:cNvPr id="6" name="Grafický objekt 5" descr="Osoba s nápadom obrys">
            <a:extLst>
              <a:ext uri="{FF2B5EF4-FFF2-40B4-BE49-F238E27FC236}">
                <a16:creationId xmlns:a16="http://schemas.microsoft.com/office/drawing/2014/main" id="{291FDB63-58D7-B36F-D8F4-D66B1BE512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77100" y="2224455"/>
            <a:ext cx="3543300" cy="3543300"/>
          </a:xfrm>
          <a:prstGeom prst="rect">
            <a:avLst/>
          </a:prstGeom>
        </p:spPr>
      </p:pic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6D070931-4E16-99DD-0399-BB7C912712A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3969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414"/>
    </mc:Choice>
    <mc:Fallback>
      <p:transition spd="slow" advTm="49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7351AD-0310-72F2-FADC-8735FFD51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Typy </a:t>
            </a:r>
            <a:r>
              <a:rPr lang="sk-SK" dirty="0" err="1"/>
              <a:t>stresorov</a:t>
            </a:r>
            <a:r>
              <a:rPr lang="sk-SK" dirty="0"/>
              <a:t> </a:t>
            </a: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9841A884-4E7A-B780-7FCC-5A8FA9629ECF}"/>
              </a:ext>
            </a:extLst>
          </p:cNvPr>
          <p:cNvSpPr/>
          <p:nvPr/>
        </p:nvSpPr>
        <p:spPr>
          <a:xfrm>
            <a:off x="1069848" y="1697378"/>
            <a:ext cx="3826276" cy="852257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akútne </a:t>
            </a:r>
            <a:endParaRPr lang="sk-SK" b="1" dirty="0">
              <a:solidFill>
                <a:schemeClr val="tx1"/>
              </a:solidFill>
            </a:endParaRPr>
          </a:p>
        </p:txBody>
      </p:sp>
      <p:pic>
        <p:nvPicPr>
          <p:cNvPr id="18" name="Zástupný objekt pre obsah 17" descr="horúčka výplň plnou farbou">
            <a:extLst>
              <a:ext uri="{FF2B5EF4-FFF2-40B4-BE49-F238E27FC236}">
                <a16:creationId xmlns:a16="http://schemas.microsoft.com/office/drawing/2014/main" id="{D1824EDB-9BE9-7599-F51A-A22BD450CE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06758" y="1635234"/>
            <a:ext cx="914400" cy="914400"/>
          </a:xfrm>
        </p:spPr>
      </p:pic>
      <p:sp>
        <p:nvSpPr>
          <p:cNvPr id="9" name="Obdĺžnik 8">
            <a:extLst>
              <a:ext uri="{FF2B5EF4-FFF2-40B4-BE49-F238E27FC236}">
                <a16:creationId xmlns:a16="http://schemas.microsoft.com/office/drawing/2014/main" id="{5DC1647B-4FBD-DB7F-B789-90B14AFF1964}"/>
              </a:ext>
            </a:extLst>
          </p:cNvPr>
          <p:cNvSpPr/>
          <p:nvPr/>
        </p:nvSpPr>
        <p:spPr>
          <a:xfrm>
            <a:off x="1069848" y="2715752"/>
            <a:ext cx="3826276" cy="852257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chronické</a:t>
            </a:r>
          </a:p>
        </p:txBody>
      </p:sp>
      <p:sp>
        <p:nvSpPr>
          <p:cNvPr id="10" name="Obdĺžnik 9">
            <a:extLst>
              <a:ext uri="{FF2B5EF4-FFF2-40B4-BE49-F238E27FC236}">
                <a16:creationId xmlns:a16="http://schemas.microsoft.com/office/drawing/2014/main" id="{8E226D3D-7898-0BC6-B870-B665379A74C0}"/>
              </a:ext>
            </a:extLst>
          </p:cNvPr>
          <p:cNvSpPr/>
          <p:nvPr/>
        </p:nvSpPr>
        <p:spPr>
          <a:xfrm>
            <a:off x="1069848" y="3744093"/>
            <a:ext cx="3826276" cy="852257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vnútorné</a:t>
            </a:r>
            <a:endParaRPr lang="sk-SK" b="1" dirty="0">
              <a:solidFill>
                <a:schemeClr val="tx1"/>
              </a:solidFill>
            </a:endParaRPr>
          </a:p>
        </p:txBody>
      </p:sp>
      <p:sp>
        <p:nvSpPr>
          <p:cNvPr id="11" name="Obdĺžnik 10">
            <a:extLst>
              <a:ext uri="{FF2B5EF4-FFF2-40B4-BE49-F238E27FC236}">
                <a16:creationId xmlns:a16="http://schemas.microsoft.com/office/drawing/2014/main" id="{68FE3EA0-4879-FB6D-CA37-6BFF5EB18B1D}"/>
              </a:ext>
            </a:extLst>
          </p:cNvPr>
          <p:cNvSpPr/>
          <p:nvPr/>
        </p:nvSpPr>
        <p:spPr>
          <a:xfrm>
            <a:off x="1069848" y="4688482"/>
            <a:ext cx="3826276" cy="852257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vonkajšie</a:t>
            </a:r>
            <a:endParaRPr lang="sk-SK" b="1" dirty="0">
              <a:solidFill>
                <a:schemeClr val="tx1"/>
              </a:solidFill>
            </a:endParaRPr>
          </a:p>
        </p:txBody>
      </p:sp>
      <p:sp>
        <p:nvSpPr>
          <p:cNvPr id="12" name="Obdĺžnik 11">
            <a:extLst>
              <a:ext uri="{FF2B5EF4-FFF2-40B4-BE49-F238E27FC236}">
                <a16:creationId xmlns:a16="http://schemas.microsoft.com/office/drawing/2014/main" id="{3058B910-D17B-1C12-E170-E470D6A53152}"/>
              </a:ext>
            </a:extLst>
          </p:cNvPr>
          <p:cNvSpPr/>
          <p:nvPr/>
        </p:nvSpPr>
        <p:spPr>
          <a:xfrm>
            <a:off x="1069848" y="5632871"/>
            <a:ext cx="3826276" cy="852257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err="1">
                <a:solidFill>
                  <a:schemeClr val="tx1"/>
                </a:solidFill>
              </a:rPr>
              <a:t>Pretrahovaný</a:t>
            </a:r>
            <a:r>
              <a:rPr lang="sk-SK" dirty="0">
                <a:solidFill>
                  <a:schemeClr val="tx1"/>
                </a:solidFill>
              </a:rPr>
              <a:t> stres</a:t>
            </a:r>
            <a:endParaRPr lang="sk-SK" b="1" dirty="0">
              <a:solidFill>
                <a:schemeClr val="tx1"/>
              </a:solidFill>
            </a:endParaRPr>
          </a:p>
        </p:txBody>
      </p:sp>
      <p:sp>
        <p:nvSpPr>
          <p:cNvPr id="13" name="Obdĺžnik 12">
            <a:extLst>
              <a:ext uri="{FF2B5EF4-FFF2-40B4-BE49-F238E27FC236}">
                <a16:creationId xmlns:a16="http://schemas.microsoft.com/office/drawing/2014/main" id="{15115A20-5180-2E85-993B-6845E58346DD}"/>
              </a:ext>
            </a:extLst>
          </p:cNvPr>
          <p:cNvSpPr/>
          <p:nvPr/>
        </p:nvSpPr>
        <p:spPr>
          <a:xfrm>
            <a:off x="5382740" y="1697377"/>
            <a:ext cx="3826276" cy="852257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fyzikálne</a:t>
            </a:r>
            <a:endParaRPr lang="sk-SK" b="1" dirty="0">
              <a:solidFill>
                <a:schemeClr val="tx1"/>
              </a:solidFill>
            </a:endParaRPr>
          </a:p>
        </p:txBody>
      </p:sp>
      <p:sp>
        <p:nvSpPr>
          <p:cNvPr id="14" name="Obdĺžnik 13">
            <a:extLst>
              <a:ext uri="{FF2B5EF4-FFF2-40B4-BE49-F238E27FC236}">
                <a16:creationId xmlns:a16="http://schemas.microsoft.com/office/drawing/2014/main" id="{8A579317-77D8-694D-C264-5691F690287A}"/>
              </a:ext>
            </a:extLst>
          </p:cNvPr>
          <p:cNvSpPr/>
          <p:nvPr/>
        </p:nvSpPr>
        <p:spPr>
          <a:xfrm>
            <a:off x="5382740" y="2701885"/>
            <a:ext cx="3826276" cy="852257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chemické</a:t>
            </a:r>
            <a:endParaRPr lang="sk-SK" b="1" dirty="0">
              <a:solidFill>
                <a:schemeClr val="tx1"/>
              </a:solidFill>
            </a:endParaRPr>
          </a:p>
        </p:txBody>
      </p:sp>
      <p:sp>
        <p:nvSpPr>
          <p:cNvPr id="15" name="Obdĺžnik 14">
            <a:extLst>
              <a:ext uri="{FF2B5EF4-FFF2-40B4-BE49-F238E27FC236}">
                <a16:creationId xmlns:a16="http://schemas.microsoft.com/office/drawing/2014/main" id="{A824E313-E21F-E225-67D0-8C0D314A53B5}"/>
              </a:ext>
            </a:extLst>
          </p:cNvPr>
          <p:cNvSpPr/>
          <p:nvPr/>
        </p:nvSpPr>
        <p:spPr>
          <a:xfrm>
            <a:off x="5382740" y="3744091"/>
            <a:ext cx="3826276" cy="852257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biologické</a:t>
            </a:r>
            <a:endParaRPr lang="sk-SK" b="1" dirty="0">
              <a:solidFill>
                <a:schemeClr val="tx1"/>
              </a:solidFill>
            </a:endParaRPr>
          </a:p>
        </p:txBody>
      </p:sp>
      <p:sp>
        <p:nvSpPr>
          <p:cNvPr id="16" name="Obdĺžnik 15">
            <a:extLst>
              <a:ext uri="{FF2B5EF4-FFF2-40B4-BE49-F238E27FC236}">
                <a16:creationId xmlns:a16="http://schemas.microsoft.com/office/drawing/2014/main" id="{6F7F5AD7-E772-F3AB-3E11-29069E1A7F24}"/>
              </a:ext>
            </a:extLst>
          </p:cNvPr>
          <p:cNvSpPr/>
          <p:nvPr/>
        </p:nvSpPr>
        <p:spPr>
          <a:xfrm>
            <a:off x="5382740" y="4688481"/>
            <a:ext cx="3826276" cy="852257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>
                <a:solidFill>
                  <a:schemeClr val="tx1"/>
                </a:solidFill>
              </a:rPr>
              <a:t>psychosociálne</a:t>
            </a:r>
          </a:p>
        </p:txBody>
      </p:sp>
      <p:pic>
        <p:nvPicPr>
          <p:cNvPr id="22" name="Grafický objekt 21" descr="Kvapkadlo do očí výplň plnou farbou">
            <a:extLst>
              <a:ext uri="{FF2B5EF4-FFF2-40B4-BE49-F238E27FC236}">
                <a16:creationId xmlns:a16="http://schemas.microsoft.com/office/drawing/2014/main" id="{D53CEA3D-E1AA-533B-310D-5B3026D71E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06758" y="2670813"/>
            <a:ext cx="914400" cy="914400"/>
          </a:xfrm>
          <a:prstGeom prst="rect">
            <a:avLst/>
          </a:prstGeom>
        </p:spPr>
      </p:pic>
      <p:pic>
        <p:nvPicPr>
          <p:cNvPr id="24" name="Grafický objekt 23" descr="Tvár s lekárskou rúškou výplň plnou farbou">
            <a:extLst>
              <a:ext uri="{FF2B5EF4-FFF2-40B4-BE49-F238E27FC236}">
                <a16:creationId xmlns:a16="http://schemas.microsoft.com/office/drawing/2014/main" id="{AFFA3B82-5C18-980F-22E0-7537368738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06758" y="3744091"/>
            <a:ext cx="914400" cy="914400"/>
          </a:xfrm>
          <a:prstGeom prst="rect">
            <a:avLst/>
          </a:prstGeom>
        </p:spPr>
      </p:pic>
      <p:pic>
        <p:nvPicPr>
          <p:cNvPr id="26" name="Grafický objekt 25" descr="Futbalová bránka výplň plnou farbou">
            <a:extLst>
              <a:ext uri="{FF2B5EF4-FFF2-40B4-BE49-F238E27FC236}">
                <a16:creationId xmlns:a16="http://schemas.microsoft.com/office/drawing/2014/main" id="{F09F4F87-5DB6-3D23-68B6-CE3E416259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306758" y="4765566"/>
            <a:ext cx="914400" cy="914400"/>
          </a:xfrm>
          <a:prstGeom prst="rect">
            <a:avLst/>
          </a:prstGeom>
        </p:spPr>
      </p:pic>
      <p:pic>
        <p:nvPicPr>
          <p:cNvPr id="31" name="Zvuk 30">
            <a:hlinkClick r:id="" action="ppaction://media"/>
            <a:extLst>
              <a:ext uri="{FF2B5EF4-FFF2-40B4-BE49-F238E27FC236}">
                <a16:creationId xmlns:a16="http://schemas.microsoft.com/office/drawing/2014/main" id="{BA8C2E27-9B0E-C709-F65D-C9DC80AEF9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5556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627"/>
    </mc:Choice>
    <mc:Fallback>
      <p:transition spd="slow" advTm="217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CB314A-3320-6504-7F00-AA494E3B9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Situácie v športe ako </a:t>
            </a:r>
            <a:r>
              <a:rPr lang="sk-SK" dirty="0" err="1"/>
              <a:t>stresory</a:t>
            </a:r>
            <a:r>
              <a:rPr lang="sk-SK" dirty="0"/>
              <a:t>?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F269920-12AE-26C2-31E6-F8062BDC78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4623DFF2-CA1E-08FE-AF89-4E5A38D908B8}"/>
              </a:ext>
            </a:extLst>
          </p:cNvPr>
          <p:cNvSpPr/>
          <p:nvPr/>
        </p:nvSpPr>
        <p:spPr>
          <a:xfrm>
            <a:off x="2332822" y="1517582"/>
            <a:ext cx="7412853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>
                <a:solidFill>
                  <a:schemeClr val="tx1"/>
                </a:solidFill>
              </a:rPr>
              <a:t>situácia neprimeraných úloh </a:t>
            </a:r>
          </a:p>
          <a:p>
            <a:pPr algn="ctr"/>
            <a:r>
              <a:rPr lang="sk-SK" dirty="0">
                <a:solidFill>
                  <a:schemeClr val="tx1"/>
                </a:solidFill>
              </a:rPr>
              <a:t>(vzťahuje sa na kvantitatívnu úroveň požiadaviek okolia)</a:t>
            </a: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97B13534-F334-10B1-0818-92435544685B}"/>
              </a:ext>
            </a:extLst>
          </p:cNvPr>
          <p:cNvSpPr/>
          <p:nvPr/>
        </p:nvSpPr>
        <p:spPr>
          <a:xfrm>
            <a:off x="2332822" y="2522238"/>
            <a:ext cx="7412853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>
                <a:solidFill>
                  <a:schemeClr val="tx1"/>
                </a:solidFill>
              </a:rPr>
              <a:t>situácia problémová</a:t>
            </a:r>
          </a:p>
          <a:p>
            <a:pPr algn="ctr"/>
            <a:r>
              <a:rPr lang="sk-SK" dirty="0">
                <a:solidFill>
                  <a:schemeClr val="tx1"/>
                </a:solidFill>
              </a:rPr>
              <a:t> (vzťahuje sa na požiadavky a podmienky plnenia úloh ako napr. nezvyčajné, mimoriadne, predtým nepoznané úlohy)</a:t>
            </a:r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BF0E3921-5304-1590-F5E9-A1D2FB250065}"/>
              </a:ext>
            </a:extLst>
          </p:cNvPr>
          <p:cNvSpPr/>
          <p:nvPr/>
        </p:nvSpPr>
        <p:spPr>
          <a:xfrm>
            <a:off x="2332822" y="3526894"/>
            <a:ext cx="7412853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>
                <a:solidFill>
                  <a:schemeClr val="tx1"/>
                </a:solidFill>
              </a:rPr>
              <a:t>situácia </a:t>
            </a:r>
            <a:r>
              <a:rPr lang="sk-SK" b="1" dirty="0" err="1">
                <a:solidFill>
                  <a:schemeClr val="tx1"/>
                </a:solidFill>
              </a:rPr>
              <a:t>frustračná</a:t>
            </a:r>
            <a:r>
              <a:rPr lang="sk-SK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sk-SK" dirty="0">
                <a:solidFill>
                  <a:schemeClr val="tx1"/>
                </a:solidFill>
              </a:rPr>
              <a:t>(vzniká ak nedochádza k uspokojeniu potrieb človeka, pričom </a:t>
            </a:r>
            <a:r>
              <a:rPr lang="sk-SK" dirty="0" err="1">
                <a:solidFill>
                  <a:schemeClr val="tx1"/>
                </a:solidFill>
              </a:rPr>
              <a:t>frustračná</a:t>
            </a:r>
            <a:r>
              <a:rPr lang="sk-SK" dirty="0">
                <a:solidFill>
                  <a:schemeClr val="tx1"/>
                </a:solidFill>
              </a:rPr>
              <a:t> tolerancia je u každého človeka jedinečná)</a:t>
            </a:r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CB9F5CDD-C3E3-023E-4506-B14EAE04F5DB}"/>
              </a:ext>
            </a:extLst>
          </p:cNvPr>
          <p:cNvSpPr/>
          <p:nvPr/>
        </p:nvSpPr>
        <p:spPr>
          <a:xfrm>
            <a:off x="2332822" y="4531550"/>
            <a:ext cx="7412853" cy="10411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>
                <a:solidFill>
                  <a:schemeClr val="tx1"/>
                </a:solidFill>
              </a:rPr>
              <a:t>situácia konfliktná </a:t>
            </a:r>
          </a:p>
          <a:p>
            <a:pPr algn="ctr"/>
            <a:r>
              <a:rPr lang="sk-SK" dirty="0">
                <a:solidFill>
                  <a:schemeClr val="tx1"/>
                </a:solidFill>
              </a:rPr>
              <a:t>(nastáva pri stretnutí dvoch alebo viacerých protichodných alebo vylučujúcich sa motívov, snáh, tendencií, pričom je možné realizovať iba jeden)  </a:t>
            </a:r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B5366532-AADB-4E99-321B-FC67C57A172C}"/>
              </a:ext>
            </a:extLst>
          </p:cNvPr>
          <p:cNvSpPr/>
          <p:nvPr/>
        </p:nvSpPr>
        <p:spPr>
          <a:xfrm>
            <a:off x="2332822" y="5725106"/>
            <a:ext cx="7412853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>
                <a:solidFill>
                  <a:schemeClr val="tx1"/>
                </a:solidFill>
              </a:rPr>
              <a:t>situácia </a:t>
            </a:r>
            <a:r>
              <a:rPr lang="sk-SK" b="1" dirty="0" err="1">
                <a:solidFill>
                  <a:schemeClr val="tx1"/>
                </a:solidFill>
              </a:rPr>
              <a:t>deprivačná</a:t>
            </a:r>
            <a:r>
              <a:rPr lang="sk-SK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sk-SK" dirty="0">
                <a:solidFill>
                  <a:schemeClr val="tx1"/>
                </a:solidFill>
              </a:rPr>
              <a:t>(nastáva ak človek nemá možnosť uspokojiť základné potreby)</a:t>
            </a:r>
          </a:p>
        </p:txBody>
      </p:sp>
      <p:pic>
        <p:nvPicPr>
          <p:cNvPr id="16" name="Zvuk 15">
            <a:hlinkClick r:id="" action="ppaction://media"/>
            <a:extLst>
              <a:ext uri="{FF2B5EF4-FFF2-40B4-BE49-F238E27FC236}">
                <a16:creationId xmlns:a16="http://schemas.microsoft.com/office/drawing/2014/main" id="{6C60C1E7-FC7D-6848-3CE2-55ACAB9C17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812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397"/>
    </mc:Choice>
    <mc:Fallback>
      <p:transition spd="slow" advTm="203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3936AB-CF2A-BC82-0EEF-BC85D95DD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Úloha pre študentov do diskusie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F3237C8-CA73-F78D-8764-8E135EE04D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k-SK" dirty="0"/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E6DA38AD-1E5A-F0B8-E7ED-9ED7D4DA2F9A}"/>
              </a:ext>
            </a:extLst>
          </p:cNvPr>
          <p:cNvSpPr/>
          <p:nvPr/>
        </p:nvSpPr>
        <p:spPr>
          <a:xfrm>
            <a:off x="1266548" y="2896661"/>
            <a:ext cx="4829452" cy="25567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dirty="0"/>
              <a:t>Čo potrebujeme k tomu, aby sme </a:t>
            </a:r>
            <a:r>
              <a:rPr lang="sk-SK" sz="2800"/>
              <a:t>stres zvládli?</a:t>
            </a:r>
            <a:endParaRPr lang="sk-SK" sz="2800" dirty="0"/>
          </a:p>
        </p:txBody>
      </p:sp>
      <p:pic>
        <p:nvPicPr>
          <p:cNvPr id="6" name="Grafický objekt 5" descr="Osoba s nápadom obrys">
            <a:extLst>
              <a:ext uri="{FF2B5EF4-FFF2-40B4-BE49-F238E27FC236}">
                <a16:creationId xmlns:a16="http://schemas.microsoft.com/office/drawing/2014/main" id="{291FDB63-58D7-B36F-D8F4-D66B1BE512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77100" y="2224455"/>
            <a:ext cx="3543300" cy="3543300"/>
          </a:xfrm>
          <a:prstGeom prst="rect">
            <a:avLst/>
          </a:prstGeom>
        </p:spPr>
      </p:pic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EFCD80F0-2140-10BF-C0D2-9BB537A02C5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7951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973"/>
    </mc:Choice>
    <mc:Fallback>
      <p:transition spd="slow" advTm="28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CA8A69-2106-E134-048A-7A0991006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Čo potrebujeme k zvládnutiu </a:t>
            </a:r>
            <a:r>
              <a:rPr lang="sk-SK" dirty="0" err="1"/>
              <a:t>stresora</a:t>
            </a:r>
            <a:r>
              <a:rPr lang="sk-SK" dirty="0"/>
              <a:t>?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F5F9B9E-6555-C034-FB41-27B331F586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06DAB53B-C589-AE2B-D383-CFAD9749F20A}"/>
              </a:ext>
            </a:extLst>
          </p:cNvPr>
          <p:cNvSpPr/>
          <p:nvPr/>
        </p:nvSpPr>
        <p:spPr>
          <a:xfrm>
            <a:off x="3661256" y="1874520"/>
            <a:ext cx="4451194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Charakteristika stresovej situácie </a:t>
            </a:r>
            <a:endParaRPr lang="sk-SK" b="1" dirty="0">
              <a:solidFill>
                <a:schemeClr val="tx1"/>
              </a:solidFill>
            </a:endParaRPr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21086C07-9E0A-BE0C-9663-FA08DE233E82}"/>
              </a:ext>
            </a:extLst>
          </p:cNvPr>
          <p:cNvSpPr/>
          <p:nvPr/>
        </p:nvSpPr>
        <p:spPr>
          <a:xfrm>
            <a:off x="3661256" y="3136094"/>
            <a:ext cx="4451194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Subjektívne hodnotenie tejto situácie</a:t>
            </a:r>
            <a:endParaRPr lang="sk-SK" b="1" dirty="0">
              <a:solidFill>
                <a:schemeClr val="tx1"/>
              </a:solidFill>
            </a:endParaRPr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3930156D-C86F-5D9F-1805-9ACCA536FCB4}"/>
              </a:ext>
            </a:extLst>
          </p:cNvPr>
          <p:cNvSpPr/>
          <p:nvPr/>
        </p:nvSpPr>
        <p:spPr>
          <a:xfrm>
            <a:off x="3661256" y="4397669"/>
            <a:ext cx="4451194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err="1">
                <a:solidFill>
                  <a:schemeClr val="tx1"/>
                </a:solidFill>
              </a:rPr>
              <a:t>Copingová</a:t>
            </a:r>
            <a:r>
              <a:rPr lang="sk-SK" dirty="0">
                <a:solidFill>
                  <a:schemeClr val="tx1"/>
                </a:solidFill>
              </a:rPr>
              <a:t> stratégia</a:t>
            </a:r>
            <a:endParaRPr lang="sk-SK" b="1" dirty="0">
              <a:solidFill>
                <a:schemeClr val="tx1"/>
              </a:solidFill>
            </a:endParaRPr>
          </a:p>
        </p:txBody>
      </p:sp>
      <p:pic>
        <p:nvPicPr>
          <p:cNvPr id="12" name="Zvuk 11">
            <a:hlinkClick r:id="" action="ppaction://media"/>
            <a:extLst>
              <a:ext uri="{FF2B5EF4-FFF2-40B4-BE49-F238E27FC236}">
                <a16:creationId xmlns:a16="http://schemas.microsoft.com/office/drawing/2014/main" id="{8F027DBF-DBAA-0F56-56CB-A2D8649562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5147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901"/>
    </mc:Choice>
    <mc:Fallback>
      <p:transition spd="slow" advTm="66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523262-95C8-B649-7504-1027F125E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Copingové</a:t>
            </a:r>
            <a:r>
              <a:rPr lang="sk-SK" dirty="0"/>
              <a:t> stratégie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A768F95-450B-825B-7053-E6A3C0B18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EB4CB5FB-DFCA-FCA8-BED0-590BF5F49392}"/>
              </a:ext>
            </a:extLst>
          </p:cNvPr>
          <p:cNvSpPr/>
          <p:nvPr/>
        </p:nvSpPr>
        <p:spPr>
          <a:xfrm>
            <a:off x="3661256" y="1874520"/>
            <a:ext cx="4451194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„to </a:t>
            </a:r>
            <a:r>
              <a:rPr lang="sk-SK" dirty="0" err="1">
                <a:solidFill>
                  <a:schemeClr val="tx1"/>
                </a:solidFill>
              </a:rPr>
              <a:t>cope</a:t>
            </a:r>
            <a:r>
              <a:rPr lang="sk-SK" dirty="0">
                <a:solidFill>
                  <a:schemeClr val="tx1"/>
                </a:solidFill>
              </a:rPr>
              <a:t>“ (niečo prekonať, zvládnuť, preklenúť)</a:t>
            </a: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BBDD5D22-EAC2-AA6B-F076-6D51FAED81A6}"/>
              </a:ext>
            </a:extLst>
          </p:cNvPr>
          <p:cNvSpPr/>
          <p:nvPr/>
        </p:nvSpPr>
        <p:spPr>
          <a:xfrm>
            <a:off x="3661256" y="2921865"/>
            <a:ext cx="4451194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vedomé použitie určitej stratégie, ktorá vychádza z hodnotenia situácie aj vlastných zdrojov</a:t>
            </a:r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245E8F8D-A6E6-1C27-A085-28B7B25CF711}"/>
              </a:ext>
            </a:extLst>
          </p:cNvPr>
          <p:cNvSpPr/>
          <p:nvPr/>
        </p:nvSpPr>
        <p:spPr>
          <a:xfrm>
            <a:off x="3661256" y="3969210"/>
            <a:ext cx="4451194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proces riadenia vnútorných a vonkajších faktorov, ktoré človek v strese hodnotí ako ohrozujúce </a:t>
            </a:r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E594A53A-B7F7-B113-B0AB-3DB631A0EB75}"/>
              </a:ext>
            </a:extLst>
          </p:cNvPr>
          <p:cNvSpPr/>
          <p:nvPr/>
        </p:nvSpPr>
        <p:spPr>
          <a:xfrm>
            <a:off x="3661256" y="5016555"/>
            <a:ext cx="4451194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kognitívne a behaviorálne postupy, ktoré človek využíva na redukciu následkov stresu</a:t>
            </a:r>
          </a:p>
        </p:txBody>
      </p:sp>
      <p:pic>
        <p:nvPicPr>
          <p:cNvPr id="14" name="Zvuk 13">
            <a:hlinkClick r:id="" action="ppaction://media"/>
            <a:extLst>
              <a:ext uri="{FF2B5EF4-FFF2-40B4-BE49-F238E27FC236}">
                <a16:creationId xmlns:a16="http://schemas.microsoft.com/office/drawing/2014/main" id="{5EDCFCF9-9F00-FC42-9B41-FF908FBD3C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2243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454"/>
    </mc:Choice>
    <mc:Fallback>
      <p:transition spd="slow" advTm="127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0A04A7-F419-338B-F3FD-52659013E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latin typeface="Bradley Hand ITC" panose="03070402050302030203" pitchFamily="66" charset="0"/>
                <a:cs typeface="Dreaming Outloud Script Pro" panose="020B0604020202020204" pitchFamily="66" charset="0"/>
              </a:rPr>
              <a:t>GAS (</a:t>
            </a:r>
            <a:r>
              <a:rPr lang="sk-SK" b="1" dirty="0" err="1">
                <a:latin typeface="Bradley Hand ITC" panose="03070402050302030203" pitchFamily="66" charset="0"/>
                <a:cs typeface="Dreaming Outloud Script Pro" panose="020B0604020202020204" pitchFamily="66" charset="0"/>
              </a:rPr>
              <a:t>general</a:t>
            </a:r>
            <a:r>
              <a:rPr lang="sk-SK" b="1" dirty="0">
                <a:latin typeface="Bradley Hand ITC" panose="03070402050302030203" pitchFamily="66" charset="0"/>
                <a:cs typeface="Dreaming Outloud Script Pro" panose="020B0604020202020204" pitchFamily="66" charset="0"/>
              </a:rPr>
              <a:t> </a:t>
            </a:r>
            <a:r>
              <a:rPr lang="sk-SK" b="1" dirty="0" err="1">
                <a:latin typeface="Bradley Hand ITC" panose="03070402050302030203" pitchFamily="66" charset="0"/>
                <a:cs typeface="Dreaming Outloud Script Pro" panose="020B0604020202020204" pitchFamily="66" charset="0"/>
              </a:rPr>
              <a:t>adaptation</a:t>
            </a:r>
            <a:r>
              <a:rPr lang="sk-SK" b="1" dirty="0">
                <a:latin typeface="Bradley Hand ITC" panose="03070402050302030203" pitchFamily="66" charset="0"/>
                <a:cs typeface="Dreaming Outloud Script Pro" panose="020B0604020202020204" pitchFamily="66" charset="0"/>
              </a:rPr>
              <a:t> </a:t>
            </a:r>
            <a:r>
              <a:rPr lang="sk-SK" b="1" dirty="0" err="1">
                <a:latin typeface="Bradley Hand ITC" panose="03070402050302030203" pitchFamily="66" charset="0"/>
                <a:cs typeface="Dreaming Outloud Script Pro" panose="020B0604020202020204" pitchFamily="66" charset="0"/>
              </a:rPr>
              <a:t>syndrome</a:t>
            </a:r>
            <a:r>
              <a:rPr lang="sk-SK" b="1" dirty="0">
                <a:latin typeface="Bradley Hand ITC" panose="03070402050302030203" pitchFamily="66" charset="0"/>
                <a:cs typeface="Dreaming Outloud Script Pro" panose="020B0604020202020204" pitchFamily="66" charset="0"/>
              </a:rPr>
              <a:t>)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C9E95F8-973D-B5E5-F17E-C0F51286F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5340FF8A-AB21-3A40-D807-DD7FA0701FBA}"/>
              </a:ext>
            </a:extLst>
          </p:cNvPr>
          <p:cNvSpPr/>
          <p:nvPr/>
        </p:nvSpPr>
        <p:spPr>
          <a:xfrm>
            <a:off x="1313896" y="2041864"/>
            <a:ext cx="2183906" cy="1811045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>
                <a:solidFill>
                  <a:schemeClr val="tx1"/>
                </a:solidFill>
              </a:rPr>
              <a:t>1. </a:t>
            </a:r>
            <a:r>
              <a:rPr lang="sk-SK" i="1">
                <a:solidFill>
                  <a:schemeClr val="tx1"/>
                </a:solidFill>
              </a:rPr>
              <a:t>poplachová reakcia</a:t>
            </a:r>
            <a:endParaRPr lang="sk-SK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7C7B717D-793D-91A7-1E98-B2E31F6D888A}"/>
              </a:ext>
            </a:extLst>
          </p:cNvPr>
          <p:cNvSpPr/>
          <p:nvPr/>
        </p:nvSpPr>
        <p:spPr>
          <a:xfrm>
            <a:off x="4848688" y="2041862"/>
            <a:ext cx="2067017" cy="1811045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i="1" dirty="0">
                <a:solidFill>
                  <a:schemeClr val="tx1"/>
                </a:solidFill>
              </a:rPr>
              <a:t>2. </a:t>
            </a:r>
          </a:p>
          <a:p>
            <a:pPr algn="ctr"/>
            <a:r>
              <a:rPr lang="sk-SK" i="1" dirty="0">
                <a:solidFill>
                  <a:schemeClr val="tx1"/>
                </a:solidFill>
              </a:rPr>
              <a:t>štádium rezistencie</a:t>
            </a:r>
            <a:endParaRPr lang="sk-SK" dirty="0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82BC9438-8508-2D77-AD00-693C445AA9E0}"/>
              </a:ext>
            </a:extLst>
          </p:cNvPr>
          <p:cNvSpPr/>
          <p:nvPr/>
        </p:nvSpPr>
        <p:spPr>
          <a:xfrm>
            <a:off x="8383481" y="2041863"/>
            <a:ext cx="2067017" cy="1811044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i="1" dirty="0">
                <a:solidFill>
                  <a:schemeClr val="tx1"/>
                </a:solidFill>
              </a:rPr>
              <a:t>3. </a:t>
            </a:r>
          </a:p>
          <a:p>
            <a:pPr algn="ctr"/>
            <a:r>
              <a:rPr lang="sk-SK" i="1" dirty="0">
                <a:solidFill>
                  <a:schemeClr val="tx1"/>
                </a:solidFill>
              </a:rPr>
              <a:t>štádium vyčerpania</a:t>
            </a:r>
            <a:endParaRPr lang="sk-SK" dirty="0"/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E086877A-7254-50C8-A593-D24290878DC9}"/>
              </a:ext>
            </a:extLst>
          </p:cNvPr>
          <p:cNvSpPr/>
          <p:nvPr/>
        </p:nvSpPr>
        <p:spPr>
          <a:xfrm>
            <a:off x="1069848" y="4252401"/>
            <a:ext cx="2991774" cy="1811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zvýšenie aktivačnej úrovne, mobilizujú sa kognitívne funkcie, myslenie sa stáva efektívnejšie a produktívnejšie, zrýchlia sa rozhodovacie procesy</a:t>
            </a:r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075EAC7B-D09A-CB48-242B-34E959533EDF}"/>
              </a:ext>
            </a:extLst>
          </p:cNvPr>
          <p:cNvSpPr/>
          <p:nvPr/>
        </p:nvSpPr>
        <p:spPr>
          <a:xfrm>
            <a:off x="4390966" y="4252399"/>
            <a:ext cx="2991774" cy="1811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dirty="0">
                <a:solidFill>
                  <a:schemeClr val="tx1"/>
                </a:solidFill>
              </a:rPr>
              <a:t>znižuje sa prvotná poplachová reakcia organizmu, výkonnosť je najvyššia, z energetického hľadiska trvá až do vyčerpania metabolických rezerv</a:t>
            </a:r>
            <a:endParaRPr lang="sk-SK" dirty="0"/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5A4CAAAD-BEFB-4EF9-C62B-C5DD337F61EE}"/>
              </a:ext>
            </a:extLst>
          </p:cNvPr>
          <p:cNvSpPr/>
          <p:nvPr/>
        </p:nvSpPr>
        <p:spPr>
          <a:xfrm>
            <a:off x="7712085" y="4252402"/>
            <a:ext cx="2991774" cy="18110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dirty="0">
                <a:solidFill>
                  <a:schemeClr val="tx1"/>
                </a:solidFill>
              </a:rPr>
              <a:t>organizmus stráca schopnosť udržať v chode funkcie, ktorými stresu odoláva a vzdoruje</a:t>
            </a:r>
          </a:p>
          <a:p>
            <a:r>
              <a:rPr lang="sk-SK" dirty="0">
                <a:solidFill>
                  <a:schemeClr val="tx1"/>
                </a:solidFill>
              </a:rPr>
              <a:t>obranné mechanizmy nestíhajú rušiť vplyv </a:t>
            </a:r>
            <a:r>
              <a:rPr lang="sk-SK" dirty="0" err="1">
                <a:solidFill>
                  <a:schemeClr val="tx1"/>
                </a:solidFill>
              </a:rPr>
              <a:t>stresoru</a:t>
            </a:r>
            <a:r>
              <a:rPr lang="sk-SK" dirty="0">
                <a:solidFill>
                  <a:schemeClr val="tx1"/>
                </a:solidFill>
              </a:rPr>
              <a:t>, začínajú zlyhávať</a:t>
            </a:r>
          </a:p>
        </p:txBody>
      </p:sp>
      <p:pic>
        <p:nvPicPr>
          <p:cNvPr id="41" name="Zvuk 40">
            <a:hlinkClick r:id="" action="ppaction://media"/>
            <a:extLst>
              <a:ext uri="{FF2B5EF4-FFF2-40B4-BE49-F238E27FC236}">
                <a16:creationId xmlns:a16="http://schemas.microsoft.com/office/drawing/2014/main" id="{34FED260-AF89-A6E2-0B58-47A31149DD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1695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6349"/>
    </mc:Choice>
    <mc:Fallback>
      <p:transition spd="slow" advTm="246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C40325-C69D-686B-6AA2-FABB8DBEF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Copingové</a:t>
            </a:r>
            <a:r>
              <a:rPr lang="sk-SK" dirty="0"/>
              <a:t> stratégie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BA43703-1DE8-5EF1-2FCC-2DE5441F9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D47E47B5-2E32-9117-758E-8A3CF89619A9}"/>
              </a:ext>
            </a:extLst>
          </p:cNvPr>
          <p:cNvSpPr/>
          <p:nvPr/>
        </p:nvSpPr>
        <p:spPr>
          <a:xfrm>
            <a:off x="1219241" y="2224715"/>
            <a:ext cx="4451194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Inštrumentálny </a:t>
            </a:r>
            <a:r>
              <a:rPr lang="sk-SK" dirty="0" err="1">
                <a:solidFill>
                  <a:schemeClr val="tx1"/>
                </a:solidFill>
              </a:rPr>
              <a:t>coping</a:t>
            </a:r>
            <a:endParaRPr lang="sk-SK" dirty="0">
              <a:solidFill>
                <a:schemeClr val="tx1"/>
              </a:solidFill>
            </a:endParaRP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6CA22E85-DC0E-A832-D7DB-45F3D1EB2E01}"/>
              </a:ext>
            </a:extLst>
          </p:cNvPr>
          <p:cNvSpPr/>
          <p:nvPr/>
        </p:nvSpPr>
        <p:spPr>
          <a:xfrm>
            <a:off x="6096000" y="2224715"/>
            <a:ext cx="4451194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err="1">
                <a:solidFill>
                  <a:schemeClr val="tx1"/>
                </a:solidFill>
              </a:rPr>
              <a:t>Coping</a:t>
            </a:r>
            <a:r>
              <a:rPr lang="sk-SK" dirty="0">
                <a:solidFill>
                  <a:schemeClr val="tx1"/>
                </a:solidFill>
              </a:rPr>
              <a:t> zameraný na emócie</a:t>
            </a:r>
          </a:p>
        </p:txBody>
      </p:sp>
      <p:sp>
        <p:nvSpPr>
          <p:cNvPr id="7" name="Šípka: nadol 6">
            <a:extLst>
              <a:ext uri="{FF2B5EF4-FFF2-40B4-BE49-F238E27FC236}">
                <a16:creationId xmlns:a16="http://schemas.microsoft.com/office/drawing/2014/main" id="{E7879F51-6DA6-1F14-BD20-49525B532ABB}"/>
              </a:ext>
            </a:extLst>
          </p:cNvPr>
          <p:cNvSpPr/>
          <p:nvPr/>
        </p:nvSpPr>
        <p:spPr>
          <a:xfrm>
            <a:off x="3251532" y="2937965"/>
            <a:ext cx="386613" cy="680724"/>
          </a:xfrm>
          <a:prstGeom prst="downArrow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Šípka: nadol 7">
            <a:extLst>
              <a:ext uri="{FF2B5EF4-FFF2-40B4-BE49-F238E27FC236}">
                <a16:creationId xmlns:a16="http://schemas.microsoft.com/office/drawing/2014/main" id="{F1E76E49-9D76-5074-6479-4E0E9237931C}"/>
              </a:ext>
            </a:extLst>
          </p:cNvPr>
          <p:cNvSpPr/>
          <p:nvPr/>
        </p:nvSpPr>
        <p:spPr>
          <a:xfrm>
            <a:off x="8167244" y="2937965"/>
            <a:ext cx="386613" cy="680724"/>
          </a:xfrm>
          <a:prstGeom prst="downArrow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4CE2F9D1-F90A-C62D-47A5-8FA0ABA7BE9F}"/>
              </a:ext>
            </a:extLst>
          </p:cNvPr>
          <p:cNvSpPr/>
          <p:nvPr/>
        </p:nvSpPr>
        <p:spPr>
          <a:xfrm>
            <a:off x="1219241" y="4688009"/>
            <a:ext cx="4451194" cy="1245863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vyznačuje snahou zmeniť vonkajšie prostredie a podmienky stresovej situácie</a:t>
            </a:r>
          </a:p>
        </p:txBody>
      </p:sp>
      <p:sp>
        <p:nvSpPr>
          <p:cNvPr id="11" name="Obdĺžnik 10">
            <a:extLst>
              <a:ext uri="{FF2B5EF4-FFF2-40B4-BE49-F238E27FC236}">
                <a16:creationId xmlns:a16="http://schemas.microsoft.com/office/drawing/2014/main" id="{09F7FE0E-3419-04DE-26A9-92679BB7631A}"/>
              </a:ext>
            </a:extLst>
          </p:cNvPr>
          <p:cNvSpPr/>
          <p:nvPr/>
        </p:nvSpPr>
        <p:spPr>
          <a:xfrm>
            <a:off x="1219241" y="3669427"/>
            <a:ext cx="4451194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err="1">
                <a:solidFill>
                  <a:schemeClr val="tx1"/>
                </a:solidFill>
              </a:rPr>
              <a:t>Coping</a:t>
            </a:r>
            <a:r>
              <a:rPr lang="sk-SK" dirty="0">
                <a:solidFill>
                  <a:schemeClr val="tx1"/>
                </a:solidFill>
              </a:rPr>
              <a:t> zameraný na problém</a:t>
            </a:r>
          </a:p>
        </p:txBody>
      </p:sp>
      <p:sp>
        <p:nvSpPr>
          <p:cNvPr id="12" name="Obdĺžnik 11">
            <a:extLst>
              <a:ext uri="{FF2B5EF4-FFF2-40B4-BE49-F238E27FC236}">
                <a16:creationId xmlns:a16="http://schemas.microsoft.com/office/drawing/2014/main" id="{9126CA26-C5AE-E830-3E4A-03E083823C98}"/>
              </a:ext>
            </a:extLst>
          </p:cNvPr>
          <p:cNvSpPr/>
          <p:nvPr/>
        </p:nvSpPr>
        <p:spPr>
          <a:xfrm>
            <a:off x="6096000" y="3671966"/>
            <a:ext cx="4451194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zameraný na zlepšenie emočného ladenia</a:t>
            </a:r>
          </a:p>
        </p:txBody>
      </p:sp>
      <p:sp>
        <p:nvSpPr>
          <p:cNvPr id="13" name="Obdĺžnik 12">
            <a:extLst>
              <a:ext uri="{FF2B5EF4-FFF2-40B4-BE49-F238E27FC236}">
                <a16:creationId xmlns:a16="http://schemas.microsoft.com/office/drawing/2014/main" id="{C54F8E8A-43D8-1404-E7F3-CBCA69CA81F7}"/>
              </a:ext>
            </a:extLst>
          </p:cNvPr>
          <p:cNvSpPr/>
          <p:nvPr/>
        </p:nvSpPr>
        <p:spPr>
          <a:xfrm>
            <a:off x="6096000" y="4688009"/>
            <a:ext cx="4451194" cy="1245863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snaha regulovať vlastné emočné reakcie vzťahujúce sa k stresovej situácii a snahou meniť ich v smere prijateľnejšieho vnímania </a:t>
            </a:r>
            <a:r>
              <a:rPr lang="sk-SK" dirty="0"/>
              <a:t>situácie</a:t>
            </a:r>
          </a:p>
        </p:txBody>
      </p:sp>
      <p:pic>
        <p:nvPicPr>
          <p:cNvPr id="19" name="Zvuk 18">
            <a:hlinkClick r:id="" action="ppaction://media"/>
            <a:extLst>
              <a:ext uri="{FF2B5EF4-FFF2-40B4-BE49-F238E27FC236}">
                <a16:creationId xmlns:a16="http://schemas.microsoft.com/office/drawing/2014/main" id="{3EAFCBD9-3035-A83A-9A57-C224BC06E7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7950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678"/>
    </mc:Choice>
    <mc:Fallback>
      <p:transition spd="slow" advTm="142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3936AB-CF2A-BC82-0EEF-BC85D95DD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Úloha pre študentov do diskusie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F3237C8-CA73-F78D-8764-8E135EE04D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k-SK" dirty="0"/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E6DA38AD-1E5A-F0B8-E7ED-9ED7D4DA2F9A}"/>
              </a:ext>
            </a:extLst>
          </p:cNvPr>
          <p:cNvSpPr/>
          <p:nvPr/>
        </p:nvSpPr>
        <p:spPr>
          <a:xfrm>
            <a:off x="1266548" y="2896661"/>
            <a:ext cx="4829452" cy="25567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dirty="0"/>
              <a:t>Aké prejavy stresu najčastejšie registrujete u športovcov (prípadne u seba)?</a:t>
            </a:r>
          </a:p>
        </p:txBody>
      </p:sp>
      <p:pic>
        <p:nvPicPr>
          <p:cNvPr id="6" name="Grafický objekt 5" descr="Osoba s nápadom obrys">
            <a:extLst>
              <a:ext uri="{FF2B5EF4-FFF2-40B4-BE49-F238E27FC236}">
                <a16:creationId xmlns:a16="http://schemas.microsoft.com/office/drawing/2014/main" id="{291FDB63-58D7-B36F-D8F4-D66B1BE512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77100" y="2224455"/>
            <a:ext cx="3543300" cy="3543300"/>
          </a:xfrm>
          <a:prstGeom prst="rect">
            <a:avLst/>
          </a:prstGeom>
        </p:spPr>
      </p:pic>
      <p:pic>
        <p:nvPicPr>
          <p:cNvPr id="11" name="Zvuk 10">
            <a:hlinkClick r:id="" action="ppaction://media"/>
            <a:extLst>
              <a:ext uri="{FF2B5EF4-FFF2-40B4-BE49-F238E27FC236}">
                <a16:creationId xmlns:a16="http://schemas.microsoft.com/office/drawing/2014/main" id="{9FCE75C3-88B5-6E29-1E53-C6E9EC61A6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8182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394"/>
    </mc:Choice>
    <mc:Fallback>
      <p:transition spd="slow" advTm="50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3936AB-CF2A-BC82-0EEF-BC85D95DD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Úloha pre študentov do diskusie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F3237C8-CA73-F78D-8764-8E135EE04D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k-SK" dirty="0"/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E6DA38AD-1E5A-F0B8-E7ED-9ED7D4DA2F9A}"/>
              </a:ext>
            </a:extLst>
          </p:cNvPr>
          <p:cNvSpPr/>
          <p:nvPr/>
        </p:nvSpPr>
        <p:spPr>
          <a:xfrm>
            <a:off x="1266548" y="2896661"/>
            <a:ext cx="4829452" cy="25567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dirty="0"/>
              <a:t>Do akých skupín by ste tieto príznaky a prejavy stresu rozdelili?</a:t>
            </a:r>
          </a:p>
        </p:txBody>
      </p:sp>
      <p:pic>
        <p:nvPicPr>
          <p:cNvPr id="6" name="Grafický objekt 5" descr="Osoba s nápadom obrys">
            <a:extLst>
              <a:ext uri="{FF2B5EF4-FFF2-40B4-BE49-F238E27FC236}">
                <a16:creationId xmlns:a16="http://schemas.microsoft.com/office/drawing/2014/main" id="{291FDB63-58D7-B36F-D8F4-D66B1BE512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77100" y="2224455"/>
            <a:ext cx="3543300" cy="3543300"/>
          </a:xfrm>
          <a:prstGeom prst="rect">
            <a:avLst/>
          </a:prstGeom>
        </p:spPr>
      </p:pic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2044735E-C19A-2ED8-E6FF-24609C12D28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4820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676"/>
    </mc:Choice>
    <mc:Fallback>
      <p:transition spd="slow" advTm="43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72BF3F-BED9-BF28-9031-7AA1D2936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Fyziologické reakcie na stres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828BFAC-8FD9-3702-2451-18416F5C72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k-SK" dirty="0"/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8B9F4DEB-BB0F-1946-D035-3102D3A6CD68}"/>
              </a:ext>
            </a:extLst>
          </p:cNvPr>
          <p:cNvSpPr/>
          <p:nvPr/>
        </p:nvSpPr>
        <p:spPr>
          <a:xfrm>
            <a:off x="1132859" y="1874023"/>
            <a:ext cx="3826276" cy="852257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búšenie srdca</a:t>
            </a:r>
            <a:endParaRPr lang="sk-SK" b="1" dirty="0">
              <a:solidFill>
                <a:schemeClr val="tx1"/>
              </a:solidFill>
            </a:endParaRPr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2DBB2B00-76B4-97E9-6A57-FD611F3FD743}"/>
              </a:ext>
            </a:extLst>
          </p:cNvPr>
          <p:cNvSpPr/>
          <p:nvPr/>
        </p:nvSpPr>
        <p:spPr>
          <a:xfrm>
            <a:off x="1132859" y="5407384"/>
            <a:ext cx="3826276" cy="852257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častá potreba močenia, žalúdočná nevoľnosť</a:t>
            </a:r>
            <a:endParaRPr lang="sk-SK" b="1" dirty="0">
              <a:solidFill>
                <a:schemeClr val="tx1"/>
              </a:solidFill>
            </a:endParaRPr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0E5B071E-26E4-E76C-9D00-4B4753B2636A}"/>
              </a:ext>
            </a:extLst>
          </p:cNvPr>
          <p:cNvSpPr/>
          <p:nvPr/>
        </p:nvSpPr>
        <p:spPr>
          <a:xfrm>
            <a:off x="1132859" y="4522220"/>
            <a:ext cx="3826276" cy="852257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pocit chladu</a:t>
            </a:r>
            <a:endParaRPr lang="sk-SK" b="1" dirty="0">
              <a:solidFill>
                <a:schemeClr val="tx1"/>
              </a:solidFill>
            </a:endParaRPr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4CA93E25-B2C0-0888-9E81-995E4A458C61}"/>
              </a:ext>
            </a:extLst>
          </p:cNvPr>
          <p:cNvSpPr/>
          <p:nvPr/>
        </p:nvSpPr>
        <p:spPr>
          <a:xfrm>
            <a:off x="1132859" y="3637056"/>
            <a:ext cx="3826276" cy="852257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triaška, nervové tiky, </a:t>
            </a:r>
            <a:r>
              <a:rPr lang="sk-SK" dirty="0" err="1">
                <a:solidFill>
                  <a:schemeClr val="tx1"/>
                </a:solidFill>
              </a:rPr>
              <a:t>bruxizmus</a:t>
            </a:r>
            <a:endParaRPr lang="sk-SK" b="1" dirty="0">
              <a:solidFill>
                <a:schemeClr val="tx1"/>
              </a:solidFill>
            </a:endParaRPr>
          </a:p>
        </p:txBody>
      </p:sp>
      <p:sp>
        <p:nvSpPr>
          <p:cNvPr id="10" name="Obdĺžnik 9">
            <a:extLst>
              <a:ext uri="{FF2B5EF4-FFF2-40B4-BE49-F238E27FC236}">
                <a16:creationId xmlns:a16="http://schemas.microsoft.com/office/drawing/2014/main" id="{9C0E4A75-4AB4-534F-3295-C8D6022186F6}"/>
              </a:ext>
            </a:extLst>
          </p:cNvPr>
          <p:cNvSpPr/>
          <p:nvPr/>
        </p:nvSpPr>
        <p:spPr>
          <a:xfrm>
            <a:off x="1132859" y="2751892"/>
            <a:ext cx="3826276" cy="852257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suchosť v hrdle a v ústach</a:t>
            </a:r>
            <a:endParaRPr lang="sk-SK" b="1" dirty="0">
              <a:solidFill>
                <a:schemeClr val="tx1"/>
              </a:solidFill>
            </a:endParaRPr>
          </a:p>
        </p:txBody>
      </p:sp>
      <p:sp>
        <p:nvSpPr>
          <p:cNvPr id="11" name="Obdĺžnik 10">
            <a:extLst>
              <a:ext uri="{FF2B5EF4-FFF2-40B4-BE49-F238E27FC236}">
                <a16:creationId xmlns:a16="http://schemas.microsoft.com/office/drawing/2014/main" id="{7DE06471-3638-9E04-4801-95ADFB7D232E}"/>
              </a:ext>
            </a:extLst>
          </p:cNvPr>
          <p:cNvSpPr/>
          <p:nvPr/>
        </p:nvSpPr>
        <p:spPr>
          <a:xfrm>
            <a:off x="5632358" y="1874023"/>
            <a:ext cx="3826276" cy="852257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poruchy trávenia, zvracanie</a:t>
            </a:r>
            <a:endParaRPr lang="sk-SK" b="1" dirty="0">
              <a:solidFill>
                <a:schemeClr val="tx1"/>
              </a:solidFill>
            </a:endParaRPr>
          </a:p>
        </p:txBody>
      </p:sp>
      <p:sp>
        <p:nvSpPr>
          <p:cNvPr id="12" name="Obdĺžnik 11">
            <a:extLst>
              <a:ext uri="{FF2B5EF4-FFF2-40B4-BE49-F238E27FC236}">
                <a16:creationId xmlns:a16="http://schemas.microsoft.com/office/drawing/2014/main" id="{383F039A-8D67-1967-DDDC-C64341139568}"/>
              </a:ext>
            </a:extLst>
          </p:cNvPr>
          <p:cNvSpPr/>
          <p:nvPr/>
        </p:nvSpPr>
        <p:spPr>
          <a:xfrm>
            <a:off x="5632358" y="2756812"/>
            <a:ext cx="3826276" cy="1732501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dirty="0">
                <a:solidFill>
                  <a:schemeClr val="tx1"/>
                </a:solidFill>
              </a:rPr>
              <a:t>rôzne typy bolestí- migrény, bolesť krku a chrbta (takáto bolesť je spôsobená zvýšeným napätím svalov, ktoré je možné objektívne merať </a:t>
            </a:r>
            <a:r>
              <a:rPr lang="sk-SK" dirty="0" err="1">
                <a:solidFill>
                  <a:schemeClr val="tx1"/>
                </a:solidFill>
              </a:rPr>
              <a:t>elektromyogramom</a:t>
            </a:r>
            <a:r>
              <a:rPr lang="sk-SK" dirty="0"/>
              <a:t>),</a:t>
            </a:r>
          </a:p>
        </p:txBody>
      </p:sp>
      <p:sp>
        <p:nvSpPr>
          <p:cNvPr id="14" name="Obdĺžnik 13">
            <a:extLst>
              <a:ext uri="{FF2B5EF4-FFF2-40B4-BE49-F238E27FC236}">
                <a16:creationId xmlns:a16="http://schemas.microsoft.com/office/drawing/2014/main" id="{5E176557-1F09-6ACB-6CD5-5D60B89D850B}"/>
              </a:ext>
            </a:extLst>
          </p:cNvPr>
          <p:cNvSpPr/>
          <p:nvPr/>
        </p:nvSpPr>
        <p:spPr>
          <a:xfrm>
            <a:off x="5632358" y="4517300"/>
            <a:ext cx="3826276" cy="852257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nadmerné potenie</a:t>
            </a:r>
          </a:p>
        </p:txBody>
      </p:sp>
      <p:sp>
        <p:nvSpPr>
          <p:cNvPr id="15" name="Obdĺžnik 14">
            <a:extLst>
              <a:ext uri="{FF2B5EF4-FFF2-40B4-BE49-F238E27FC236}">
                <a16:creationId xmlns:a16="http://schemas.microsoft.com/office/drawing/2014/main" id="{680B9C65-F25F-8E72-C48E-422458DE5959}"/>
              </a:ext>
            </a:extLst>
          </p:cNvPr>
          <p:cNvSpPr/>
          <p:nvPr/>
        </p:nvSpPr>
        <p:spPr>
          <a:xfrm>
            <a:off x="5632358" y="5429602"/>
            <a:ext cx="3826276" cy="852257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sklon k unavenosti</a:t>
            </a:r>
            <a:endParaRPr lang="sk-SK" b="1" dirty="0">
              <a:solidFill>
                <a:schemeClr val="tx1"/>
              </a:solidFill>
            </a:endParaRPr>
          </a:p>
        </p:txBody>
      </p:sp>
      <p:pic>
        <p:nvPicPr>
          <p:cNvPr id="24" name="Zvuk 23">
            <a:hlinkClick r:id="" action="ppaction://media"/>
            <a:extLst>
              <a:ext uri="{FF2B5EF4-FFF2-40B4-BE49-F238E27FC236}">
                <a16:creationId xmlns:a16="http://schemas.microsoft.com/office/drawing/2014/main" id="{69750FD9-A6DD-D5D6-BA60-55DA27562A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4934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650"/>
    </mc:Choice>
    <mc:Fallback>
      <p:transition spd="slow" advTm="157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72BF3F-BED9-BF28-9031-7AA1D2936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Psychologické reakcie na stres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828BFAC-8FD9-3702-2451-18416F5C72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k-SK" dirty="0"/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8B9F4DEB-BB0F-1946-D035-3102D3A6CD68}"/>
              </a:ext>
            </a:extLst>
          </p:cNvPr>
          <p:cNvSpPr/>
          <p:nvPr/>
        </p:nvSpPr>
        <p:spPr>
          <a:xfrm>
            <a:off x="1132859" y="1864059"/>
            <a:ext cx="3826276" cy="852257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impulzívne správanie</a:t>
            </a:r>
            <a:endParaRPr lang="sk-SK" b="1" dirty="0">
              <a:solidFill>
                <a:schemeClr val="tx1"/>
              </a:solidFill>
            </a:endParaRPr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2DBB2B00-76B4-97E9-6A57-FD611F3FD743}"/>
              </a:ext>
            </a:extLst>
          </p:cNvPr>
          <p:cNvSpPr/>
          <p:nvPr/>
        </p:nvSpPr>
        <p:spPr>
          <a:xfrm>
            <a:off x="1132859" y="5407384"/>
            <a:ext cx="3826276" cy="852257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emocionálne napätie a ostražitosť</a:t>
            </a:r>
            <a:endParaRPr lang="sk-SK" b="1" dirty="0">
              <a:solidFill>
                <a:schemeClr val="tx1"/>
              </a:solidFill>
            </a:endParaRPr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0E5B071E-26E4-E76C-9D00-4B4753B2636A}"/>
              </a:ext>
            </a:extLst>
          </p:cNvPr>
          <p:cNvSpPr/>
          <p:nvPr/>
        </p:nvSpPr>
        <p:spPr>
          <a:xfrm>
            <a:off x="1132859" y="4522220"/>
            <a:ext cx="3826276" cy="852257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úzkosť</a:t>
            </a:r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4CA93E25-B2C0-0888-9E81-995E4A458C61}"/>
              </a:ext>
            </a:extLst>
          </p:cNvPr>
          <p:cNvSpPr/>
          <p:nvPr/>
        </p:nvSpPr>
        <p:spPr>
          <a:xfrm>
            <a:off x="1132859" y="3637056"/>
            <a:ext cx="3826276" cy="852257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neschopnosť sústrediť sa, unikanie myšlienok</a:t>
            </a:r>
            <a:endParaRPr lang="sk-SK" b="1" dirty="0">
              <a:solidFill>
                <a:schemeClr val="tx1"/>
              </a:solidFill>
            </a:endParaRPr>
          </a:p>
        </p:txBody>
      </p:sp>
      <p:sp>
        <p:nvSpPr>
          <p:cNvPr id="10" name="Obdĺžnik 9">
            <a:extLst>
              <a:ext uri="{FF2B5EF4-FFF2-40B4-BE49-F238E27FC236}">
                <a16:creationId xmlns:a16="http://schemas.microsoft.com/office/drawing/2014/main" id="{9C0E4A75-4AB4-534F-3295-C8D6022186F6}"/>
              </a:ext>
            </a:extLst>
          </p:cNvPr>
          <p:cNvSpPr/>
          <p:nvPr/>
        </p:nvSpPr>
        <p:spPr>
          <a:xfrm>
            <a:off x="1132859" y="2751892"/>
            <a:ext cx="3826276" cy="852257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emocionálna nestabilita</a:t>
            </a:r>
            <a:endParaRPr lang="sk-SK" b="1" dirty="0">
              <a:solidFill>
                <a:schemeClr val="tx1"/>
              </a:solidFill>
            </a:endParaRPr>
          </a:p>
        </p:txBody>
      </p:sp>
      <p:sp>
        <p:nvSpPr>
          <p:cNvPr id="11" name="Obdĺžnik 10">
            <a:extLst>
              <a:ext uri="{FF2B5EF4-FFF2-40B4-BE49-F238E27FC236}">
                <a16:creationId xmlns:a16="http://schemas.microsoft.com/office/drawing/2014/main" id="{7DE06471-3638-9E04-4801-95ADFB7D232E}"/>
              </a:ext>
            </a:extLst>
          </p:cNvPr>
          <p:cNvSpPr/>
          <p:nvPr/>
        </p:nvSpPr>
        <p:spPr>
          <a:xfrm>
            <a:off x="5632358" y="1874023"/>
            <a:ext cx="3826276" cy="852257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neurotické správanie, psychózy, úzkosť, frustrácia (z ktorej vyplýva buď agresia alebo apatia</a:t>
            </a:r>
            <a:r>
              <a:rPr lang="sk-SK" dirty="0"/>
              <a:t>)</a:t>
            </a:r>
            <a:endParaRPr lang="sk-SK" b="1" dirty="0">
              <a:solidFill>
                <a:schemeClr val="tx1"/>
              </a:solidFill>
            </a:endParaRPr>
          </a:p>
        </p:txBody>
      </p:sp>
      <p:sp>
        <p:nvSpPr>
          <p:cNvPr id="12" name="Obdĺžnik 11">
            <a:extLst>
              <a:ext uri="{FF2B5EF4-FFF2-40B4-BE49-F238E27FC236}">
                <a16:creationId xmlns:a16="http://schemas.microsoft.com/office/drawing/2014/main" id="{383F039A-8D67-1967-DDDC-C64341139568}"/>
              </a:ext>
            </a:extLst>
          </p:cNvPr>
          <p:cNvSpPr/>
          <p:nvPr/>
        </p:nvSpPr>
        <p:spPr>
          <a:xfrm>
            <a:off x="5632358" y="2756812"/>
            <a:ext cx="3826276" cy="1732501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dirty="0">
                <a:solidFill>
                  <a:schemeClr val="tx1"/>
                </a:solidFill>
              </a:rPr>
              <a:t>celková podráždenosť, precitlivenosť alebo skľúčenosť- môže byť spojená buď s agresiou alebo pasívnou nečinnosťou</a:t>
            </a:r>
          </a:p>
        </p:txBody>
      </p:sp>
      <p:sp>
        <p:nvSpPr>
          <p:cNvPr id="14" name="Obdĺžnik 13">
            <a:extLst>
              <a:ext uri="{FF2B5EF4-FFF2-40B4-BE49-F238E27FC236}">
                <a16:creationId xmlns:a16="http://schemas.microsoft.com/office/drawing/2014/main" id="{5E176557-1F09-6ACB-6CD5-5D60B89D850B}"/>
              </a:ext>
            </a:extLst>
          </p:cNvPr>
          <p:cNvSpPr/>
          <p:nvPr/>
        </p:nvSpPr>
        <p:spPr>
          <a:xfrm>
            <a:off x="5632358" y="4517300"/>
            <a:ext cx="3826276" cy="852257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hnev</a:t>
            </a:r>
          </a:p>
        </p:txBody>
      </p:sp>
      <p:sp>
        <p:nvSpPr>
          <p:cNvPr id="15" name="Obdĺžnik 14">
            <a:extLst>
              <a:ext uri="{FF2B5EF4-FFF2-40B4-BE49-F238E27FC236}">
                <a16:creationId xmlns:a16="http://schemas.microsoft.com/office/drawing/2014/main" id="{680B9C65-F25F-8E72-C48E-422458DE5959}"/>
              </a:ext>
            </a:extLst>
          </p:cNvPr>
          <p:cNvSpPr/>
          <p:nvPr/>
        </p:nvSpPr>
        <p:spPr>
          <a:xfrm>
            <a:off x="5632358" y="5419638"/>
            <a:ext cx="3826276" cy="852257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oslabenie kognitívnych funkcií</a:t>
            </a:r>
            <a:endParaRPr lang="sk-SK" b="1" dirty="0">
              <a:solidFill>
                <a:schemeClr val="tx1"/>
              </a:solidFill>
            </a:endParaRPr>
          </a:p>
        </p:txBody>
      </p:sp>
      <p:pic>
        <p:nvPicPr>
          <p:cNvPr id="24" name="Zvuk 23">
            <a:hlinkClick r:id="" action="ppaction://media"/>
            <a:extLst>
              <a:ext uri="{FF2B5EF4-FFF2-40B4-BE49-F238E27FC236}">
                <a16:creationId xmlns:a16="http://schemas.microsoft.com/office/drawing/2014/main" id="{68E2C558-4B1F-0CCE-E10E-89EDC0C362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6281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7651"/>
    </mc:Choice>
    <mc:Fallback>
      <p:transition spd="slow" advTm="347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72BF3F-BED9-BF28-9031-7AA1D2936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Behaviorálne reakcie na stres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828BFAC-8FD9-3702-2451-18416F5C72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k-SK" dirty="0"/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8B9F4DEB-BB0F-1946-D035-3102D3A6CD68}"/>
              </a:ext>
            </a:extLst>
          </p:cNvPr>
          <p:cNvSpPr/>
          <p:nvPr/>
        </p:nvSpPr>
        <p:spPr>
          <a:xfrm>
            <a:off x="1132859" y="1864059"/>
            <a:ext cx="3826276" cy="852257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err="1">
                <a:solidFill>
                  <a:schemeClr val="tx1"/>
                </a:solidFill>
              </a:rPr>
              <a:t>hypermotilita</a:t>
            </a:r>
            <a:r>
              <a:rPr lang="sk-SK" dirty="0">
                <a:solidFill>
                  <a:schemeClr val="tx1"/>
                </a:solidFill>
              </a:rPr>
              <a:t>, zvýšená tendencia sa bezdôvodne pohybovať</a:t>
            </a:r>
            <a:endParaRPr lang="sk-SK" b="1" dirty="0">
              <a:solidFill>
                <a:schemeClr val="tx1"/>
              </a:solidFill>
            </a:endParaRPr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2DBB2B00-76B4-97E9-6A57-FD611F3FD743}"/>
              </a:ext>
            </a:extLst>
          </p:cNvPr>
          <p:cNvSpPr/>
          <p:nvPr/>
        </p:nvSpPr>
        <p:spPr>
          <a:xfrm>
            <a:off x="1132859" y="5407384"/>
            <a:ext cx="3826276" cy="852257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plač</a:t>
            </a:r>
            <a:endParaRPr lang="sk-SK" b="1" dirty="0">
              <a:solidFill>
                <a:schemeClr val="tx1"/>
              </a:solidFill>
            </a:endParaRPr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0E5B071E-26E4-E76C-9D00-4B4753B2636A}"/>
              </a:ext>
            </a:extLst>
          </p:cNvPr>
          <p:cNvSpPr/>
          <p:nvPr/>
        </p:nvSpPr>
        <p:spPr>
          <a:xfrm>
            <a:off x="1132859" y="4522220"/>
            <a:ext cx="3826276" cy="852257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strata chuti do jedla alebo naopak prejedanie sa</a:t>
            </a:r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4CA93E25-B2C0-0888-9E81-995E4A458C61}"/>
              </a:ext>
            </a:extLst>
          </p:cNvPr>
          <p:cNvSpPr/>
          <p:nvPr/>
        </p:nvSpPr>
        <p:spPr>
          <a:xfrm>
            <a:off x="1132859" y="3637056"/>
            <a:ext cx="3826276" cy="852257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Nervózny smiech</a:t>
            </a:r>
            <a:endParaRPr lang="sk-SK" b="1" dirty="0">
              <a:solidFill>
                <a:schemeClr val="tx1"/>
              </a:solidFill>
            </a:endParaRPr>
          </a:p>
        </p:txBody>
      </p:sp>
      <p:sp>
        <p:nvSpPr>
          <p:cNvPr id="10" name="Obdĺžnik 9">
            <a:extLst>
              <a:ext uri="{FF2B5EF4-FFF2-40B4-BE49-F238E27FC236}">
                <a16:creationId xmlns:a16="http://schemas.microsoft.com/office/drawing/2014/main" id="{9C0E4A75-4AB4-534F-3295-C8D6022186F6}"/>
              </a:ext>
            </a:extLst>
          </p:cNvPr>
          <p:cNvSpPr/>
          <p:nvPr/>
        </p:nvSpPr>
        <p:spPr>
          <a:xfrm>
            <a:off x="1132859" y="2751892"/>
            <a:ext cx="3826276" cy="852257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Fajčenie, užívanie alkoholu, drog, liekov na predpis</a:t>
            </a:r>
            <a:endParaRPr lang="sk-SK" b="1" dirty="0">
              <a:solidFill>
                <a:schemeClr val="tx1"/>
              </a:solidFill>
            </a:endParaRPr>
          </a:p>
        </p:txBody>
      </p:sp>
      <p:sp>
        <p:nvSpPr>
          <p:cNvPr id="12" name="Obdĺžnik 11">
            <a:extLst>
              <a:ext uri="{FF2B5EF4-FFF2-40B4-BE49-F238E27FC236}">
                <a16:creationId xmlns:a16="http://schemas.microsoft.com/office/drawing/2014/main" id="{383F039A-8D67-1967-DDDC-C64341139568}"/>
              </a:ext>
            </a:extLst>
          </p:cNvPr>
          <p:cNvSpPr/>
          <p:nvPr/>
        </p:nvSpPr>
        <p:spPr>
          <a:xfrm>
            <a:off x="5632358" y="1874520"/>
            <a:ext cx="3826276" cy="2614793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dirty="0">
                <a:solidFill>
                  <a:schemeClr val="tx1"/>
                </a:solidFill>
              </a:rPr>
              <a:t>častejšie fajčenie, závislosť na alkohole, drogách, častejšie užívanie predpísaných liekov, napr. sedatív (únikové reakcie v podobe odvrátenia pozornosti, ku ktorým sa človek uchyľuje preto, aby mu pomohli zabudnúť na príčinu stresu a dočasne ho nahradili </a:t>
            </a:r>
            <a:r>
              <a:rPr lang="sk-SK" dirty="0" err="1">
                <a:solidFill>
                  <a:schemeClr val="tx1"/>
                </a:solidFill>
              </a:rPr>
              <a:t>eustresom</a:t>
            </a:r>
            <a:r>
              <a:rPr lang="sk-SK" dirty="0">
                <a:solidFill>
                  <a:schemeClr val="tx1"/>
                </a:solidFill>
              </a:rPr>
              <a:t>, radosťou alebo aspoň ukľudnením</a:t>
            </a:r>
          </a:p>
        </p:txBody>
      </p:sp>
      <p:sp>
        <p:nvSpPr>
          <p:cNvPr id="14" name="Obdĺžnik 13">
            <a:extLst>
              <a:ext uri="{FF2B5EF4-FFF2-40B4-BE49-F238E27FC236}">
                <a16:creationId xmlns:a16="http://schemas.microsoft.com/office/drawing/2014/main" id="{5E176557-1F09-6ACB-6CD5-5D60B89D850B}"/>
              </a:ext>
            </a:extLst>
          </p:cNvPr>
          <p:cNvSpPr/>
          <p:nvPr/>
        </p:nvSpPr>
        <p:spPr>
          <a:xfrm>
            <a:off x="5632358" y="4517300"/>
            <a:ext cx="3826276" cy="852257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zmena životného rytmu (zhoršená kvalita práce, neplnenie úloh a povinností, absencie,</a:t>
            </a:r>
          </a:p>
        </p:txBody>
      </p:sp>
      <p:sp>
        <p:nvSpPr>
          <p:cNvPr id="15" name="Obdĺžnik 14">
            <a:extLst>
              <a:ext uri="{FF2B5EF4-FFF2-40B4-BE49-F238E27FC236}">
                <a16:creationId xmlns:a16="http://schemas.microsoft.com/office/drawing/2014/main" id="{680B9C65-F25F-8E72-C48E-422458DE5959}"/>
              </a:ext>
            </a:extLst>
          </p:cNvPr>
          <p:cNvSpPr/>
          <p:nvPr/>
        </p:nvSpPr>
        <p:spPr>
          <a:xfrm>
            <a:off x="5632358" y="5419638"/>
            <a:ext cx="3826276" cy="852257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problémy so spánkom (nočné mory, nespavosť, prebúdzanie sa s únavou)</a:t>
            </a:r>
            <a:endParaRPr lang="sk-SK" b="1" dirty="0">
              <a:solidFill>
                <a:schemeClr val="tx1"/>
              </a:solidFill>
            </a:endParaRPr>
          </a:p>
        </p:txBody>
      </p:sp>
      <p:pic>
        <p:nvPicPr>
          <p:cNvPr id="22" name="Zvuk 21">
            <a:hlinkClick r:id="" action="ppaction://media"/>
            <a:extLst>
              <a:ext uri="{FF2B5EF4-FFF2-40B4-BE49-F238E27FC236}">
                <a16:creationId xmlns:a16="http://schemas.microsoft.com/office/drawing/2014/main" id="{8E44940C-1D23-B1FA-BFE5-56B922C882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7948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0299"/>
    </mc:Choice>
    <mc:Fallback>
      <p:transition spd="slow" advTm="530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6F286F-F81C-4ACA-1F33-67E5646B3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Transakčná teória stresu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8F6F164-4AA3-66B4-BDEB-BE5FA88C59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3AB78D30-0ECF-5CB0-5349-D96F49EE7B81}"/>
              </a:ext>
            </a:extLst>
          </p:cNvPr>
          <p:cNvSpPr/>
          <p:nvPr/>
        </p:nvSpPr>
        <p:spPr>
          <a:xfrm>
            <a:off x="2180426" y="2345675"/>
            <a:ext cx="7412853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Autor Richard S. </a:t>
            </a:r>
            <a:r>
              <a:rPr lang="sk-SK" dirty="0" err="1">
                <a:solidFill>
                  <a:schemeClr val="tx1"/>
                </a:solidFill>
              </a:rPr>
              <a:t>Lazarus</a:t>
            </a:r>
            <a:endParaRPr lang="sk-SK" dirty="0">
              <a:solidFill>
                <a:schemeClr val="tx1"/>
              </a:solidFill>
            </a:endParaRP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FFEF122B-6DDF-7C3A-EB29-2BE1667212E8}"/>
              </a:ext>
            </a:extLst>
          </p:cNvPr>
          <p:cNvSpPr/>
          <p:nvPr/>
        </p:nvSpPr>
        <p:spPr>
          <a:xfrm>
            <a:off x="2180425" y="3404338"/>
            <a:ext cx="7412853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Stres je reakciou človeka na záťažovú (stresovú) situáciu, ktorá súvisí so subjektívnou interpretáciou jej významu</a:t>
            </a:r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58F22907-8CE5-29B1-2A15-1568FF080225}"/>
              </a:ext>
            </a:extLst>
          </p:cNvPr>
          <p:cNvSpPr/>
          <p:nvPr/>
        </p:nvSpPr>
        <p:spPr>
          <a:xfrm>
            <a:off x="2180424" y="4438338"/>
            <a:ext cx="7412853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Aby sme o takejto reakcii mohli hovoriť, musí byť daná situácia jedincom vnímaná ako ohrozujúca a človek ju už nevníma ako výzvu, lebo si uvedomuje, že nie je schopný záťaž zvládnuť </a:t>
            </a:r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1E5C97D3-82DA-EC3A-1D54-EC121F54381D}"/>
              </a:ext>
            </a:extLst>
          </p:cNvPr>
          <p:cNvSpPr/>
          <p:nvPr/>
        </p:nvSpPr>
        <p:spPr>
          <a:xfrm>
            <a:off x="2180424" y="5415104"/>
            <a:ext cx="7412853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Primárne – sekundárne – </a:t>
            </a:r>
            <a:r>
              <a:rPr lang="sk-SK" dirty="0" err="1">
                <a:solidFill>
                  <a:schemeClr val="tx1"/>
                </a:solidFill>
              </a:rPr>
              <a:t>terciálne</a:t>
            </a:r>
            <a:r>
              <a:rPr lang="sk-SK" dirty="0">
                <a:solidFill>
                  <a:schemeClr val="tx1"/>
                </a:solidFill>
              </a:rPr>
              <a:t> hodnotenie situácie</a:t>
            </a:r>
          </a:p>
        </p:txBody>
      </p:sp>
      <p:pic>
        <p:nvPicPr>
          <p:cNvPr id="14" name="Zvuk 13">
            <a:hlinkClick r:id="" action="ppaction://media"/>
            <a:extLst>
              <a:ext uri="{FF2B5EF4-FFF2-40B4-BE49-F238E27FC236}">
                <a16:creationId xmlns:a16="http://schemas.microsoft.com/office/drawing/2014/main" id="{6B3CAA6E-816D-688F-5E09-7BFBFEEB316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3873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205"/>
    </mc:Choice>
    <mc:Fallback>
      <p:transition spd="slow" advTm="115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8E8D10-06CC-C744-9DA2-F89EA47FE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Transakčná teória stresu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5827CC2-8047-B115-8679-7316A3266D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26EC89F0-B331-A461-20A2-70F5BC7EE10C}"/>
              </a:ext>
            </a:extLst>
          </p:cNvPr>
          <p:cNvSpPr/>
          <p:nvPr/>
        </p:nvSpPr>
        <p:spPr>
          <a:xfrm>
            <a:off x="1069848" y="1979720"/>
            <a:ext cx="2870969" cy="19885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b="1" dirty="0">
                <a:solidFill>
                  <a:schemeClr val="tx1"/>
                </a:solidFill>
              </a:rPr>
              <a:t>primárne</a:t>
            </a:r>
            <a:r>
              <a:rPr lang="sk-SK" dirty="0">
                <a:solidFill>
                  <a:schemeClr val="tx1"/>
                </a:solidFill>
              </a:rPr>
              <a:t> </a:t>
            </a:r>
            <a:r>
              <a:rPr lang="sk-SK" b="1" dirty="0">
                <a:solidFill>
                  <a:schemeClr val="tx1"/>
                </a:solidFill>
              </a:rPr>
              <a:t>hodnotenie</a:t>
            </a:r>
          </a:p>
          <a:p>
            <a:endParaRPr lang="sk-SK" dirty="0">
              <a:solidFill>
                <a:schemeClr val="tx1"/>
              </a:solidFill>
            </a:endParaRPr>
          </a:p>
          <a:p>
            <a:r>
              <a:rPr lang="sk-SK" dirty="0">
                <a:solidFill>
                  <a:schemeClr val="tx1"/>
                </a:solidFill>
              </a:rPr>
              <a:t>človek hodnotí situáciu v kontexte jeho osobnej pohody (</a:t>
            </a:r>
            <a:r>
              <a:rPr lang="sk-SK" dirty="0" err="1">
                <a:solidFill>
                  <a:schemeClr val="tx1"/>
                </a:solidFill>
              </a:rPr>
              <a:t>well</a:t>
            </a:r>
            <a:r>
              <a:rPr lang="sk-SK" dirty="0">
                <a:solidFill>
                  <a:schemeClr val="tx1"/>
                </a:solidFill>
              </a:rPr>
              <a:t>- </a:t>
            </a:r>
            <a:r>
              <a:rPr lang="sk-SK" dirty="0" err="1">
                <a:solidFill>
                  <a:schemeClr val="tx1"/>
                </a:solidFill>
              </a:rPr>
              <a:t>being</a:t>
            </a:r>
            <a:r>
              <a:rPr lang="sk-SK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1E0D5CDE-CE7E-E09C-F426-0EDD48D1CC77}"/>
              </a:ext>
            </a:extLst>
          </p:cNvPr>
          <p:cNvSpPr/>
          <p:nvPr/>
        </p:nvSpPr>
        <p:spPr>
          <a:xfrm>
            <a:off x="4524130" y="1979720"/>
            <a:ext cx="2870969" cy="19885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b="1" dirty="0">
                <a:solidFill>
                  <a:schemeClr val="tx1"/>
                </a:solidFill>
              </a:rPr>
              <a:t>sekundárne</a:t>
            </a:r>
            <a:r>
              <a:rPr lang="sk-SK" dirty="0">
                <a:solidFill>
                  <a:schemeClr val="tx1"/>
                </a:solidFill>
              </a:rPr>
              <a:t> </a:t>
            </a:r>
            <a:r>
              <a:rPr lang="sk-SK" b="1" dirty="0">
                <a:solidFill>
                  <a:schemeClr val="tx1"/>
                </a:solidFill>
              </a:rPr>
              <a:t>hodnotenie</a:t>
            </a:r>
          </a:p>
          <a:p>
            <a:endParaRPr lang="sk-SK" b="1" dirty="0">
              <a:solidFill>
                <a:schemeClr val="tx1"/>
              </a:solidFill>
            </a:endParaRPr>
          </a:p>
          <a:p>
            <a:r>
              <a:rPr lang="sk-SK" dirty="0">
                <a:solidFill>
                  <a:schemeClr val="tx1"/>
                </a:solidFill>
              </a:rPr>
              <a:t>výber a zváženie vlastných možností človeka, ktoré môže pri riešení situácie využiť</a:t>
            </a:r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84F317EE-064C-8C70-1566-4691DFC4C553}"/>
              </a:ext>
            </a:extLst>
          </p:cNvPr>
          <p:cNvSpPr/>
          <p:nvPr/>
        </p:nvSpPr>
        <p:spPr>
          <a:xfrm>
            <a:off x="7999217" y="1979720"/>
            <a:ext cx="2870969" cy="19885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b="1" dirty="0">
                <a:solidFill>
                  <a:schemeClr val="tx1"/>
                </a:solidFill>
              </a:rPr>
              <a:t>terciárne</a:t>
            </a:r>
            <a:r>
              <a:rPr lang="sk-SK" dirty="0">
                <a:solidFill>
                  <a:schemeClr val="tx1"/>
                </a:solidFill>
              </a:rPr>
              <a:t> </a:t>
            </a:r>
            <a:r>
              <a:rPr lang="sk-SK" b="1" dirty="0">
                <a:solidFill>
                  <a:schemeClr val="tx1"/>
                </a:solidFill>
              </a:rPr>
              <a:t>hodnotenie</a:t>
            </a:r>
          </a:p>
          <a:p>
            <a:endParaRPr lang="sk-SK" b="1" dirty="0">
              <a:solidFill>
                <a:schemeClr val="tx1"/>
              </a:solidFill>
            </a:endParaRPr>
          </a:p>
          <a:p>
            <a:r>
              <a:rPr lang="sk-SK" dirty="0">
                <a:solidFill>
                  <a:schemeClr val="tx1"/>
                </a:solidFill>
              </a:rPr>
              <a:t>človek realizuje nové posúdenie situácie vzhľadom k procesu zmeny jeho kognitívnych procesov</a:t>
            </a:r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00CF0C4B-21C9-066C-D14F-82E6460769AD}"/>
              </a:ext>
            </a:extLst>
          </p:cNvPr>
          <p:cNvSpPr/>
          <p:nvPr/>
        </p:nvSpPr>
        <p:spPr>
          <a:xfrm>
            <a:off x="3019887" y="4792293"/>
            <a:ext cx="6152225" cy="10919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Kognitívne hodnotenie záťažovej situácie</a:t>
            </a:r>
          </a:p>
        </p:txBody>
      </p:sp>
      <p:sp>
        <p:nvSpPr>
          <p:cNvPr id="8" name="Šípka: doprava 7">
            <a:extLst>
              <a:ext uri="{FF2B5EF4-FFF2-40B4-BE49-F238E27FC236}">
                <a16:creationId xmlns:a16="http://schemas.microsoft.com/office/drawing/2014/main" id="{8B05CDF6-89D3-28CA-C6B7-993A45B5732A}"/>
              </a:ext>
            </a:extLst>
          </p:cNvPr>
          <p:cNvSpPr/>
          <p:nvPr/>
        </p:nvSpPr>
        <p:spPr>
          <a:xfrm>
            <a:off x="3843597" y="2371836"/>
            <a:ext cx="777753" cy="310718"/>
          </a:xfrm>
          <a:prstGeom prst="righ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Šípka: doprava 8">
            <a:extLst>
              <a:ext uri="{FF2B5EF4-FFF2-40B4-BE49-F238E27FC236}">
                <a16:creationId xmlns:a16="http://schemas.microsoft.com/office/drawing/2014/main" id="{3FD22519-C944-11ED-4E9E-00D4CEF16DD1}"/>
              </a:ext>
            </a:extLst>
          </p:cNvPr>
          <p:cNvSpPr/>
          <p:nvPr/>
        </p:nvSpPr>
        <p:spPr>
          <a:xfrm>
            <a:off x="7289394" y="2371836"/>
            <a:ext cx="777753" cy="310718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Rovná sa 9">
            <a:extLst>
              <a:ext uri="{FF2B5EF4-FFF2-40B4-BE49-F238E27FC236}">
                <a16:creationId xmlns:a16="http://schemas.microsoft.com/office/drawing/2014/main" id="{53A7ADC2-8367-3EC8-43F7-EB3AC0C4014B}"/>
              </a:ext>
            </a:extLst>
          </p:cNvPr>
          <p:cNvSpPr/>
          <p:nvPr/>
        </p:nvSpPr>
        <p:spPr>
          <a:xfrm>
            <a:off x="2665520" y="5103011"/>
            <a:ext cx="708734" cy="470516"/>
          </a:xfrm>
          <a:prstGeom prst="mathEqua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chemeClr val="tx1"/>
              </a:solidFill>
            </a:endParaRPr>
          </a:p>
        </p:txBody>
      </p:sp>
      <p:pic>
        <p:nvPicPr>
          <p:cNvPr id="20" name="Zvuk 19">
            <a:hlinkClick r:id="" action="ppaction://media"/>
            <a:extLst>
              <a:ext uri="{FF2B5EF4-FFF2-40B4-BE49-F238E27FC236}">
                <a16:creationId xmlns:a16="http://schemas.microsoft.com/office/drawing/2014/main" id="{DAC6FB47-884B-F2AE-E263-4D11BF3A1B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1121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726"/>
    </mc:Choice>
    <mc:Fallback>
      <p:transition spd="slow" advTm="224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1.1|1.6|8.2|100.4|47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30.5|28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.6|51.4|2.7|16.2|25.3|4.2|34|1.7|16.1|3.1|18.4|8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23.2|50.3|53.5|49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2.9|6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6.2|23.5|36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1.3|3.1|18.8|3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4.4|3.5|37.8|6.2|12.1|17.1|27.5|1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4.7|17.7|59.1|41|26.5|66.5|72.2|1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8|59|40.1|64.3|87.3|86.5|36.4|59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3.9|47.2|44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65.1|1.3|87.7|1.3|33.5|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|61.4|81.9|49.7"/>
</p:tagLst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901</Words>
  <Application>Microsoft Office PowerPoint</Application>
  <PresentationFormat>Širokouhlá</PresentationFormat>
  <Paragraphs>121</Paragraphs>
  <Slides>20</Slides>
  <Notes>0</Notes>
  <HiddenSlides>0</HiddenSlides>
  <MMClips>20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20</vt:i4>
      </vt:variant>
    </vt:vector>
  </HeadingPairs>
  <TitlesOfParts>
    <vt:vector size="26" baseType="lpstr">
      <vt:lpstr>Arial</vt:lpstr>
      <vt:lpstr>Bradley Hand ITC</vt:lpstr>
      <vt:lpstr>Calibri</vt:lpstr>
      <vt:lpstr>Calibri Light</vt:lpstr>
      <vt:lpstr>Neue Haas Grotesk Text Pro</vt:lpstr>
      <vt:lpstr>Motív Office</vt:lpstr>
      <vt:lpstr>Sociální psychologie ve sportu  seminár</vt:lpstr>
      <vt:lpstr>GAS (general adaptation syndrome)</vt:lpstr>
      <vt:lpstr>Úloha pre študentov do diskusie</vt:lpstr>
      <vt:lpstr>Úloha pre študentov do diskusie</vt:lpstr>
      <vt:lpstr>Fyziologické reakcie na stres</vt:lpstr>
      <vt:lpstr>Psychologické reakcie na stres</vt:lpstr>
      <vt:lpstr>Behaviorálne reakcie na stres</vt:lpstr>
      <vt:lpstr>Transakčná teória stresu</vt:lpstr>
      <vt:lpstr>Transakčná teória stresu</vt:lpstr>
      <vt:lpstr>Ako je to so stresom v športe?</vt:lpstr>
      <vt:lpstr>Úloha pre študentov do diskusie</vt:lpstr>
      <vt:lpstr>Úloha pre študentov do diskusie</vt:lpstr>
      <vt:lpstr>Stresor </vt:lpstr>
      <vt:lpstr>Úloha pre študentov do diskusie</vt:lpstr>
      <vt:lpstr>Typy stresorov </vt:lpstr>
      <vt:lpstr>Situácie v športe ako stresory?</vt:lpstr>
      <vt:lpstr>Úloha pre študentov do diskusie</vt:lpstr>
      <vt:lpstr>Čo potrebujeme k zvládnutiu stresora?</vt:lpstr>
      <vt:lpstr>Copingové stratégie</vt:lpstr>
      <vt:lpstr>Copingové stratégie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Sociální psychologie ve sportu  seminár</dc:title>
  <dc:creator>Pačesová Petra</dc:creator>
  <cp:lastModifiedBy>Pačesová Petra</cp:lastModifiedBy>
  <cp:revision>3</cp:revision>
  <dcterms:created xsi:type="dcterms:W3CDTF">2023-10-17T12:39:36Z</dcterms:created>
  <dcterms:modified xsi:type="dcterms:W3CDTF">2023-10-20T20:53:52Z</dcterms:modified>
</cp:coreProperties>
</file>