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2" r:id="rId2"/>
    <p:sldId id="317" r:id="rId3"/>
    <p:sldId id="300" r:id="rId4"/>
    <p:sldId id="367" r:id="rId5"/>
    <p:sldId id="346" r:id="rId6"/>
    <p:sldId id="358" r:id="rId7"/>
    <p:sldId id="360" r:id="rId8"/>
    <p:sldId id="359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B16F80-4C19-85E9-AAC2-7D5553A04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835275-FFEE-DB30-EB36-A48770860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21BA3C-9A46-7F91-6EDA-E62B03AF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E164579-F217-CA00-D1CC-A03E4D67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B5E62D0-16C3-1553-D46C-905DC8FB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8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FD4ED-3D8F-36D2-8F0A-A73E0BFB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E79EE13-A6B1-4A99-24E5-7EAB5DEA9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EC0D980-A1CB-83F9-9AB6-AA484FDC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44BB1B9-6B70-B010-C1E9-51E32030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34C9E23-5A06-C7B9-EDFB-1A93761F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243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E03DFEE-D68E-A50E-B635-C515A9F47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3C95322-084B-51BB-B1C5-4AEC68979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7F8D83B-65C9-6763-F733-332F26FE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3B581A5-A1EE-22A5-B166-3781F54B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F948183-A0E6-5732-8B02-FEE35696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637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5CB90-FCFF-5278-225C-EAA26066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DDC0327-5416-E68A-AA0E-A581B88B3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4BCFB0D-1410-78F3-83A5-7B66B923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D93652D-3BE5-CDC7-1003-604180903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098522A-9B4D-481A-6A4D-3F36F8357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862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E268D-0E9A-AD90-9DB5-1870C808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03891E-1C44-547F-684D-3AD806839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5DB33E3-3FD3-A185-A884-194913C56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B6A4AD5-4D62-0600-D1B4-FB2D2021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AD433D1-8BFA-A22B-87A8-F41D2AAD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983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6981E-C649-C378-1835-6688ED6E6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76D10D-B3ED-E860-3A22-903473E43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7D66E6-3643-6470-F308-D1BA2936E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BA4852C-2CDB-CD58-7AB2-DC0087D7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D7F30E7-6486-75A3-334E-CC38AB8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30B215E-2A02-D913-4B2A-0C0EA6FF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293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B0FA7-EA87-D375-AE0A-EF796B3F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A0F19B-4E48-A102-9018-963D4F236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A64966D-D547-3E30-7DAB-4F15A6D63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7DE1B50-5449-A4AF-60F8-ECBCDE639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0FC491F-A327-0EAD-8C4B-88A6C22EC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35F1D4B-F84D-87A8-E920-475DBA2A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E0EDCFDC-B2FD-A18A-FA81-7658F53A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CF40A30-D7E2-2D65-EEB2-8BBCD8856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7775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CC964-EC2E-936D-3054-68E4C6CE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55B431A-5990-B1A9-E086-57B50E81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79EA074-A92F-8DB7-FFDF-C1D93F875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AEF7003-AFEB-4500-95C6-2153A78D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372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0C8D892-F452-5FE4-32BB-8945A5F5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B939D00-E71B-9F6E-1DF3-3412E1BA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1FFE567-7A5C-82EF-BCCD-B54AE378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283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DC3D0-80DD-D7C6-8685-4AEA9653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C4C991-A9C0-5657-ABD7-7CC2025C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4D6BD7-C245-C132-B4AD-DC9C49511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8146C20-9BAE-2D9D-AD44-6BA778EA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C6A144C-CD1B-D611-5970-A0EC65DF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8411B6B-DBEE-DA61-8D33-DFA494EF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940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86774-30EC-B0E8-3973-A335C5D3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145CB5F-8B14-352E-F340-B3A2C284E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348BF0-FF71-6D26-345D-F1D6EA1AC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CAAE040-5B99-12D9-1751-521D93F2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C3028A-B638-5064-FE51-4A2008CD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FEB7E6C-A4ED-D913-1724-C2926047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7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A3BD597-80F6-2F3A-AC42-E92D8E74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C70F88-3DD7-5BD0-98F3-117EA324D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8023D11-B5D2-2D8D-533D-B3D3360B0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20E83-FB27-4F7C-AF3A-85086E7D55DA}" type="datetimeFigureOut">
              <a:rPr lang="sk-SK" smtClean="0"/>
              <a:t>1. 11. 2023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AF32382-D121-4CB1-9021-349660512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2235EA6-43FE-31F7-090F-45DDC8487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C783-6EA7-4025-A903-9E3153337EF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61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petra.pacesova@fsps.muni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7D631-BC94-D1E5-94B9-EC360302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203" y="571500"/>
            <a:ext cx="6308775" cy="21717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psychologie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sportu</a:t>
            </a:r>
            <a:br>
              <a:rPr lang="sk-SK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sk-SK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k-SK" sz="28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seminár</a:t>
            </a:r>
            <a:endParaRPr lang="en-US" sz="2800" b="1" kern="1200" cap="none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53A609-0C2E-86B2-6E0F-C6FA21C41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80522"/>
            <a:ext cx="6223996" cy="310597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/>
              <a:t>Mgr. et Mgr. Petra Pačesová, PhD.</a:t>
            </a:r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>
                <a:hlinkClick r:id="rId4"/>
              </a:rPr>
              <a:t>petra.pacesova@fsps.muni.cz</a:t>
            </a: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 err="1"/>
              <a:t>Fakulta</a:t>
            </a:r>
            <a:r>
              <a:rPr lang="en-US" dirty="0"/>
              <a:t> </a:t>
            </a:r>
            <a:r>
              <a:rPr lang="en-US" dirty="0" err="1"/>
              <a:t>sportovních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, </a:t>
            </a:r>
            <a:r>
              <a:rPr lang="en-US" dirty="0" err="1"/>
              <a:t>Masarykova</a:t>
            </a:r>
            <a:r>
              <a:rPr lang="en-US" dirty="0"/>
              <a:t> </a:t>
            </a:r>
            <a:r>
              <a:rPr lang="en-US" dirty="0" err="1"/>
              <a:t>Univerzita</a:t>
            </a:r>
            <a:r>
              <a:rPr lang="en-US" dirty="0"/>
              <a:t> v </a:t>
            </a:r>
            <a:r>
              <a:rPr lang="en-US" dirty="0" err="1"/>
              <a:t>Brne</a:t>
            </a:r>
            <a:endParaRPr lang="en-US" dirty="0"/>
          </a:p>
        </p:txBody>
      </p:sp>
      <p:pic>
        <p:nvPicPr>
          <p:cNvPr id="4" name="Picture 3" descr="Stolní fotbal fotbalová hráči">
            <a:extLst>
              <a:ext uri="{FF2B5EF4-FFF2-40B4-BE49-F238E27FC236}">
                <a16:creationId xmlns:a16="http://schemas.microsoft.com/office/drawing/2014/main" id="{BB2DE947-50BC-B47E-B639-764167BBC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7" r="28756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E55DEE3B-F2DF-28E3-6AC5-F6C6FA373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506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0"/>
    </mc:Choice>
    <mc:Fallback>
      <p:transition spd="slow" advTm="4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E2F46-C267-49C1-84C6-EFD5272D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Motivácia športovca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472AD8-D2FA-48A1-9A90-4F3CB7A6C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CE20829C-6949-46B9-A312-2C7975026F7E}"/>
              </a:ext>
            </a:extLst>
          </p:cNvPr>
          <p:cNvSpPr/>
          <p:nvPr/>
        </p:nvSpPr>
        <p:spPr>
          <a:xfrm>
            <a:off x="4167808" y="2146853"/>
            <a:ext cx="3856383" cy="10999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Výkonová nekonzistencia?</a:t>
            </a:r>
          </a:p>
        </p:txBody>
      </p:sp>
      <p:sp>
        <p:nvSpPr>
          <p:cNvPr id="5" name="Bublina reči: obdĺžnik 4">
            <a:extLst>
              <a:ext uri="{FF2B5EF4-FFF2-40B4-BE49-F238E27FC236}">
                <a16:creationId xmlns:a16="http://schemas.microsoft.com/office/drawing/2014/main" id="{504DFBA1-0419-4F01-A45E-12A7279A28B0}"/>
              </a:ext>
            </a:extLst>
          </p:cNvPr>
          <p:cNvSpPr/>
          <p:nvPr/>
        </p:nvSpPr>
        <p:spPr>
          <a:xfrm>
            <a:off x="2796208" y="3709745"/>
            <a:ext cx="2902227" cy="1683889"/>
          </a:xfrm>
          <a:prstGeom prst="wedgeRectCallout">
            <a:avLst>
              <a:gd name="adj1" fmla="val 36310"/>
              <a:gd name="adj2" fmla="val -80092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Môže viesť k </a:t>
            </a:r>
            <a:r>
              <a:rPr lang="sk-SK" sz="2400" dirty="0" err="1"/>
              <a:t>premotivovanosti</a:t>
            </a:r>
            <a:endParaRPr lang="sk-SK" sz="2400" dirty="0"/>
          </a:p>
          <a:p>
            <a:pPr algn="ctr"/>
            <a:r>
              <a:rPr lang="sk-SK" sz="2400" dirty="0"/>
              <a:t>(snaha „zlomiť nezdary“)</a:t>
            </a: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D014B5F7-2137-FB2B-8B28-8C67A214DE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7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86"/>
    </mc:Choice>
    <mc:Fallback>
      <p:transition spd="slow" advTm="13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Ako na to?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91" y="2174036"/>
            <a:ext cx="6507617" cy="3509009"/>
          </a:xfrm>
        </p:spPr>
      </p:pic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31075E67-897C-93EA-A68F-A175F9F1C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880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360"/>
    </mc:Choice>
    <mc:Fallback>
      <p:transition spd="slow" advTm="51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35452-4B4B-4263-96C6-EEB4AF19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Typ prevládajúcej motivácie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8D3332-928F-47D3-B2B3-E61851071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61B2E904-A3DD-42B4-955D-A4D1F5D0A2C9}"/>
              </a:ext>
            </a:extLst>
          </p:cNvPr>
          <p:cNvSpPr/>
          <p:nvPr/>
        </p:nvSpPr>
        <p:spPr>
          <a:xfrm>
            <a:off x="4090555" y="1925782"/>
            <a:ext cx="4010890" cy="30064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solidFill>
                  <a:schemeClr val="tx1"/>
                </a:solidFill>
              </a:rPr>
              <a:t>Motivácia 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=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Tréningové a zápasové prostredie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tzv. klubová kultúra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54D513C-F741-47CD-8364-CBC82E3E3BE6}"/>
              </a:ext>
            </a:extLst>
          </p:cNvPr>
          <p:cNvSpPr/>
          <p:nvPr/>
        </p:nvSpPr>
        <p:spPr>
          <a:xfrm>
            <a:off x="1030432" y="2147454"/>
            <a:ext cx="2867891" cy="243941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Motivácia športovca orientovaná na výkon</a:t>
            </a:r>
          </a:p>
          <a:p>
            <a:pPr algn="ctr"/>
            <a:r>
              <a:rPr lang="sk-SK" sz="2400" dirty="0"/>
              <a:t>(zameranie na úlohu)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F13EBE9-E6F2-4738-A8F2-5C17208FA108}"/>
              </a:ext>
            </a:extLst>
          </p:cNvPr>
          <p:cNvSpPr/>
          <p:nvPr/>
        </p:nvSpPr>
        <p:spPr>
          <a:xfrm>
            <a:off x="8293677" y="2147454"/>
            <a:ext cx="2867891" cy="24394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Motivácia športovca orientovaná na výsledok</a:t>
            </a:r>
          </a:p>
          <a:p>
            <a:pPr algn="ctr"/>
            <a:r>
              <a:rPr lang="sk-SK" sz="2400" dirty="0"/>
              <a:t>(zameranie na seba)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E44D094-BCD5-4D38-A681-DC682F3E71D0}"/>
              </a:ext>
            </a:extLst>
          </p:cNvPr>
          <p:cNvSpPr/>
          <p:nvPr/>
        </p:nvSpPr>
        <p:spPr>
          <a:xfrm>
            <a:off x="2120238" y="5569387"/>
            <a:ext cx="1801091" cy="1023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Charakter športovca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CB61209-531A-4856-AE05-29A61D08EBA0}"/>
              </a:ext>
            </a:extLst>
          </p:cNvPr>
          <p:cNvSpPr/>
          <p:nvPr/>
        </p:nvSpPr>
        <p:spPr>
          <a:xfrm>
            <a:off x="5203366" y="5569387"/>
            <a:ext cx="1934441" cy="1023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Prostredie v ktorom vyrastal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6DEA0B50-00EC-4CB1-85BB-BA7510B6EE38}"/>
              </a:ext>
            </a:extLst>
          </p:cNvPr>
          <p:cNvSpPr/>
          <p:nvPr/>
        </p:nvSpPr>
        <p:spPr>
          <a:xfrm>
            <a:off x="8101445" y="5508413"/>
            <a:ext cx="2202876" cy="1145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Názor „významných dospelých“</a:t>
            </a:r>
          </a:p>
        </p:txBody>
      </p:sp>
      <p:sp>
        <p:nvSpPr>
          <p:cNvPr id="12" name="Šípka: obojsmerná zvislá 11">
            <a:extLst>
              <a:ext uri="{FF2B5EF4-FFF2-40B4-BE49-F238E27FC236}">
                <a16:creationId xmlns:a16="http://schemas.microsoft.com/office/drawing/2014/main" id="{32E04EFA-7602-47E8-96B0-6F368D324711}"/>
              </a:ext>
            </a:extLst>
          </p:cNvPr>
          <p:cNvSpPr/>
          <p:nvPr/>
        </p:nvSpPr>
        <p:spPr>
          <a:xfrm rot="19337710">
            <a:off x="8078127" y="4806989"/>
            <a:ext cx="318654" cy="85898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CB54BB0A-6FB8-BE06-CA94-F7B6B75C03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3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142"/>
    </mc:Choice>
    <mc:Fallback>
      <p:transition spd="slow" advTm="69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7BC8E-1665-4946-BBDD-D980C24C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4EFFE3-8471-4E4E-96E1-C1920E7F2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DDFCF18E-FF70-48E7-B3D8-C6B236C9B46E}"/>
              </a:ext>
            </a:extLst>
          </p:cNvPr>
          <p:cNvSpPr/>
          <p:nvPr/>
        </p:nvSpPr>
        <p:spPr>
          <a:xfrm>
            <a:off x="2928730" y="2419185"/>
            <a:ext cx="6334539" cy="29479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solidFill>
                  <a:schemeClr val="tx1"/>
                </a:solidFill>
              </a:rPr>
              <a:t>Motivácia 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=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Tréningové a zápasové prostredie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sk-SK" sz="3200" dirty="0">
                <a:solidFill>
                  <a:schemeClr val="tx1"/>
                </a:solidFill>
              </a:rPr>
              <a:t>tzv. klubová kultúra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E9DA3688-EB89-43EB-A5A5-D25E2E2554D8}"/>
              </a:ext>
            </a:extLst>
          </p:cNvPr>
          <p:cNvSpPr/>
          <p:nvPr/>
        </p:nvSpPr>
        <p:spPr>
          <a:xfrm>
            <a:off x="1883464" y="700916"/>
            <a:ext cx="8425070" cy="1624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V kľúčových momentoch zápasu teda nestačí zakričať „sústreď sa!“ </a:t>
            </a:r>
          </a:p>
          <a:p>
            <a:pPr algn="ctr"/>
            <a:endParaRPr lang="sk-SK" sz="2400" dirty="0"/>
          </a:p>
          <a:p>
            <a:pPr algn="ctr"/>
            <a:r>
              <a:rPr lang="sk-SK" sz="2400" dirty="0"/>
              <a:t>Ale hráč musí čerpať z kultúry prostredia, v ktorej sa v rámci tréningu pohybuje</a:t>
            </a:r>
          </a:p>
        </p:txBody>
      </p:sp>
      <p:sp>
        <p:nvSpPr>
          <p:cNvPr id="6" name="Bublina reči: obdĺžnik 5">
            <a:extLst>
              <a:ext uri="{FF2B5EF4-FFF2-40B4-BE49-F238E27FC236}">
                <a16:creationId xmlns:a16="http://schemas.microsoft.com/office/drawing/2014/main" id="{E08E813A-8E72-490B-8C1B-06DF73E45A03}"/>
              </a:ext>
            </a:extLst>
          </p:cNvPr>
          <p:cNvSpPr/>
          <p:nvPr/>
        </p:nvSpPr>
        <p:spPr>
          <a:xfrm>
            <a:off x="1623392" y="5200271"/>
            <a:ext cx="2405269" cy="1425816"/>
          </a:xfrm>
          <a:prstGeom prst="wedgeRectCallout">
            <a:avLst>
              <a:gd name="adj1" fmla="val 35049"/>
              <a:gd name="adj2" fmla="val -7424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Je tvorená každodennou komunikáciou v klube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800B40E4-1D1E-EAD6-0BBB-1CC26C0D63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5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95"/>
    </mc:Choice>
    <mc:Fallback>
      <p:transition spd="slow" advTm="14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ublina reči: obdĺžnik 5">
            <a:extLst>
              <a:ext uri="{FF2B5EF4-FFF2-40B4-BE49-F238E27FC236}">
                <a16:creationId xmlns:a16="http://schemas.microsoft.com/office/drawing/2014/main" id="{BAECEBE0-D047-4D5F-9C9B-AA60B0A58401}"/>
              </a:ext>
            </a:extLst>
          </p:cNvPr>
          <p:cNvSpPr/>
          <p:nvPr/>
        </p:nvSpPr>
        <p:spPr>
          <a:xfrm>
            <a:off x="1623390" y="5226774"/>
            <a:ext cx="2405269" cy="1425816"/>
          </a:xfrm>
          <a:prstGeom prst="wedgeRectCallout">
            <a:avLst>
              <a:gd name="adj1" fmla="val 35049"/>
              <a:gd name="adj2" fmla="val -7424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Je tvorená každodennou komunikáciou v klube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518EDF9-1B1A-408A-ABE1-94CB1983EC17}"/>
              </a:ext>
            </a:extLst>
          </p:cNvPr>
          <p:cNvSpPr/>
          <p:nvPr/>
        </p:nvSpPr>
        <p:spPr>
          <a:xfrm>
            <a:off x="4399721" y="2198997"/>
            <a:ext cx="3882887" cy="22669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Využívajte príklady</a:t>
            </a:r>
          </a:p>
          <a:p>
            <a:pPr algn="ctr"/>
            <a:r>
              <a:rPr lang="sk-SK" sz="2400" dirty="0">
                <a:solidFill>
                  <a:schemeClr val="tx1"/>
                </a:solidFill>
              </a:rPr>
              <a:t>(tiež bývam v takejto situácii nervózny, ale  robím to takto...)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DF581CB7-3414-461A-964E-5398BFE56D48}"/>
              </a:ext>
            </a:extLst>
          </p:cNvPr>
          <p:cNvSpPr/>
          <p:nvPr/>
        </p:nvSpPr>
        <p:spPr>
          <a:xfrm>
            <a:off x="1623389" y="2690191"/>
            <a:ext cx="3028123" cy="191072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Využívanie podmienok vo svoj prospech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(aké návyky využívaš k tomu, aby si ich zmenil?)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C6A592E2-73F9-4A73-8BF8-9A5E94CB7BBC}"/>
              </a:ext>
            </a:extLst>
          </p:cNvPr>
          <p:cNvSpPr/>
          <p:nvPr/>
        </p:nvSpPr>
        <p:spPr>
          <a:xfrm>
            <a:off x="7706139" y="1065504"/>
            <a:ext cx="3882887" cy="22669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Spôsob interpretácie skúseností  a zážitkov</a:t>
            </a:r>
          </a:p>
          <a:p>
            <a:pPr algn="ctr"/>
            <a:r>
              <a:rPr lang="sk-SK" sz="2400" dirty="0">
                <a:solidFill>
                  <a:schemeClr val="tx1"/>
                </a:solidFill>
              </a:rPr>
              <a:t>(</a:t>
            </a:r>
            <a:r>
              <a:rPr lang="sk-SK" sz="2400" dirty="0" err="1">
                <a:solidFill>
                  <a:schemeClr val="tx1"/>
                </a:solidFill>
              </a:rPr>
              <a:t>reframing</a:t>
            </a:r>
            <a:r>
              <a:rPr lang="sk-SK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ACBB6FE7-0BF9-4BEC-A903-5DBA25FF0538}"/>
              </a:ext>
            </a:extLst>
          </p:cNvPr>
          <p:cNvSpPr/>
          <p:nvPr/>
        </p:nvSpPr>
        <p:spPr>
          <a:xfrm>
            <a:off x="4280456" y="4438613"/>
            <a:ext cx="3882887" cy="22669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Individuálny zásobník spôsobov zvládania situácií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D76E4725-DAA6-49A8-BBA1-E3EF371528E6}"/>
              </a:ext>
            </a:extLst>
          </p:cNvPr>
          <p:cNvSpPr/>
          <p:nvPr/>
        </p:nvSpPr>
        <p:spPr>
          <a:xfrm>
            <a:off x="7817128" y="3439110"/>
            <a:ext cx="3882887" cy="22669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Zrušte strach z chýb</a:t>
            </a:r>
          </a:p>
          <a:p>
            <a:pPr algn="ctr"/>
            <a:r>
              <a:rPr lang="sk-SK" sz="2400" dirty="0">
                <a:solidFill>
                  <a:schemeClr val="tx1"/>
                </a:solidFill>
              </a:rPr>
              <a:t>(chybne vykonané riešenie situácie má vyššiu hodnotu ako neskúsiť nič)</a:t>
            </a:r>
          </a:p>
        </p:txBody>
      </p:sp>
      <p:sp>
        <p:nvSpPr>
          <p:cNvPr id="15" name="Zástupný objekt pre obsah 14">
            <a:extLst>
              <a:ext uri="{FF2B5EF4-FFF2-40B4-BE49-F238E27FC236}">
                <a16:creationId xmlns:a16="http://schemas.microsoft.com/office/drawing/2014/main" id="{EF8AE9AE-2C5D-4FEB-A976-05E737F3D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699" y="1931297"/>
            <a:ext cx="9445487" cy="435133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18" name="Zástupný objekt pre obsah 8">
            <a:extLst>
              <a:ext uri="{FF2B5EF4-FFF2-40B4-BE49-F238E27FC236}">
                <a16:creationId xmlns:a16="http://schemas.microsoft.com/office/drawing/2014/main" id="{E66C510F-1514-4EA6-A08E-52EF4049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93" y="994673"/>
            <a:ext cx="3786809" cy="132556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sk-SK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Reakcia na chybu</a:t>
            </a:r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37A26D99-BB8B-C2BD-3E9F-6CEA0CF90A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96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499"/>
    </mc:Choice>
    <mc:Fallback>
      <p:transition spd="slow" advTm="61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264E3-DE4D-44B1-A451-80B4D691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B5875A-F112-46E7-99F6-286C2DD68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Bublina reči: obdĺžnik 5">
            <a:extLst>
              <a:ext uri="{FF2B5EF4-FFF2-40B4-BE49-F238E27FC236}">
                <a16:creationId xmlns:a16="http://schemas.microsoft.com/office/drawing/2014/main" id="{304AB1FC-9310-4339-B089-BE621638409D}"/>
              </a:ext>
            </a:extLst>
          </p:cNvPr>
          <p:cNvSpPr/>
          <p:nvPr/>
        </p:nvSpPr>
        <p:spPr>
          <a:xfrm>
            <a:off x="1683025" y="5208104"/>
            <a:ext cx="2411897" cy="1483555"/>
          </a:xfrm>
          <a:prstGeom prst="wedgeRectCallout">
            <a:avLst>
              <a:gd name="adj1" fmla="val 32615"/>
              <a:gd name="adj2" fmla="val -7226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solidFill>
                  <a:schemeClr val="bg2"/>
                </a:solidFill>
              </a:rPr>
              <a:t>Je tvorená každodennou komunikáciou v klube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FFAE83CF-FB7F-4F68-89A7-99DC6A5451DC}"/>
              </a:ext>
            </a:extLst>
          </p:cNvPr>
          <p:cNvSpPr/>
          <p:nvPr/>
        </p:nvSpPr>
        <p:spPr>
          <a:xfrm>
            <a:off x="1008820" y="1374913"/>
            <a:ext cx="2981740" cy="20540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Vysoká </a:t>
            </a:r>
            <a:r>
              <a:rPr lang="sk-SK" sz="2400" b="1" dirty="0" err="1">
                <a:solidFill>
                  <a:schemeClr val="tx1"/>
                </a:solidFill>
              </a:rPr>
              <a:t>zapojenosť</a:t>
            </a:r>
            <a:r>
              <a:rPr lang="sk-SK" sz="2400" b="1" dirty="0">
                <a:solidFill>
                  <a:schemeClr val="tx1"/>
                </a:solidFill>
              </a:rPr>
              <a:t> do procesu</a:t>
            </a:r>
          </a:p>
          <a:p>
            <a:pPr algn="ctr"/>
            <a:r>
              <a:rPr lang="sk-SK" sz="2400" dirty="0">
                <a:solidFill>
                  <a:schemeClr val="tx1"/>
                </a:solidFill>
              </a:rPr>
              <a:t>(krátke vysvetlenie a nechať hráča skúšať si to)</a:t>
            </a:r>
          </a:p>
        </p:txBody>
      </p: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3B581B67-050E-4372-9546-5CE08C628B9D}"/>
              </a:ext>
            </a:extLst>
          </p:cNvPr>
          <p:cNvSpPr/>
          <p:nvPr/>
        </p:nvSpPr>
        <p:spPr>
          <a:xfrm>
            <a:off x="4903305" y="1721058"/>
            <a:ext cx="2411897" cy="13255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Neopravovať každú chybu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9BF8BE00-0EE1-461A-A239-BE0E988097B9}"/>
              </a:ext>
            </a:extLst>
          </p:cNvPr>
          <p:cNvSpPr/>
          <p:nvPr/>
        </p:nvSpPr>
        <p:spPr>
          <a:xfrm>
            <a:off x="962437" y="3563937"/>
            <a:ext cx="2411897" cy="14835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Autonómia hráča</a:t>
            </a: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ABA7F1EF-2932-4BEE-BB3F-2A65C76EE19A}"/>
              </a:ext>
            </a:extLst>
          </p:cNvPr>
          <p:cNvSpPr/>
          <p:nvPr/>
        </p:nvSpPr>
        <p:spPr>
          <a:xfrm>
            <a:off x="7485822" y="768211"/>
            <a:ext cx="2623930" cy="20540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Progres vs. Víťazstvo</a:t>
            </a:r>
          </a:p>
          <a:p>
            <a:pPr algn="ctr"/>
            <a:r>
              <a:rPr lang="sk-SK" sz="2400" dirty="0">
                <a:solidFill>
                  <a:schemeClr val="tx1"/>
                </a:solidFill>
              </a:rPr>
              <a:t>(aj v tréningových podmienkach)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41538520-CBAD-4311-85EA-40A59380498C}"/>
              </a:ext>
            </a:extLst>
          </p:cNvPr>
          <p:cNvSpPr/>
          <p:nvPr/>
        </p:nvSpPr>
        <p:spPr>
          <a:xfrm>
            <a:off x="7680468" y="3046621"/>
            <a:ext cx="2832652" cy="14835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Sociálna interakcia</a:t>
            </a:r>
          </a:p>
        </p:txBody>
      </p:sp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277EA746-FF3C-4DEE-8228-0655890D2A07}"/>
              </a:ext>
            </a:extLst>
          </p:cNvPr>
          <p:cNvSpPr/>
          <p:nvPr/>
        </p:nvSpPr>
        <p:spPr>
          <a:xfrm>
            <a:off x="4333462" y="3354939"/>
            <a:ext cx="2981740" cy="292659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Tzv. hra s „</a:t>
            </a:r>
            <a:r>
              <a:rPr lang="sk-SK" sz="2400" b="1" dirty="0" err="1">
                <a:solidFill>
                  <a:schemeClr val="tx1"/>
                </a:solidFill>
              </a:rPr>
              <a:t>úrovňovaním</a:t>
            </a:r>
            <a:r>
              <a:rPr lang="sk-SK" sz="2400" b="1" dirty="0">
                <a:solidFill>
                  <a:schemeClr val="tx1"/>
                </a:solidFill>
              </a:rPr>
              <a:t>“</a:t>
            </a:r>
          </a:p>
          <a:p>
            <a:pPr algn="ctr"/>
            <a:r>
              <a:rPr lang="sk-SK" sz="2400" dirty="0">
                <a:solidFill>
                  <a:schemeClr val="tx1"/>
                </a:solidFill>
              </a:rPr>
              <a:t>(zobrať naučený prvok a uplatňovať ho v iných podmienkach, v </a:t>
            </a:r>
            <a:r>
              <a:rPr lang="sk-SK" sz="2400" dirty="0" err="1">
                <a:solidFill>
                  <a:schemeClr val="tx1"/>
                </a:solidFill>
              </a:rPr>
              <a:t>obtiažnejšich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situáciach</a:t>
            </a:r>
            <a:r>
              <a:rPr lang="sk-SK" sz="2400" dirty="0">
                <a:solidFill>
                  <a:schemeClr val="tx1"/>
                </a:solidFill>
              </a:rPr>
              <a:t>...)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0071D668-E24D-4763-98F2-8FDD095CE2B1}"/>
              </a:ext>
            </a:extLst>
          </p:cNvPr>
          <p:cNvSpPr/>
          <p:nvPr/>
        </p:nvSpPr>
        <p:spPr>
          <a:xfrm>
            <a:off x="7862687" y="4754499"/>
            <a:ext cx="2468214" cy="17360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Prvok spolutvorenia </a:t>
            </a: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4CC8CA48-D2E8-41C3-9330-3BD8E44F7E0C}"/>
              </a:ext>
            </a:extLst>
          </p:cNvPr>
          <p:cNvSpPr/>
          <p:nvPr/>
        </p:nvSpPr>
        <p:spPr>
          <a:xfrm>
            <a:off x="4333462" y="365125"/>
            <a:ext cx="2623930" cy="11469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Stanovovanie cieľov</a:t>
            </a:r>
          </a:p>
        </p:txBody>
      </p:sp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51127058-D2B1-E1E9-AA4E-5B94882C0E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23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355"/>
    </mc:Choice>
    <mc:Fallback>
      <p:transition spd="slow" advTm="44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66214-B7CC-4DD3-9936-510905A8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C15886-0BD0-4DE9-9AB9-577406E04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8D5D3DD5-6F65-4C1D-9CB0-CB99E7B9B7EC}"/>
              </a:ext>
            </a:extLst>
          </p:cNvPr>
          <p:cNvSpPr/>
          <p:nvPr/>
        </p:nvSpPr>
        <p:spPr>
          <a:xfrm>
            <a:off x="1908313" y="1477755"/>
            <a:ext cx="3313043" cy="834887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Čo znižuje motiváciu?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73E323A7-3213-47AC-91AE-0048FE2C890F}"/>
              </a:ext>
            </a:extLst>
          </p:cNvPr>
          <p:cNvSpPr/>
          <p:nvPr/>
        </p:nvSpPr>
        <p:spPr>
          <a:xfrm>
            <a:off x="1298713" y="2545107"/>
            <a:ext cx="2266122" cy="13255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Stereotyp v tréningu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E7D8DE21-560D-4EA9-A379-61A9CC0F3A86}"/>
              </a:ext>
            </a:extLst>
          </p:cNvPr>
          <p:cNvSpPr/>
          <p:nvPr/>
        </p:nvSpPr>
        <p:spPr>
          <a:xfrm>
            <a:off x="1298713" y="4076768"/>
            <a:ext cx="2451652" cy="120594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Spomalenie progresu</a:t>
            </a:r>
          </a:p>
        </p:txBody>
      </p: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357F0060-83CB-4D24-AC4F-EA7F86E5822E}"/>
              </a:ext>
            </a:extLst>
          </p:cNvPr>
          <p:cNvSpPr/>
          <p:nvPr/>
        </p:nvSpPr>
        <p:spPr>
          <a:xfrm>
            <a:off x="4013752" y="4518991"/>
            <a:ext cx="2358887" cy="13255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Príliš ľahká dostupnosť úspechu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16A160F3-3835-4F5E-BD22-9A0EFC17B3C9}"/>
              </a:ext>
            </a:extLst>
          </p:cNvPr>
          <p:cNvSpPr/>
          <p:nvPr/>
        </p:nvSpPr>
        <p:spPr>
          <a:xfrm>
            <a:off x="3803374" y="2615199"/>
            <a:ext cx="2107095" cy="162760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Cyklus zlyhaní</a:t>
            </a: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097E3908-C9F3-453A-8611-D9B480B08BF1}"/>
              </a:ext>
            </a:extLst>
          </p:cNvPr>
          <p:cNvSpPr/>
          <p:nvPr/>
        </p:nvSpPr>
        <p:spPr>
          <a:xfrm>
            <a:off x="7378149" y="1477754"/>
            <a:ext cx="3207026" cy="83488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Ako to prekonať?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5A15C39F-6A93-4C53-8ABF-A04528F60633}"/>
              </a:ext>
            </a:extLst>
          </p:cNvPr>
          <p:cNvSpPr/>
          <p:nvPr/>
        </p:nvSpPr>
        <p:spPr>
          <a:xfrm>
            <a:off x="7457662" y="2944088"/>
            <a:ext cx="3048000" cy="25974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solidFill>
                  <a:schemeClr val="tx1"/>
                </a:solidFill>
              </a:rPr>
              <a:t>Vôľa a disciplína</a:t>
            </a:r>
          </a:p>
        </p:txBody>
      </p:sp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CD396013-096D-916D-3B07-3772CA36B4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30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218"/>
    </mc:Choice>
    <mc:Fallback>
      <p:transition spd="slow" advTm="34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|6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73.4|111.4|77.2|33.4|80.4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2.9|130.4|106.7|53.6|71.1|10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9|34.3|32.7|33.6|112.9|67.9|50.1|5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1|56.3|34|56.2|46|29.5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296</Words>
  <Application>Microsoft Office PowerPoint</Application>
  <PresentationFormat>Širokouhlá</PresentationFormat>
  <Paragraphs>63</Paragraphs>
  <Slides>8</Slides>
  <Notes>0</Notes>
  <HiddenSlides>0</HiddenSlides>
  <MMClips>8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Neue Haas Grotesk Text Pro</vt:lpstr>
      <vt:lpstr>Times New Roman</vt:lpstr>
      <vt:lpstr>Motív Office</vt:lpstr>
      <vt:lpstr>Sociální psychologie ve sportu  seminár</vt:lpstr>
      <vt:lpstr>Motivácia športovca</vt:lpstr>
      <vt:lpstr>Ako na to?</vt:lpstr>
      <vt:lpstr>Typ prevládajúcej motivácie</vt:lpstr>
      <vt:lpstr>Prezentácia programu PowerPoint</vt:lpstr>
      <vt:lpstr>Reakcia na chybu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ve sportu  seminár</dc:title>
  <dc:creator>Pačesová Petra</dc:creator>
  <cp:lastModifiedBy>Pačesová Petra</cp:lastModifiedBy>
  <cp:revision>1</cp:revision>
  <dcterms:created xsi:type="dcterms:W3CDTF">2023-11-01T22:28:20Z</dcterms:created>
  <dcterms:modified xsi:type="dcterms:W3CDTF">2023-11-02T06:21:46Z</dcterms:modified>
</cp:coreProperties>
</file>