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69" r:id="rId18"/>
    <p:sldId id="273" r:id="rId19"/>
    <p:sldId id="274" r:id="rId20"/>
    <p:sldId id="275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77" r:id="rId34"/>
    <p:sldId id="276" r:id="rId35"/>
    <p:sldId id="290" r:id="rId36"/>
    <p:sldId id="291" r:id="rId37"/>
    <p:sldId id="292" r:id="rId38"/>
    <p:sldId id="293" r:id="rId39"/>
    <p:sldId id="295" r:id="rId40"/>
    <p:sldId id="294" r:id="rId41"/>
    <p:sldId id="296" r:id="rId42"/>
    <p:sldId id="297" r:id="rId43"/>
    <p:sldId id="299" r:id="rId44"/>
    <p:sldId id="300" r:id="rId45"/>
    <p:sldId id="301" r:id="rId46"/>
    <p:sldId id="302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30A9-2685-4868-8A26-41E7617F5379}" type="datetimeFigureOut">
              <a:rPr lang="cs-CZ" smtClean="0"/>
              <a:t>15.11.2021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3593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30A9-2685-4868-8A26-41E7617F5379}" type="datetimeFigureOut">
              <a:rPr lang="cs-CZ" smtClean="0"/>
              <a:t>15.11.2021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8731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4B3330A9-2685-4868-8A26-41E7617F5379}" type="datetimeFigureOut">
              <a:rPr lang="cs-CZ" smtClean="0"/>
              <a:t>15.11.2021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3905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30A9-2685-4868-8A26-41E7617F5379}" type="datetimeFigureOut">
              <a:rPr lang="cs-CZ" smtClean="0"/>
              <a:t>15.11.2021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107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B3330A9-2685-4868-8A26-41E7617F5379}" type="datetimeFigureOut">
              <a:rPr lang="cs-CZ" smtClean="0"/>
              <a:t>15.11.2021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3419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30A9-2685-4868-8A26-41E7617F5379}" type="datetimeFigureOut">
              <a:rPr lang="cs-CZ" smtClean="0"/>
              <a:t>15.11.2021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1545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30A9-2685-4868-8A26-41E7617F5379}" type="datetimeFigureOut">
              <a:rPr lang="cs-CZ" smtClean="0"/>
              <a:t>15.11.2021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7617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30A9-2685-4868-8A26-41E7617F5379}" type="datetimeFigureOut">
              <a:rPr lang="cs-CZ" smtClean="0"/>
              <a:t>15.11.2021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4668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30A9-2685-4868-8A26-41E7617F5379}" type="datetimeFigureOut">
              <a:rPr lang="cs-CZ" smtClean="0"/>
              <a:t>15.11.2021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466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30A9-2685-4868-8A26-41E7617F5379}" type="datetimeFigureOut">
              <a:rPr lang="cs-CZ" smtClean="0"/>
              <a:t>15.11.2021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2866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30A9-2685-4868-8A26-41E7617F5379}" type="datetimeFigureOut">
              <a:rPr lang="cs-CZ" smtClean="0"/>
              <a:t>15.11.2021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2399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4B3330A9-2685-4868-8A26-41E7617F5379}" type="datetimeFigureOut">
              <a:rPr lang="cs-CZ" smtClean="0"/>
              <a:t>15.11.2021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11400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google.cz/url?sa=i&amp;url=https%3A%2F%2Fwww.focus-on-process.com%2Fblog%2F2020%2F03%2F06%2Fattila-menyhart-2%2F&amp;psig=AOvVaw0W_VKUmSeQdTJt6nNE8hhH&amp;ust=1603733486709000&amp;source=images&amp;cd=vfe&amp;ved=0CAIQjRxqFwoTCID-q5Km0OwCFQAAAAAdAAAAABBA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z/url?sa=i&amp;url=https%3A%2F%2Fwww.pinterest.com%2Fpin%2F212935888602428720%2F&amp;psig=AOvVaw0W_VKUmSeQdTJt6nNE8hhH&amp;ust=1603733486709000&amp;source=images&amp;cd=vfe&amp;ved=0CAIQjRxqGAoTCID-q5Km0OwCFQAAAAAdAAAAABCKAQ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google.cz/url?sa=i&amp;url=https%3A%2F%2Fwww.pinterest.com%2Fpin%2F112308584428952323%2F&amp;psig=AOvVaw0W_VKUmSeQdTJt6nNE8hhH&amp;ust=1603733486709000&amp;source=images&amp;cd=vfe&amp;ved=0CAIQjRxqFwoTCID-q5Km0OwCFQAAAAAdAAAAABBS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youtube.com/watch?v=ebMfr7n65_c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google.cz/url?sa=i&amp;url=https%3A%2F%2Fwww.straitstimes.com%2Fsport%2Fle-clos-guns-for-phelps-fly-records&amp;psig=AOvVaw0W_VKUmSeQdTJt6nNE8hhH&amp;ust=1603733486709000&amp;source=images&amp;cd=vfe&amp;ved=0CAIQjRxqFwoTCID-q5Km0OwCFQAAAAAdAAAAABBf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google.cz/url?sa=i&amp;url=https%3A%2F%2Fpetra15-7x.webgarden.cz%2Ftemata%2Fstyl-motyl&amp;psig=AOvVaw0W_VKUmSeQdTJt6nNE8hhH&amp;ust=1603733486709000&amp;source=images&amp;cd=vfe&amp;ved=0CAIQjRxqFwoTCICUuoaj0OwCFQAAAAAdAAAAABAK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z/url?sa=i&amp;url=https%3A%2F%2Fwww.pinterest.com%2Fpin%2F536209899353538049%2F&amp;psig=AOvVaw0W_VKUmSeQdTJt6nNE8hhH&amp;ust=1603733486709000&amp;source=images&amp;cd=vfe&amp;ved=0CAIQjRxqFwoTCID-q5Km0OwCFQAAAAAdAAAAABAh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google.cz/url?sa=i&amp;url=https%3A%2F%2Fwww.straitstimes.com%2Fsport%2Fle-clos-guns-for-phelps-fly-records&amp;psig=AOvVaw0W_VKUmSeQdTJt6nNE8hhH&amp;ust=1603733486709000&amp;source=images&amp;cd=vfe&amp;ved=0CAIQjRxqFwoTCID-q5Km0OwCFQAAAAAdAAAAABBf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google.cz/url?sa=i&amp;url=https%3A%2F%2Fwww.pinterest.com%2Ffluffysucks%2Fphotography%2F&amp;psig=AOvVaw0W_VKUmSeQdTJt6nNE8hhH&amp;ust=1603733486709000&amp;source=images&amp;cd=vfe&amp;ved=0CAIQjRxqFwoTCID-q5Km0OwCFQAAAAAdAAAAABAQ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www.google.cz/url?sa=i&amp;url=https%3A%2F%2Fm.youtube.com%2Fwatch%3Fv%3D9g9maSiKMcM&amp;psig=AOvVaw1uB3IgXKSUWqGYIoHICgmX&amp;ust=1603823315064000&amp;source=images&amp;cd=vfe&amp;ved=0CAIQjRxqFwoTCJCNkNPx0uwCFQAAAAAdAAAAABA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www.google.cz/url?sa=i&amp;url=https%3A%2F%2Fwww.dreamstime.com%2Frussian-athlete-swimmer-swimming-breaststroke-chelyabinsk-russia-march-russian-athlete-swimmer-swimming-breaststroke-image112821238&amp;psig=AOvVaw0W_VKUmSeQdTJt6nNE8hhH&amp;ust=1603733486709000&amp;source=images&amp;cd=vfe&amp;ved=0CAIQjRxqFwoTCPDqqvaj0OwCFQAAAAAdAAAAABAp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ffZn_-lU54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hyperlink" Target="https://www.youtube.com/watch?v=H16wDdWw3Cc" TargetMode="External"/><Relationship Id="rId2" Type="http://schemas.openxmlformats.org/officeDocument/2006/relationships/hyperlink" Target="https://www.google.cz/url?sa=i&amp;url=https%3A%2F%2Fwww.dreamstime.com%2Frussian-athlete-swimmer-swimming-breaststroke-chelyabinsk-russia-march-russian-athlete-swimmer-swimming-breaststroke-image112821238&amp;psig=AOvVaw0W_VKUmSeQdTJt6nNE8hhH&amp;ust=1603733486709000&amp;source=images&amp;cd=vfe&amp;ved=0CAIQjRxqFwoTCPDqqvaj0OwCFQAAAAAdAAAAABAk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mSRQrZAxCUA" TargetMode="External"/><Relationship Id="rId5" Type="http://schemas.openxmlformats.org/officeDocument/2006/relationships/image" Target="../media/image50.jpeg"/><Relationship Id="rId4" Type="http://schemas.openxmlformats.org/officeDocument/2006/relationships/hyperlink" Target="https://www.google.cz/url?sa=i&amp;url=http%3A%2F%2Fwww.etriatlon.cz%2Ftechnika_plavani%2Fmotylek_delfin.html&amp;psig=AOvVaw0W_VKUmSeQdTJt6nNE8hhH&amp;ust=1603733486709000&amp;source=images&amp;cd=vfe&amp;ved=0CAIQjRxqFwoTCICUuoaj0OwCFQAAAAAdAAAAABAQ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hyperlink" Target="https://www.youtube.com/watch?v=0llpJyPb7vI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google.cz/url?sa=i&amp;url=https%3A%2F%2Fwww.pinterest.com%2Fpin%2F546272629797839764%2F&amp;psig=AOvVaw0W_VKUmSeQdTJt6nNE8hhH&amp;ust=1603733486709000&amp;source=images&amp;cd=vfe&amp;ved=0CAIQjRxqFwoTCID-q5Km0OwCFQAAAAAdAAAAABAb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9600" dirty="0">
                <a:latin typeface="Algerian" panose="04020705040A02060702" pitchFamily="82" charset="0"/>
              </a:rPr>
              <a:t>motýlek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996250"/>
            <a:ext cx="6648995" cy="27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134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800" dirty="0"/>
              <a:t>Dolní končetiny</a:t>
            </a:r>
          </a:p>
        </p:txBody>
      </p:sp>
      <p:pic>
        <p:nvPicPr>
          <p:cNvPr id="4" name="Zástupný symbol pro obsah 3" descr="VIJAY KABBOOR Product &amp; Application Manager | Focus on Process">
            <a:hlinkClick r:id="rId2" tgtFrame="&quot;_blank&quot;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486" y="1946367"/>
            <a:ext cx="8686799" cy="482019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bdélník 4"/>
          <p:cNvSpPr/>
          <p:nvPr/>
        </p:nvSpPr>
        <p:spPr>
          <a:xfrm>
            <a:off x="406084" y="6147289"/>
            <a:ext cx="11377749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Podíl práce motýlkových nohou na celkovém výkonu je </a:t>
            </a:r>
            <a:r>
              <a:rPr lang="cs-CZ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cca 35%</a:t>
            </a:r>
            <a:r>
              <a:rPr lang="cs-CZ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979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7" y="535577"/>
            <a:ext cx="5264332" cy="2103119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422366" y="234277"/>
            <a:ext cx="6096000" cy="19364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Kopání nohama je podobné jako u kraulu pouze </a:t>
            </a:r>
            <a:r>
              <a:rPr lang="cs-CZ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pracují současně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což vyvolává </a:t>
            </a:r>
            <a:r>
              <a:rPr lang="cs-CZ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vyšší zrychlení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avšak vykoupené následným </a:t>
            </a:r>
            <a:r>
              <a:rPr lang="cs-CZ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vyšším kolísáním rychlosti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 descr="2012 US Olympians by Martin Schoeller | Swimming photography, Natalie  coughlin, Swimming pictures">
            <a:hlinkClick r:id="rId3" tgtFrame="&quot;_blank&quot;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06" y="2261779"/>
            <a:ext cx="5760720" cy="417957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bdélník 4"/>
          <p:cNvSpPr/>
          <p:nvPr/>
        </p:nvSpPr>
        <p:spPr>
          <a:xfrm>
            <a:off x="6518366" y="2877057"/>
            <a:ext cx="5408023" cy="4359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Kolena se </a:t>
            </a:r>
            <a:r>
              <a:rPr lang="cs-CZ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krčí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při kopu směrem </a:t>
            </a:r>
            <a:r>
              <a:rPr lang="cs-CZ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dolů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více než u kraulu a při pohybu směrem </a:t>
            </a:r>
            <a:r>
              <a:rPr lang="cs-CZ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 hladině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jsou nohy </a:t>
            </a:r>
            <a:r>
              <a:rPr lang="cs-CZ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natažené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stejně jako u kraulu.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paty jsou vně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chodidla uvolněná 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špičky vtočené dovnitř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486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ymsc.ca/blogs/coaching/resource/MichaelPhelpsButterfly01-KickTiming-72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66206" y="1631923"/>
            <a:ext cx="10881360" cy="496854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666206" y="368958"/>
            <a:ext cx="108813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200" dirty="0">
                <a:solidFill>
                  <a:srgbClr val="FF0000"/>
                </a:solidFill>
                <a:latin typeface="Calibri"/>
              </a:rPr>
              <a:t>Jde o sérii vlnivý pohybů ve vertikální rovině, které začínají v bederní oblasti zad a pokračují celými dolními končetinami. </a:t>
            </a:r>
          </a:p>
        </p:txBody>
      </p:sp>
    </p:spTree>
    <p:extLst>
      <p:ext uri="{BB962C8B-B14F-4D97-AF65-F5344CB8AC3E}">
        <p14:creationId xmlns:p14="http://schemas.microsoft.com/office/powerpoint/2010/main" val="1709232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35131" y="5352648"/>
            <a:ext cx="116259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 efektivní delfínovitý záběr dolními končetinami je nezbytná nadprůměrná </a:t>
            </a:r>
            <a:r>
              <a:rPr lang="cs-CZ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pohyblivost hlezenního kloubu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cs-CZ" sz="3600" dirty="0"/>
          </a:p>
        </p:txBody>
      </p:sp>
      <p:pic>
        <p:nvPicPr>
          <p:cNvPr id="3" name="Picture 2" descr="Butterfly Swimming Technique - Kick | Feat. Tyler Clary - YouTube">
            <a:extLst>
              <a:ext uri="{FF2B5EF4-FFF2-40B4-BE49-F238E27FC236}">
                <a16:creationId xmlns:a16="http://schemas.microsoft.com/office/drawing/2014/main" id="{71405ECB-86CF-435B-B951-B6BF3B466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69" y="436835"/>
            <a:ext cx="9823268" cy="459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27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014 Sochi Olympics | Michael phelps, Olympics, Summer olympics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290" y="1018902"/>
            <a:ext cx="9000309" cy="475488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1515289" y="372571"/>
            <a:ext cx="90003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„dvoudobý“ motýlek </a:t>
            </a:r>
            <a:r>
              <a:rPr lang="cs-CZ" sz="4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4000" dirty="0">
              <a:solidFill>
                <a:schemeClr val="bg1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515290" y="5934670"/>
            <a:ext cx="90003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5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kopy na jeden cyklus paží </a:t>
            </a:r>
            <a:endParaRPr lang="cs-CZ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645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he Dolphin Kick Technique in the Butterfly Stroke">
            <a:extLst>
              <a:ext uri="{FF2B5EF4-FFF2-40B4-BE49-F238E27FC236}">
                <a16:creationId xmlns:a16="http://schemas.microsoft.com/office/drawing/2014/main" id="{8279F51D-51E6-42EA-AE4A-DF607412C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657" y="201516"/>
            <a:ext cx="9666514" cy="512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175657" y="5329646"/>
            <a:ext cx="9666514" cy="2018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kop – se uskutečňuje </a:t>
            </a:r>
            <a:r>
              <a:rPr lang="cs-CZ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při zasouvání paží do vody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méně výrazný a pozorovatelný – zvedá boky a vrací tělu správnou polohu pro účinný záběr </a:t>
            </a:r>
            <a:r>
              <a:rPr lang="cs-CZ" sz="2800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301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EFBD828B-0272-49B6-B175-874DF9711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726" y="234197"/>
            <a:ext cx="9248503" cy="484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397725" y="5264331"/>
            <a:ext cx="9248503" cy="2496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  <a:buSzPts val="1200"/>
            </a:pP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kop – </a:t>
            </a:r>
            <a:r>
              <a:rPr lang="cs-CZ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podporuje záběr paží v jeho konečné fázi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pomáhá k nádechu a usnadňuje přenesení paží – výraznější</a:t>
            </a:r>
          </a:p>
          <a:p>
            <a:pPr lvl="0">
              <a:lnSpc>
                <a:spcPct val="107000"/>
              </a:lnSpc>
              <a:spcAft>
                <a:spcPts val="0"/>
              </a:spcAft>
              <a:buSzPts val="1200"/>
            </a:pPr>
            <a:endParaRPr lang="cs-CZ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594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82880" y="116154"/>
            <a:ext cx="5891349" cy="677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000" b="1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Základní charakteristika kopu</a:t>
            </a:r>
            <a:endParaRPr lang="cs-CZ" sz="2000" u="sng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pracuje celý trup a kopy jsou součástí delfínového vlnění plavce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pohyb vychází z kyčelního kloubu a je doprovázen pohybem pánve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pohyb vzhůru je pomalejší, než kop směrem ke dnu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paty jsou vytočeny vně a palce dovnitř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hnací síla vzniká pohybem ploch nártů a dolních částí bérců směrem dolů ke dnu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úhel v kolenech je na krátký okamžik až 90°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svislé pohyby ramen vyvolávají nesouhlasné pohyby pánve a souhlasné pohyby nohou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kopy na jeden cyklus paží </a:t>
            </a:r>
            <a:endParaRPr lang="cs-CZ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6531429" y="246960"/>
            <a:ext cx="5225142" cy="2790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0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Hlavní chyby v práci nohou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nohy jsou příliš od sebe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malý rozsah vertikálního pohybu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přílišné nebo žádné krčení kolen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pohyb nevychází z kyčlí, ale jen z kolen</a:t>
            </a:r>
            <a:endParaRPr lang="cs-CZ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29" y="3054845"/>
            <a:ext cx="4990011" cy="325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054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476103" y="6208494"/>
            <a:ext cx="8634548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https://www.youtube.com/watch?v=ebMfr7n65_c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cs-CZ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Butterfly</a:t>
            </a:r>
            <a:r>
              <a:rPr lang="cs-CZ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Swimming</a:t>
            </a:r>
            <a:r>
              <a:rPr lang="cs-CZ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Technique</a:t>
            </a:r>
            <a:r>
              <a:rPr lang="cs-CZ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| </a:t>
            </a:r>
            <a:r>
              <a:rPr lang="cs-CZ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Kick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287383" y="290611"/>
            <a:ext cx="11547566" cy="3056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Samotné delfínové vlnění pod vodní hladinu je tak účinné, že někteří plavci byli schopni po startu a po obrátce vlnit pod vodou až 25 m a udrželi vlněním vyšší rychlost než při plavání na hladině. I proto bylo posléze zavedeno pravidlo plavání pod vodou maximálně 15m po startu a každé obrátce.</a:t>
            </a:r>
            <a:endParaRPr lang="cs-CZ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377" y="3346897"/>
            <a:ext cx="6096000" cy="280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8760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800" dirty="0"/>
              <a:t>Horní končetiny</a:t>
            </a:r>
          </a:p>
        </p:txBody>
      </p:sp>
      <p:pic>
        <p:nvPicPr>
          <p:cNvPr id="6" name="Zástupný symbol pro obsah 5" descr="Le Clos guns for Phelps' fly records, Sport News &amp; Top Stories - The  Straits Times">
            <a:hlinkClick r:id="rId2" tgtFrame="&quot;_blank&quot;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519" y="2507751"/>
            <a:ext cx="9326880" cy="42068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bdélník 6"/>
          <p:cNvSpPr/>
          <p:nvPr/>
        </p:nvSpPr>
        <p:spPr>
          <a:xfrm>
            <a:off x="1431519" y="1861420"/>
            <a:ext cx="9326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Podíl práce paží 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celkovém výkonu je </a:t>
            </a:r>
            <a:r>
              <a:rPr lang="cs-CZ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cca </a:t>
            </a:r>
            <a:r>
              <a:rPr lang="cs-CZ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65%</a:t>
            </a:r>
            <a:r>
              <a:rPr lang="cs-CZ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2572463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Styl motýl - Plavani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874" y="1275661"/>
            <a:ext cx="7550331" cy="37841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bdélník 4"/>
          <p:cNvSpPr/>
          <p:nvPr/>
        </p:nvSpPr>
        <p:spPr>
          <a:xfrm>
            <a:off x="326571" y="198443"/>
            <a:ext cx="114169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Druhý nejrychlejší 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plavecký způsob díky významné hnací síle vytvořené </a:t>
            </a:r>
            <a:r>
              <a:rPr lang="cs-CZ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vlněním těla a nohou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která plavce rychle posouvá vpřed. </a:t>
            </a:r>
            <a:endParaRPr lang="cs-CZ" sz="3200" dirty="0"/>
          </a:p>
        </p:txBody>
      </p:sp>
      <p:sp>
        <p:nvSpPr>
          <p:cNvPr id="6" name="Obdélník 5"/>
          <p:cNvSpPr/>
          <p:nvPr/>
        </p:nvSpPr>
        <p:spPr>
          <a:xfrm>
            <a:off x="431074" y="5059825"/>
            <a:ext cx="1150837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nejnáročnější</a:t>
            </a: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cs-CZ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nejméně vytrvalecký 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cs-CZ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nejméně praktikovaný</a:t>
            </a: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cs-CZ" dirty="0"/>
              <a:t> </a:t>
            </a: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účinnost je druhá nejmenší ze všech plaveckých způsobů</a:t>
            </a:r>
          </a:p>
          <a:p>
            <a:pPr algn="ctr"/>
            <a:r>
              <a:rPr lang="cs-CZ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nejatraktivnější</a:t>
            </a:r>
          </a:p>
          <a:p>
            <a:r>
              <a:rPr lang="cs-CZ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82928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87382" y="424543"/>
            <a:ext cx="4258491" cy="6022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3" lvl="0" indent="-609603">
              <a:lnSpc>
                <a:spcPct val="80000"/>
              </a:lnSpc>
              <a:spcBef>
                <a:spcPts val="400"/>
              </a:spcBef>
            </a:pPr>
            <a:r>
              <a:rPr lang="cs-CZ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Pohyby horních</a:t>
            </a:r>
          </a:p>
          <a:p>
            <a:pPr marL="609603" lvl="0" indent="-609603">
              <a:lnSpc>
                <a:spcPct val="80000"/>
              </a:lnSpc>
              <a:spcBef>
                <a:spcPts val="400"/>
              </a:spcBef>
            </a:pPr>
            <a:r>
              <a:rPr lang="cs-CZ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končetin jsou</a:t>
            </a:r>
          </a:p>
          <a:p>
            <a:pPr marL="609603" lvl="0" indent="-609603">
              <a:lnSpc>
                <a:spcPct val="80000"/>
              </a:lnSpc>
              <a:spcBef>
                <a:spcPts val="400"/>
              </a:spcBef>
            </a:pPr>
            <a:r>
              <a:rPr lang="cs-CZ" sz="4000" dirty="0">
                <a:latin typeface="Calibri" panose="020F0502020204030204" pitchFamily="34" charset="0"/>
                <a:cs typeface="Calibri" panose="020F0502020204030204" pitchFamily="34" charset="0"/>
              </a:rPr>
              <a:t>současné a</a:t>
            </a:r>
          </a:p>
          <a:p>
            <a:pPr marL="609603" lvl="0" indent="-609603">
              <a:lnSpc>
                <a:spcPct val="80000"/>
              </a:lnSpc>
              <a:spcBef>
                <a:spcPts val="400"/>
              </a:spcBef>
            </a:pPr>
            <a:r>
              <a:rPr lang="cs-CZ" sz="4000" dirty="0">
                <a:latin typeface="Calibri" panose="020F0502020204030204" pitchFamily="34" charset="0"/>
                <a:cs typeface="Calibri" panose="020F0502020204030204" pitchFamily="34" charset="0"/>
              </a:rPr>
              <a:t>symetrické</a:t>
            </a:r>
            <a:r>
              <a:rPr lang="cs-CZ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609603" lvl="0" indent="-609603">
              <a:lnSpc>
                <a:spcPct val="80000"/>
              </a:lnSpc>
              <a:spcBef>
                <a:spcPts val="400"/>
              </a:spcBef>
            </a:pPr>
            <a:endParaRPr lang="cs-CZ" sz="4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603" lvl="0" indent="-609603">
              <a:lnSpc>
                <a:spcPct val="80000"/>
              </a:lnSpc>
              <a:spcBef>
                <a:spcPts val="400"/>
              </a:spcBef>
            </a:pPr>
            <a:r>
              <a:rPr lang="cs-CZ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Během jednoho</a:t>
            </a:r>
          </a:p>
          <a:p>
            <a:pPr marL="609603" lvl="0" indent="-609603">
              <a:lnSpc>
                <a:spcPct val="80000"/>
              </a:lnSpc>
              <a:spcBef>
                <a:spcPts val="400"/>
              </a:spcBef>
            </a:pPr>
            <a:r>
              <a:rPr lang="cs-CZ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cyklu provedou</a:t>
            </a:r>
          </a:p>
          <a:p>
            <a:pPr marL="609603" lvl="0" indent="-609603">
              <a:lnSpc>
                <a:spcPct val="80000"/>
              </a:lnSpc>
              <a:spcBef>
                <a:spcPts val="400"/>
              </a:spcBef>
            </a:pPr>
            <a:r>
              <a:rPr lang="cs-CZ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paže </a:t>
            </a:r>
            <a:r>
              <a:rPr lang="cs-CZ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záběr pod</a:t>
            </a:r>
          </a:p>
          <a:p>
            <a:pPr marL="609603" lvl="0" indent="-609603">
              <a:lnSpc>
                <a:spcPct val="80000"/>
              </a:lnSpc>
              <a:spcBef>
                <a:spcPts val="400"/>
              </a:spcBef>
            </a:pPr>
            <a:r>
              <a:rPr lang="cs-CZ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hladinou </a:t>
            </a:r>
            <a:r>
              <a:rPr lang="cs-CZ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cs-CZ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švihový</a:t>
            </a:r>
          </a:p>
          <a:p>
            <a:pPr marL="609603" lvl="0" indent="-609603">
              <a:lnSpc>
                <a:spcPct val="80000"/>
              </a:lnSpc>
              <a:spcBef>
                <a:spcPts val="400"/>
              </a:spcBef>
            </a:pPr>
            <a:r>
              <a:rPr lang="cs-CZ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přenos bočními</a:t>
            </a:r>
          </a:p>
          <a:p>
            <a:pPr marL="609603" lvl="0" indent="-609603">
              <a:lnSpc>
                <a:spcPct val="80000"/>
              </a:lnSpc>
              <a:spcBef>
                <a:spcPts val="400"/>
              </a:spcBef>
            </a:pPr>
            <a:r>
              <a:rPr lang="cs-CZ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oblouky</a:t>
            </a:r>
            <a:r>
              <a:rPr lang="cs-CZ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" name="Obdélník 2"/>
          <p:cNvSpPr/>
          <p:nvPr/>
        </p:nvSpPr>
        <p:spPr>
          <a:xfrm>
            <a:off x="4689566" y="4950506"/>
            <a:ext cx="7075714" cy="1915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Timing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jednotlivých fází je určen jak individuálními parametry plavce, tak intenzitou plavání, rychlostí vlnění a úrovní techniky plavce.</a:t>
            </a: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Butterfly Stroke Swimming Technique - the 12 essential parts">
            <a:extLst>
              <a:ext uri="{FF2B5EF4-FFF2-40B4-BE49-F238E27FC236}">
                <a16:creationId xmlns:a16="http://schemas.microsoft.com/office/drawing/2014/main" id="{57FBF1DD-AE69-4C42-B8F2-D83597B02B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3" b="11556"/>
          <a:stretch/>
        </p:blipFill>
        <p:spPr bwMode="auto">
          <a:xfrm>
            <a:off x="4689566" y="424543"/>
            <a:ext cx="7075714" cy="4525963"/>
          </a:xfrm>
          <a:prstGeom prst="rect">
            <a:avLst/>
          </a:prstGeom>
          <a:solidFill>
            <a:srgbClr val="FFFFFF"/>
          </a:solidFill>
          <a:extLst/>
        </p:spPr>
      </p:pic>
    </p:spTree>
    <p:extLst>
      <p:ext uri="{BB962C8B-B14F-4D97-AF65-F5344CB8AC3E}">
        <p14:creationId xmlns:p14="http://schemas.microsoft.com/office/powerpoint/2010/main" val="20036271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800" dirty="0"/>
              <a:t>Pohyby paží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02919" y="2011679"/>
            <a:ext cx="9784080" cy="474181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400" dirty="0"/>
              <a:t> </a:t>
            </a:r>
            <a:r>
              <a:rPr lang="cs-CZ" sz="4400" dirty="0">
                <a:solidFill>
                  <a:schemeClr val="bg1"/>
                </a:solidFill>
              </a:rPr>
              <a:t>rozlišujeme 5 základních fází pohybu paží</a:t>
            </a:r>
          </a:p>
          <a:p>
            <a:pPr marL="0" indent="0" algn="ctr">
              <a:buNone/>
            </a:pPr>
            <a:r>
              <a:rPr lang="cs-CZ" sz="4400" dirty="0"/>
              <a:t> </a:t>
            </a:r>
            <a:r>
              <a:rPr lang="cs-CZ" sz="4400" b="1" dirty="0"/>
              <a:t>přípravná </a:t>
            </a:r>
          </a:p>
          <a:p>
            <a:pPr marL="0" indent="0" algn="ctr">
              <a:buNone/>
            </a:pPr>
            <a:r>
              <a:rPr lang="cs-CZ" sz="4400" b="1" dirty="0"/>
              <a:t>přechodná</a:t>
            </a:r>
          </a:p>
          <a:p>
            <a:pPr marL="0" indent="0" algn="ctr">
              <a:buNone/>
            </a:pPr>
            <a:r>
              <a:rPr lang="cs-CZ" sz="4400" b="1" dirty="0"/>
              <a:t> záběrová </a:t>
            </a:r>
            <a:r>
              <a:rPr lang="cs-CZ" sz="4400" dirty="0"/>
              <a:t>– přitahování, odtlačování</a:t>
            </a:r>
            <a:r>
              <a:rPr lang="cs-CZ" sz="4400" b="1" dirty="0"/>
              <a:t> </a:t>
            </a:r>
          </a:p>
          <a:p>
            <a:pPr marL="0" indent="0" algn="ctr">
              <a:buNone/>
            </a:pPr>
            <a:r>
              <a:rPr lang="cs-CZ" sz="4400" b="1" dirty="0"/>
              <a:t>fáze vytažení  </a:t>
            </a:r>
          </a:p>
          <a:p>
            <a:pPr marL="0" indent="0" algn="ctr">
              <a:buNone/>
            </a:pPr>
            <a:r>
              <a:rPr lang="cs-CZ" sz="4400" b="1" dirty="0"/>
              <a:t>přenos paže</a:t>
            </a:r>
            <a:endParaRPr lang="cs-CZ" sz="4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83351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27908" y="292941"/>
            <a:ext cx="9287691" cy="434437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365760" y="4637315"/>
            <a:ext cx="11521440" cy="21707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6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Přípravná fáze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začíná zasunutím paží do vody ve vzpažení, přibližně v šíři ramen a dlaně jsou vytočeny vně. Zanoření paže by mělo optimálně probíhat v tomto pořadí – ruka, loket, rameno, a proto bývají někdy paže mírně ohnuté v lokti</a:t>
            </a: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6639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1.bp.blogspot.com/-sBG-Eung460/VO15x7xm3EI/AAAAAAAAADs/m1tbKSqatv4/s1600/MIchael%2BPhelps%2B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78003" y="783807"/>
            <a:ext cx="8424934" cy="51873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07973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.dailymail.co.uk/i/pix/2012/08/03/article-2183335-145EADDD000005DC-637_634x39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21013" y="182839"/>
            <a:ext cx="10069798" cy="6472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 descr="Pin on Swimming">
            <a:hlinkClick r:id="rId3" tgtFrame="&quot;_blank&quot;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1" y="182839"/>
            <a:ext cx="5708469" cy="64725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20010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Le Clos guns for Phelps' fly records, Sport News &amp; Top Stories - The  Straits Times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209006"/>
            <a:ext cx="9875520" cy="485285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287383" y="5172039"/>
            <a:ext cx="11586754" cy="1709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6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Přechodná fáze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pokračuje pohybem paží do stran a mírně dolů, začínají se lehce ohýbat v loktech - cílem je tzv. zachycení vody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685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00+ Best phOtOgraphy images | photography, photographer, photo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646" y="143691"/>
            <a:ext cx="5617028" cy="65706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81577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SWIMMER Magazine Breaststroke Arms Missteps - YouTube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199" y="2351314"/>
            <a:ext cx="7106195" cy="4272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47440" y="251967"/>
            <a:ext cx="6497497" cy="4032650"/>
          </a:xfrm>
          <a:prstGeom prst="rect">
            <a:avLst/>
          </a:prstGeom>
        </p:spPr>
      </p:pic>
      <p:sp>
        <p:nvSpPr>
          <p:cNvPr id="5" name="Plus 4"/>
          <p:cNvSpPr/>
          <p:nvPr/>
        </p:nvSpPr>
        <p:spPr>
          <a:xfrm>
            <a:off x="718457" y="953588"/>
            <a:ext cx="914400" cy="914400"/>
          </a:xfrm>
          <a:prstGeom prst="mathPl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Minus 5"/>
          <p:cNvSpPr/>
          <p:nvPr/>
        </p:nvSpPr>
        <p:spPr>
          <a:xfrm>
            <a:off x="10356296" y="2690948"/>
            <a:ext cx="914400" cy="914400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79959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13509" y="-287382"/>
            <a:ext cx="11443062" cy="6991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2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Přitahování</a:t>
            </a:r>
            <a:r>
              <a:rPr lang="cs-CZ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paže pohybují po obloucích nejdříve do stran a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následně dovnitř s „vysokou polohou“ lokte</a:t>
            </a:r>
            <a:endParaRPr lang="cs-CZ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2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Odtlačování</a:t>
            </a:r>
            <a:r>
              <a:rPr lang="cs-CZ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dochází k natahování paží pod trupem až do ukončení záběru ke stehnům dlaněmi vzad</a:t>
            </a: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982" y="1894114"/>
            <a:ext cx="9000309" cy="305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5131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849086" y="4780152"/>
            <a:ext cx="10319657" cy="1643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2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Fáze vytažení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následuje po prvním kopu a ukončení záběru, kdy se ramena dostávají vpřed nad hladinu a lokty vytahují relaxovaná předloktí a ruku</a:t>
            </a: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http://www.tnp.sg/sites/default/files/styles/story_big_image/public/articles/20160119/NP_20160119_SHSWIM19_1138745.jpg?itok=vznhwNJB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2777" y="209006"/>
            <a:ext cx="9980023" cy="45711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4351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800" dirty="0"/>
              <a:t>Vývoj techniky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445" y="2011679"/>
            <a:ext cx="11639005" cy="46111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4800" dirty="0"/>
              <a:t>Motýlek je </a:t>
            </a:r>
            <a:r>
              <a:rPr lang="cs-CZ" sz="4800" dirty="0">
                <a:solidFill>
                  <a:srgbClr val="FF0000"/>
                </a:solidFill>
              </a:rPr>
              <a:t>nejmladším plaveckým způsobem </a:t>
            </a:r>
            <a:r>
              <a:rPr lang="cs-CZ" sz="4800" dirty="0"/>
              <a:t>a vyznačuje se tedy nejkratší historií.</a:t>
            </a:r>
          </a:p>
          <a:p>
            <a:pPr marL="0" indent="0">
              <a:buNone/>
            </a:pPr>
            <a:r>
              <a:rPr lang="cs-CZ" sz="4800" dirty="0"/>
              <a:t> Vznikl jako</a:t>
            </a:r>
            <a:r>
              <a:rPr lang="cs-CZ" sz="4800" b="1" dirty="0"/>
              <a:t> </a:t>
            </a:r>
            <a:r>
              <a:rPr lang="cs-CZ" sz="4800" dirty="0">
                <a:solidFill>
                  <a:srgbClr val="FF0000"/>
                </a:solidFill>
              </a:rPr>
              <a:t>modifikace plaveckého způsobu prsa </a:t>
            </a:r>
            <a:r>
              <a:rPr lang="cs-CZ" sz="4800" dirty="0"/>
              <a:t>a v roce </a:t>
            </a:r>
            <a:r>
              <a:rPr lang="cs-CZ" sz="4800" dirty="0">
                <a:solidFill>
                  <a:schemeClr val="bg1"/>
                </a:solidFill>
              </a:rPr>
              <a:t>1952</a:t>
            </a:r>
            <a:r>
              <a:rPr lang="cs-CZ" sz="4800" dirty="0"/>
              <a:t> byl uznán jako </a:t>
            </a:r>
            <a:r>
              <a:rPr lang="cs-CZ" sz="4800" dirty="0">
                <a:solidFill>
                  <a:schemeClr val="bg1"/>
                </a:solidFill>
              </a:rPr>
              <a:t>nový plavecký způsob. </a:t>
            </a:r>
          </a:p>
          <a:p>
            <a:pPr marL="0" indent="0">
              <a:buNone/>
            </a:pPr>
            <a:r>
              <a:rPr lang="cs-CZ" sz="4800" dirty="0"/>
              <a:t>Bývá nazýván také jako motýl nebo </a:t>
            </a:r>
            <a:r>
              <a:rPr lang="cs-CZ" sz="4800" dirty="0">
                <a:solidFill>
                  <a:srgbClr val="FF0000"/>
                </a:solidFill>
              </a:rPr>
              <a:t>delfín</a:t>
            </a:r>
            <a:r>
              <a:rPr lang="cs-CZ" sz="4800" b="1" dirty="0"/>
              <a:t>. </a:t>
            </a:r>
            <a:endParaRPr lang="cs-CZ" sz="4800" dirty="0"/>
          </a:p>
          <a:p>
            <a:endParaRPr lang="cs-CZ" sz="4800" dirty="0"/>
          </a:p>
        </p:txBody>
      </p:sp>
    </p:spTree>
    <p:extLst>
      <p:ext uri="{BB962C8B-B14F-4D97-AF65-F5344CB8AC3E}">
        <p14:creationId xmlns:p14="http://schemas.microsoft.com/office/powerpoint/2010/main" val="10697641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ussian Athlete Swimmer Swimming Breaststroke Editorial Stock Photo - Image  of action, pool: 112821238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64" y="313509"/>
            <a:ext cx="10620102" cy="5891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0" y="4376058"/>
            <a:ext cx="5146767" cy="235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475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47493" y="4236003"/>
            <a:ext cx="10283516" cy="2302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2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Přenos paží </a:t>
            </a:r>
            <a:endParaRPr lang="cs-CZ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prováděn švihově bočními oblouky po sklonění hlavy a ohnutí zad, těsně nad hladinou uvolněnými pažemi - </a:t>
            </a:r>
            <a:r>
              <a:rPr lang="cs-CZ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ruce jsou obráceny dovnitř , palce směřují k hladině</a:t>
            </a:r>
            <a:endParaRPr lang="cs-CZ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http://blog.doheny.com/wp-content/uploads/2011/06/butterfly-stroke-swim-techniqu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3326" y="418011"/>
            <a:ext cx="5329646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 descr="Výsledek obrázku pro swimming world technique tips butterfly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479177" y="418011"/>
            <a:ext cx="5094514" cy="3657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26852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otýl plavec mrtvic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57646" y="483327"/>
            <a:ext cx="10554788" cy="55647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757646" y="5839098"/>
            <a:ext cx="10554788" cy="838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cs-CZ" sz="2000" u="sng" dirty="0">
              <a:solidFill>
                <a:srgbClr val="0563C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  <a:hlinkClick r:id="rId3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000" u="sng" dirty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3"/>
              </a:rPr>
              <a:t>https://www.youtube.com/watch?v=UffZn_-lU54</a:t>
            </a: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- </a:t>
            </a:r>
            <a:r>
              <a:rPr lang="cs-CZ" sz="2000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Butterfly</a:t>
            </a:r>
            <a:r>
              <a:rPr lang="cs-CZ" sz="2000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Swimming</a:t>
            </a:r>
            <a:r>
              <a:rPr lang="cs-CZ" sz="2000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Technique</a:t>
            </a:r>
            <a:r>
              <a:rPr lang="cs-CZ" sz="2000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| </a:t>
            </a:r>
            <a:r>
              <a:rPr lang="cs-CZ" sz="2000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Stroke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9685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wimspeedsecrets.files.wordpress.com/2014/11/swimspeedstrokes_butterflycurvilinearpath_600px.jpg"/>
          <p:cNvPicPr>
            <a:picLocks noChangeAspect="1"/>
          </p:cNvPicPr>
          <p:nvPr/>
        </p:nvPicPr>
        <p:blipFill>
          <a:blip r:embed="rId2"/>
          <a:srcRect l="7730" t="11664" r="9347" b="7793"/>
          <a:stretch>
            <a:fillRect/>
          </a:stretch>
        </p:blipFill>
        <p:spPr>
          <a:xfrm>
            <a:off x="431075" y="116631"/>
            <a:ext cx="5747656" cy="65973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6648994" y="554960"/>
            <a:ext cx="5251269" cy="6715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kern="0" dirty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rgbClr val="000000"/>
                </a:solidFill>
                <a:latin typeface="Arial Black" pitchFamily="34"/>
              </a:rPr>
              <a:t>1 - 2 přípravná fáze</a:t>
            </a: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kern="0" dirty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rgbClr val="000000"/>
                </a:solidFill>
                <a:latin typeface="Arial Black" pitchFamily="34"/>
              </a:rPr>
              <a:t>3 - 4 přechodná fáze</a:t>
            </a: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kern="0" dirty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rgbClr val="000000"/>
                </a:solidFill>
                <a:latin typeface="Arial Black" pitchFamily="34"/>
              </a:rPr>
              <a:t>5 - 6 záběrová fáze -</a:t>
            </a:r>
            <a:r>
              <a:rPr lang="cs-CZ" sz="2000" dirty="0">
                <a:solidFill>
                  <a:srgbClr val="000000"/>
                </a:solidFill>
                <a:latin typeface="Arial Black" pitchFamily="34"/>
              </a:rPr>
              <a:t> přitahování </a:t>
            </a: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kern="0" dirty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dirty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dirty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dirty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dirty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dirty="0">
                <a:solidFill>
                  <a:srgbClr val="000000"/>
                </a:solidFill>
                <a:latin typeface="Arial Black" pitchFamily="34"/>
              </a:rPr>
              <a:t>7 - záběrová fáze - odtlačování  </a:t>
            </a: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rgbClr val="000000"/>
                </a:solidFill>
                <a:latin typeface="Arial Black" pitchFamily="34"/>
              </a:rPr>
              <a:t> </a:t>
            </a: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rgbClr val="000000"/>
                </a:solidFill>
                <a:latin typeface="Arial Black" pitchFamily="34"/>
              </a:rPr>
              <a:t>8 - fáze vytažení</a:t>
            </a:r>
            <a:r>
              <a:rPr lang="cs-CZ" sz="2000" dirty="0">
                <a:solidFill>
                  <a:srgbClr val="000000"/>
                </a:solidFill>
                <a:latin typeface="Arial Black" pitchFamily="34"/>
              </a:rPr>
              <a:t> </a:t>
            </a: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rgbClr val="000000"/>
                </a:solidFill>
                <a:latin typeface="Arial Black" pitchFamily="34"/>
              </a:rPr>
              <a:t>       </a:t>
            </a: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rgbClr val="000000"/>
                </a:solidFill>
                <a:latin typeface="Arial Black" pitchFamily="34"/>
              </a:rPr>
              <a:t>        </a:t>
            </a: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kern="0" dirty="0">
                <a:solidFill>
                  <a:srgbClr val="000000"/>
                </a:solidFill>
                <a:latin typeface="Arial Black" pitchFamily="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11963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utvs.cvut.cz/sporty/plavani/img/motylek_0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87577" y="404949"/>
            <a:ext cx="4472697" cy="6152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 descr="DrawingButterflyPulling-242x30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53497" y="404949"/>
            <a:ext cx="4598126" cy="61526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65897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6000" dirty="0"/>
              <a:t>Chyby horních končetin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2881" y="2429691"/>
            <a:ext cx="6217918" cy="4624251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sz="3000" dirty="0"/>
              <a:t> zasunutí pokrčených paží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3000" dirty="0"/>
              <a:t> záběr příliš vně stranou od těla – chybí oblouk dovnitř a vysoký loket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3000" dirty="0"/>
              <a:t> záběr nataženými pažemi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3000" dirty="0"/>
              <a:t> záběr není dotažen do úrovně boků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3000" dirty="0"/>
              <a:t> přenos je veden částečně vodou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3000" dirty="0"/>
              <a:t> přenos pokrčených paží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3000" dirty="0"/>
              <a:t>záběr začíná hned po zasunutí paží do vody</a:t>
            </a:r>
          </a:p>
          <a:p>
            <a:pPr marL="0" indent="0">
              <a:buNone/>
            </a:pPr>
            <a:r>
              <a:rPr lang="cs-CZ" dirty="0"/>
              <a:t> </a:t>
            </a:r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067" y="2011681"/>
            <a:ext cx="4532812" cy="210312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067" y="4333546"/>
            <a:ext cx="4532812" cy="2302385"/>
          </a:xfrm>
          <a:prstGeom prst="rect">
            <a:avLst/>
          </a:prstGeom>
        </p:spPr>
      </p:pic>
      <p:sp>
        <p:nvSpPr>
          <p:cNvPr id="4" name="Plus 3"/>
          <p:cNvSpPr/>
          <p:nvPr/>
        </p:nvSpPr>
        <p:spPr>
          <a:xfrm>
            <a:off x="10243552" y="5824372"/>
            <a:ext cx="743447" cy="628679"/>
          </a:xfrm>
          <a:prstGeom prst="mathPl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Minus 4"/>
          <p:cNvSpPr/>
          <p:nvPr/>
        </p:nvSpPr>
        <p:spPr>
          <a:xfrm>
            <a:off x="10243552" y="3540034"/>
            <a:ext cx="507179" cy="444138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9039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000" dirty="0"/>
              <a:t>Souhra a dýchání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400" dirty="0">
                <a:solidFill>
                  <a:srgbClr val="000000"/>
                </a:solidFill>
                <a:latin typeface="Arial Black" pitchFamily="34"/>
              </a:rPr>
              <a:t>Souhra v motýlku a návaznost pohybů musí být plynulá.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919" y="2468880"/>
            <a:ext cx="9404121" cy="418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7062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maciejowa-chata.com.pl/images/Plywanie/delfinszkic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1767" y="169816"/>
            <a:ext cx="3418896" cy="657061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bdélník 3"/>
          <p:cNvSpPr/>
          <p:nvPr/>
        </p:nvSpPr>
        <p:spPr>
          <a:xfrm>
            <a:off x="3840480" y="454302"/>
            <a:ext cx="799446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Plavec je po zasunutí paží do vody natažen a zahajuje záběr pažemi.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Během uchopení vody a ve fázi přitahování se nohy krčí v kolenou do maximální flexe a chystají se na kop.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Během záběru paží plavec vydechuje a na </a:t>
            </a:r>
            <a:r>
              <a:rPr lang="cs-CZ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konci záběru s podporou kopu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 vysouvá hlavu z vody a po ukončení záběru a kopu provádí nádech.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Po nádechu se hlava sklání, uvolněné paže jsou švihem přeneseny těsně nad hladinou do vzpažení a zasouvají se do vody.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Během zasouvání paží do vody </a:t>
            </a:r>
            <a:r>
              <a:rPr lang="cs-CZ" sz="2400" b="1" dirty="0">
                <a:latin typeface="Calibri" panose="020F0502020204030204" pitchFamily="34" charset="0"/>
                <a:ea typeface="Times New Roman" panose="02020603050405020304" pitchFamily="18" charset="0"/>
              </a:rPr>
              <a:t>následuje</a:t>
            </a:r>
            <a:r>
              <a:rPr lang="cs-CZ" sz="2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druhý kop nohama</a:t>
            </a:r>
            <a:r>
              <a:rPr lang="cs-CZ" sz="2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Trup kopíruje dráhu paží a provádí delfínovou vlnu.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Na konci této vlny plavec zanožuje, krčí nohy, zahajuje záběr pažemi a chystá se na první kop.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První kop </a:t>
            </a:r>
            <a:r>
              <a:rPr lang="cs-CZ" sz="2400" b="1" dirty="0">
                <a:latin typeface="Calibri" panose="020F0502020204030204" pitchFamily="34" charset="0"/>
                <a:ea typeface="Times New Roman" panose="02020603050405020304" pitchFamily="18" charset="0"/>
              </a:rPr>
              <a:t>je prováděn </a:t>
            </a:r>
            <a:r>
              <a:rPr lang="cs-CZ" sz="2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během záběru pažemi</a:t>
            </a:r>
            <a:r>
              <a:rPr lang="cs-CZ" sz="2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cs-CZ" sz="2400" b="1" dirty="0"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9995725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4.bp.blogspot.com/-MAo-qBYOP10/UqZx6eJpaLI/AAAAAAAABsY/661QOR3ZRgE/s1600/phelp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01337" y="294857"/>
            <a:ext cx="4608511" cy="2592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6" descr="http://www.enjoy-swimming.com/wp-content/uploads/swimming-butterfly-breathing-2.jpg"/>
          <p:cNvPicPr>
            <a:picLocks noChangeAspect="1"/>
          </p:cNvPicPr>
          <p:nvPr/>
        </p:nvPicPr>
        <p:blipFill>
          <a:blip r:embed="rId3"/>
          <a:srcRect b="5131"/>
          <a:stretch>
            <a:fillRect/>
          </a:stretch>
        </p:blipFill>
        <p:spPr>
          <a:xfrm>
            <a:off x="6570617" y="294857"/>
            <a:ext cx="4598126" cy="2599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 descr="http://www.swim-teach.com/images/337xNxswim-butterfly-breathing-technique.jpg.pagespeed.ic.A2AdnrJmse.jpg"/>
          <p:cNvPicPr>
            <a:picLocks noChangeAspect="1"/>
          </p:cNvPicPr>
          <p:nvPr/>
        </p:nvPicPr>
        <p:blipFill>
          <a:blip r:embed="rId4"/>
          <a:srcRect t="11863" r="50142"/>
          <a:stretch>
            <a:fillRect/>
          </a:stretch>
        </p:blipFill>
        <p:spPr>
          <a:xfrm>
            <a:off x="901337" y="4252612"/>
            <a:ext cx="4608511" cy="2347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://www.swim-teach.com/images/337xNxswim-butterfly-breathing-technique.jpg.pagespeed.ic.A2AdnrJmse.jpg"/>
          <p:cNvPicPr>
            <a:picLocks noChangeAspect="1"/>
          </p:cNvPicPr>
          <p:nvPr/>
        </p:nvPicPr>
        <p:blipFill>
          <a:blip r:embed="rId4"/>
          <a:srcRect l="50692"/>
          <a:stretch>
            <a:fillRect/>
          </a:stretch>
        </p:blipFill>
        <p:spPr>
          <a:xfrm>
            <a:off x="6570617" y="4252611"/>
            <a:ext cx="4598125" cy="234704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délník 5"/>
          <p:cNvSpPr/>
          <p:nvPr/>
        </p:nvSpPr>
        <p:spPr>
          <a:xfrm>
            <a:off x="704055" y="3131224"/>
            <a:ext cx="50030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Nádech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 je načasován do fáze vytažení paží a začátku jejich přenosu.</a:t>
            </a:r>
            <a:endParaRPr lang="cs-CZ" sz="2400" dirty="0"/>
          </a:p>
        </p:txBody>
      </p:sp>
      <p:sp>
        <p:nvSpPr>
          <p:cNvPr id="7" name="Obdélník 6"/>
          <p:cNvSpPr/>
          <p:nvPr/>
        </p:nvSpPr>
        <p:spPr>
          <a:xfrm>
            <a:off x="6472644" y="3157744"/>
            <a:ext cx="4794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cs-CZ" sz="2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Výdech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 je postupný s důrazem na  konci záběrové fáze.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6460030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Russian Athlete Swimmer Swimming Breaststroke Editorial Stock Photo - Image  of action, pool: 112821238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085" y="2646238"/>
            <a:ext cx="6560549" cy="4029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Motýlek - delfín, E Triatlon - triatlonový magazín">
            <a:hlinkClick r:id="rId4" tgtFrame="&quot;_blank&quot;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" y="233499"/>
            <a:ext cx="6386375" cy="407724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délník 5"/>
          <p:cNvSpPr/>
          <p:nvPr/>
        </p:nvSpPr>
        <p:spPr>
          <a:xfrm>
            <a:off x="6871063" y="529404"/>
            <a:ext cx="5110572" cy="557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795"/>
              </a:lnSpc>
              <a:spcBef>
                <a:spcPts val="1795"/>
              </a:spcBef>
              <a:spcAft>
                <a:spcPts val="1795"/>
              </a:spcAft>
            </a:pPr>
            <a:r>
              <a:rPr lang="cs-CZ" u="sng" dirty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6"/>
              </a:rPr>
              <a:t>https://www.youtube.com/watch?v=mSRQrZAxCUA</a:t>
            </a: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Butterfly</a:t>
            </a:r>
            <a:r>
              <a:rPr lang="cs-CZ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Swimming</a:t>
            </a:r>
            <a:r>
              <a:rPr lang="cs-CZ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Technique</a:t>
            </a:r>
            <a:r>
              <a:rPr lang="cs-CZ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| </a:t>
            </a:r>
            <a:r>
              <a:rPr lang="cs-CZ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Breathing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Šipka doprava 6"/>
          <p:cNvSpPr/>
          <p:nvPr/>
        </p:nvSpPr>
        <p:spPr>
          <a:xfrm>
            <a:off x="7106194" y="1787489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Zahnutá šipka doleva 7"/>
          <p:cNvSpPr/>
          <p:nvPr/>
        </p:nvSpPr>
        <p:spPr>
          <a:xfrm>
            <a:off x="5773783" y="4885360"/>
            <a:ext cx="1097280" cy="1216152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153759" y="5098367"/>
            <a:ext cx="526732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795"/>
              </a:lnSpc>
              <a:spcBef>
                <a:spcPts val="1795"/>
              </a:spcBef>
              <a:spcAft>
                <a:spcPts val="1795"/>
              </a:spcAft>
            </a:pPr>
            <a:r>
              <a:rPr lang="cs-CZ" u="sng" dirty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7"/>
              </a:rPr>
              <a:t>https://www.youtube.com/watch?v=H16wDdWw3Cc</a:t>
            </a: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Butterfly</a:t>
            </a:r>
            <a:r>
              <a:rPr lang="cs-CZ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Technique</a:t>
            </a:r>
            <a:r>
              <a:rPr lang="cs-CZ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by </a:t>
            </a:r>
            <a:r>
              <a:rPr lang="cs-CZ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Speedo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434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54355" y="1869779"/>
            <a:ext cx="1075073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 zakladatele je pravděpodobně považován německý </a:t>
            </a:r>
            <a:r>
              <a:rPr lang="cs-CZ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prsař  </a:t>
            </a:r>
            <a:r>
              <a:rPr lang="cs-CZ" sz="36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Rademacher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který do plaveckého způsobu prsa přidal před každou obrátkou dotažení záběru až do oblasti kyčelních kloubů a následné jejich přenesení vzduchem. </a:t>
            </a:r>
            <a:endParaRPr lang="cs-CZ" sz="3600" dirty="0"/>
          </a:p>
        </p:txBody>
      </p:sp>
      <p:pic>
        <p:nvPicPr>
          <p:cNvPr id="3" name="obrázek 2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970421" y="4323149"/>
            <a:ext cx="4338736" cy="2415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http://www.huszadikszazad.hu/img/719/24746_erich_rademache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785462" y="4323149"/>
            <a:ext cx="3017519" cy="2415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11475" y="145483"/>
            <a:ext cx="9036493" cy="1724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97546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coachsci.sdsu.edu/swim/champion/dv4010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05394" y="457200"/>
            <a:ext cx="10842172" cy="59697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04659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5400" dirty="0"/>
              <a:t>Chyby v souhře a dýchání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3022" y="2080319"/>
            <a:ext cx="11403874" cy="459812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cs-CZ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sz="3000" dirty="0"/>
              <a:t> opožděný vdech a výdech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3000" dirty="0"/>
              <a:t> v průběhu přenosu zůstává hlava v záklonu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3000" dirty="0"/>
              <a:t> oddělené kopy a záběry paží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3000" dirty="0"/>
              <a:t> příliš vysoký přenos paží</a:t>
            </a:r>
          </a:p>
          <a:p>
            <a:endParaRPr lang="cs-CZ" sz="3000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u="sng" dirty="0">
              <a:hlinkClick r:id="rId2"/>
            </a:endParaRPr>
          </a:p>
          <a:p>
            <a:pPr marL="0" indent="0" algn="ctr">
              <a:buNone/>
            </a:pPr>
            <a:r>
              <a:rPr lang="cs-CZ" sz="2600" u="sng" dirty="0">
                <a:hlinkClick r:id="rId2"/>
              </a:rPr>
              <a:t>https://www.youtube.com/watch?v=0llpJyPb7vI</a:t>
            </a:r>
            <a:r>
              <a:rPr lang="cs-CZ" sz="2600" dirty="0"/>
              <a:t> </a:t>
            </a:r>
            <a:r>
              <a:rPr lang="cs-CZ" sz="2600" dirty="0">
                <a:solidFill>
                  <a:schemeClr val="bg1"/>
                </a:solidFill>
              </a:rPr>
              <a:t>- </a:t>
            </a:r>
            <a:r>
              <a:rPr lang="cs-CZ" sz="2600" dirty="0" err="1">
                <a:solidFill>
                  <a:schemeClr val="bg1"/>
                </a:solidFill>
              </a:rPr>
              <a:t>Butterfly</a:t>
            </a:r>
            <a:r>
              <a:rPr lang="cs-CZ" sz="2600" dirty="0">
                <a:solidFill>
                  <a:schemeClr val="bg1"/>
                </a:solidFill>
              </a:rPr>
              <a:t> </a:t>
            </a:r>
            <a:r>
              <a:rPr lang="cs-CZ" sz="2600" dirty="0" err="1">
                <a:solidFill>
                  <a:schemeClr val="bg1"/>
                </a:solidFill>
              </a:rPr>
              <a:t>swimming</a:t>
            </a:r>
            <a:r>
              <a:rPr lang="cs-CZ" sz="2600" dirty="0">
                <a:solidFill>
                  <a:schemeClr val="bg1"/>
                </a:solidFill>
              </a:rPr>
              <a:t> </a:t>
            </a:r>
            <a:r>
              <a:rPr lang="cs-CZ" sz="2600" dirty="0" err="1">
                <a:solidFill>
                  <a:schemeClr val="bg1"/>
                </a:solidFill>
              </a:rPr>
              <a:t>technique</a:t>
            </a:r>
            <a:r>
              <a:rPr lang="cs-CZ" sz="2600" dirty="0">
                <a:solidFill>
                  <a:schemeClr val="bg1"/>
                </a:solidFill>
              </a:rPr>
              <a:t> - chyby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788" y="3340885"/>
            <a:ext cx="5160965" cy="273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324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9600" dirty="0"/>
              <a:t>pravidla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4421" y="2103120"/>
            <a:ext cx="11861075" cy="49508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dirty="0"/>
              <a:t>SW 8.1 Od zahájení prvního záběru paží po startu a po každé obrátce musí tělo plavce zůstat v poloze na prsou. Kopy nohou pod vodou v poloze na boku jsou povoleny. Není povoleno přetočit se na záda kdykoliv během závodu, kromě obrátky. </a:t>
            </a:r>
          </a:p>
          <a:p>
            <a:pPr marL="0" indent="0">
              <a:buNone/>
            </a:pPr>
            <a:r>
              <a:rPr lang="cs-CZ" sz="2000" dirty="0"/>
              <a:t> SW 8.2 Plavec musí přenášet obě paže vpřed nad vodou a vést je vzad současně po celou dobu závodů s výjimkou pravidla SW 8.5. </a:t>
            </a:r>
          </a:p>
          <a:p>
            <a:pPr marL="0" indent="0">
              <a:buNone/>
            </a:pPr>
            <a:r>
              <a:rPr lang="cs-CZ" sz="2000" dirty="0"/>
              <a:t> SW 8.3 Všechny pohyby nohou nahoru a dolů musí být současné. Nohy nebo chodidla nemusí být ve stejné rovině, ale nejsou povoleny jejich vzájemné střídavé pohyby. </a:t>
            </a:r>
            <a:r>
              <a:rPr lang="cs-CZ" sz="2000" dirty="0">
                <a:solidFill>
                  <a:srgbClr val="FF0000"/>
                </a:solidFill>
              </a:rPr>
              <a:t>Prsařský kop nohama není dovolen.</a:t>
            </a:r>
            <a:r>
              <a:rPr lang="cs-CZ" sz="2000" dirty="0"/>
              <a:t> </a:t>
            </a:r>
          </a:p>
          <a:p>
            <a:pPr marL="0" indent="0">
              <a:buNone/>
            </a:pPr>
            <a:r>
              <a:rPr lang="cs-CZ" sz="2000" dirty="0"/>
              <a:t> SW 8.4 Při každé obrátce a v cíli závodu se plavec musí dotknout stěny oběma rukama současně na hladině, nad ní nebo pod ní a ruce musí být oddělené. Ramena musí zůstat ve vodorovné poloze až do okamžiku dohmatu. </a:t>
            </a:r>
          </a:p>
          <a:p>
            <a:pPr marL="0" indent="0">
              <a:buNone/>
            </a:pPr>
            <a:r>
              <a:rPr lang="cs-CZ" sz="2000" dirty="0"/>
              <a:t> SW 8.5 Při startu a obrátkách může plavec provést jeden nebo více kopů a jeden záběr pažemi pod vodou, musí se však jimi dostat zpět na hladinu. Plavci je dovoleno být zcela ponořen během obrátky a do vzdálenosti 15 m po startu a každé obrátce. Po dosažení této vzdálenosti musí hlava protnout hladinu vody a plavec musí zůstat nad hladinou až do další obrátky nebo dokončení závodu.</a:t>
            </a: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42061196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000" dirty="0"/>
              <a:t>Metodika nácviku</a:t>
            </a:r>
          </a:p>
        </p:txBody>
      </p:sp>
      <p:pic>
        <p:nvPicPr>
          <p:cNvPr id="4" name="Picture 4" descr="Plavání Obrázky - Stahuj obrázky zdarma - Pixabay">
            <a:extLst>
              <a:ext uri="{FF2B5EF4-FFF2-40B4-BE49-F238E27FC236}">
                <a16:creationId xmlns:a16="http://schemas.microsoft.com/office/drawing/2014/main" id="{CA11E9AD-3911-401A-8BCB-59F6CDF7FF9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560" y="1999162"/>
            <a:ext cx="7432765" cy="301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202919" y="4794069"/>
            <a:ext cx="999195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u="sng" dirty="0"/>
          </a:p>
          <a:p>
            <a:pPr algn="ctr"/>
            <a:r>
              <a:rPr lang="cs-CZ" u="sng" dirty="0"/>
              <a:t>ukázka, pozorování, vysvětlení, cvičení, korekce chyb</a:t>
            </a:r>
            <a:endParaRPr lang="cs-CZ" dirty="0"/>
          </a:p>
          <a:p>
            <a:pPr algn="ctr"/>
            <a:endParaRPr lang="cs-CZ" u="sng" dirty="0">
              <a:solidFill>
                <a:schemeClr val="bg1"/>
              </a:solidFill>
            </a:endParaRPr>
          </a:p>
          <a:p>
            <a:pPr algn="ctr"/>
            <a:endParaRPr lang="cs-CZ" u="sng" dirty="0">
              <a:solidFill>
                <a:schemeClr val="bg1"/>
              </a:solidFill>
            </a:endParaRPr>
          </a:p>
          <a:p>
            <a:pPr algn="ctr"/>
            <a:r>
              <a:rPr lang="cs-CZ" sz="3600" u="sng" dirty="0">
                <a:solidFill>
                  <a:schemeClr val="bg1"/>
                </a:solidFill>
              </a:rPr>
              <a:t>Zvládnutá splývavá poloha a dýchání do vody!</a:t>
            </a:r>
            <a:endParaRPr lang="cs-CZ" sz="3600" dirty="0">
              <a:solidFill>
                <a:schemeClr val="bg1"/>
              </a:solidFill>
            </a:endParaRPr>
          </a:p>
          <a:p>
            <a:endParaRPr lang="cs-CZ" u="sng" dirty="0"/>
          </a:p>
        </p:txBody>
      </p:sp>
    </p:spTree>
    <p:extLst>
      <p:ext uri="{BB962C8B-B14F-4D97-AF65-F5344CB8AC3E}">
        <p14:creationId xmlns:p14="http://schemas.microsoft.com/office/powerpoint/2010/main" val="28881200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9600" dirty="0"/>
              <a:t>nohy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8965" y="1792936"/>
            <a:ext cx="11011988" cy="4598126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3200" dirty="0"/>
              <a:t> </a:t>
            </a:r>
            <a:r>
              <a:rPr lang="cs-CZ" sz="3200" dirty="0">
                <a:solidFill>
                  <a:schemeClr val="bg1"/>
                </a:solidFill>
              </a:rPr>
              <a:t>Nácvik delfínových skoků </a:t>
            </a:r>
            <a:r>
              <a:rPr lang="cs-CZ" sz="3200" dirty="0"/>
              <a:t>– nízké vodě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3200" dirty="0"/>
              <a:t> </a:t>
            </a:r>
            <a:r>
              <a:rPr lang="cs-CZ" sz="3200" dirty="0">
                <a:solidFill>
                  <a:schemeClr val="bg1"/>
                </a:solidFill>
              </a:rPr>
              <a:t>Přeskakování a podplavávání</a:t>
            </a:r>
            <a:r>
              <a:rPr lang="cs-CZ" sz="3200" dirty="0"/>
              <a:t> lajny nebo plavecké nudle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3200" dirty="0"/>
              <a:t> </a:t>
            </a:r>
            <a:r>
              <a:rPr lang="cs-CZ" sz="3200" dirty="0">
                <a:solidFill>
                  <a:schemeClr val="bg1"/>
                </a:solidFill>
              </a:rPr>
              <a:t>Nácvik delfínového vlnění </a:t>
            </a:r>
            <a:r>
              <a:rPr lang="cs-CZ" sz="3200" dirty="0"/>
              <a:t>– pod vodou, na zádech, na boku, bez desky s různou polohou paží, s deskou (je obtížné)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3200" dirty="0"/>
              <a:t> </a:t>
            </a:r>
            <a:r>
              <a:rPr lang="cs-CZ" sz="3200" dirty="0">
                <a:solidFill>
                  <a:schemeClr val="bg1"/>
                </a:solidFill>
              </a:rPr>
              <a:t>Nácvik delfínového vlnění </a:t>
            </a:r>
            <a:r>
              <a:rPr lang="cs-CZ" sz="3200" dirty="0"/>
              <a:t>– změny rozsahu vlny a frekvence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3200" dirty="0"/>
              <a:t> Nácvik delfínového </a:t>
            </a:r>
            <a:r>
              <a:rPr lang="cs-CZ" sz="3200" dirty="0">
                <a:solidFill>
                  <a:schemeClr val="bg1"/>
                </a:solidFill>
              </a:rPr>
              <a:t>vlnění s využitím ploutví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3200" dirty="0">
                <a:solidFill>
                  <a:schemeClr val="bg1"/>
                </a:solidFill>
              </a:rPr>
              <a:t> Motýlkový kop </a:t>
            </a:r>
            <a:r>
              <a:rPr lang="cs-CZ" sz="3200" dirty="0"/>
              <a:t>ve vertikální poloze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23132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9600" dirty="0"/>
              <a:t>Paže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5576" y="2011680"/>
            <a:ext cx="11142617" cy="4663440"/>
          </a:xfrm>
        </p:spPr>
        <p:txBody>
          <a:bodyPr/>
          <a:lstStyle/>
          <a:p>
            <a:pPr lvl="0">
              <a:buFont typeface="Wingdings" panose="05000000000000000000" pitchFamily="2" charset="2"/>
              <a:buChar char="Ø"/>
            </a:pPr>
            <a:r>
              <a:rPr lang="cs-CZ" sz="2400" dirty="0"/>
              <a:t> Nácvik současného pohybu horních končetin – </a:t>
            </a:r>
            <a:r>
              <a:rPr lang="cs-CZ" sz="2400" dirty="0">
                <a:solidFill>
                  <a:schemeClr val="bg1"/>
                </a:solidFill>
              </a:rPr>
              <a:t>na suchu </a:t>
            </a:r>
            <a:r>
              <a:rPr lang="cs-CZ" sz="2400" dirty="0"/>
              <a:t>– současná práce, záběr a přenos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400" dirty="0"/>
              <a:t> Nácvik současného pohybu horních končetin – </a:t>
            </a:r>
            <a:r>
              <a:rPr lang="cs-CZ" sz="2400" dirty="0">
                <a:solidFill>
                  <a:schemeClr val="bg1"/>
                </a:solidFill>
              </a:rPr>
              <a:t>ve vodě po pás </a:t>
            </a:r>
            <a:r>
              <a:rPr lang="cs-CZ" sz="2400" dirty="0"/>
              <a:t>– záběr, přenos, hlava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400" dirty="0"/>
              <a:t> Nácvik současného pohybu horních končetin – ve vodě po pás – </a:t>
            </a:r>
            <a:r>
              <a:rPr lang="cs-CZ" sz="2400" dirty="0">
                <a:solidFill>
                  <a:schemeClr val="bg1"/>
                </a:solidFill>
              </a:rPr>
              <a:t>s 2 poskoky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400" dirty="0"/>
              <a:t> </a:t>
            </a:r>
            <a:r>
              <a:rPr lang="cs-CZ" sz="2400" dirty="0">
                <a:solidFill>
                  <a:schemeClr val="bg1"/>
                </a:solidFill>
              </a:rPr>
              <a:t>Delfínové skoky  </a:t>
            </a:r>
            <a:r>
              <a:rPr lang="cs-CZ" sz="2400" dirty="0"/>
              <a:t>– ze vzpažení, s přenosem paží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400" dirty="0"/>
              <a:t> Delfínové skoky </a:t>
            </a:r>
            <a:r>
              <a:rPr lang="cs-CZ" sz="2400" dirty="0">
                <a:solidFill>
                  <a:schemeClr val="bg1"/>
                </a:solidFill>
              </a:rPr>
              <a:t>s navazujícím záběrem paží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400" dirty="0"/>
              <a:t> </a:t>
            </a:r>
            <a:r>
              <a:rPr lang="cs-CZ" sz="2400" dirty="0">
                <a:solidFill>
                  <a:schemeClr val="bg1"/>
                </a:solidFill>
              </a:rPr>
              <a:t>Nácvik záběru v horizontální poloze </a:t>
            </a:r>
            <a:r>
              <a:rPr lang="cs-CZ" sz="2400" dirty="0"/>
              <a:t>– bez nádechu, s nádechem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400" dirty="0"/>
              <a:t> </a:t>
            </a:r>
            <a:r>
              <a:rPr lang="cs-CZ" sz="2400" dirty="0">
                <a:solidFill>
                  <a:schemeClr val="bg1"/>
                </a:solidFill>
              </a:rPr>
              <a:t>Delfínové vlnění se záběrem </a:t>
            </a:r>
            <a:r>
              <a:rPr lang="cs-CZ" sz="2400" dirty="0"/>
              <a:t>(kraulový záběr) - jedna paže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400" dirty="0"/>
              <a:t> </a:t>
            </a:r>
            <a:r>
              <a:rPr lang="cs-CZ" sz="2400" dirty="0">
                <a:solidFill>
                  <a:schemeClr val="bg1"/>
                </a:solidFill>
              </a:rPr>
              <a:t>Delfínové 2 kopy se záběrem </a:t>
            </a:r>
            <a:r>
              <a:rPr lang="cs-CZ" sz="2400" dirty="0"/>
              <a:t>(kraulový záběr) - jedna paže, střídavě – tzv. </a:t>
            </a:r>
            <a:r>
              <a:rPr lang="cs-CZ" sz="2400" dirty="0">
                <a:solidFill>
                  <a:schemeClr val="bg1"/>
                </a:solidFill>
              </a:rPr>
              <a:t>delfínová </a:t>
            </a:r>
            <a:r>
              <a:rPr lang="cs-CZ" sz="2400" dirty="0" err="1">
                <a:solidFill>
                  <a:schemeClr val="bg1"/>
                </a:solidFill>
              </a:rPr>
              <a:t>dobíhačka</a:t>
            </a:r>
            <a:endParaRPr lang="cs-CZ" sz="2400" dirty="0">
              <a:solidFill>
                <a:schemeClr val="bg1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768735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9600" dirty="0"/>
              <a:t>souhra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8336" y="2534194"/>
            <a:ext cx="11273245" cy="4206240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cs-CZ" sz="3200" dirty="0"/>
              <a:t> Delfínové 2 kopy – </a:t>
            </a:r>
            <a:r>
              <a:rPr lang="cs-CZ" sz="3200" dirty="0">
                <a:solidFill>
                  <a:schemeClr val="bg1"/>
                </a:solidFill>
              </a:rPr>
              <a:t>s prsovými záběry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3200" dirty="0"/>
              <a:t> Motýlková souhra – </a:t>
            </a:r>
            <a:r>
              <a:rPr lang="cs-CZ" sz="3200" dirty="0">
                <a:solidFill>
                  <a:schemeClr val="bg1"/>
                </a:solidFill>
              </a:rPr>
              <a:t>se splýváním </a:t>
            </a:r>
            <a:r>
              <a:rPr lang="cs-CZ" sz="3200" dirty="0"/>
              <a:t>(rozloženě – 2 kopy + přenos)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3200" dirty="0"/>
              <a:t> Motýlková souhra </a:t>
            </a:r>
            <a:r>
              <a:rPr lang="cs-CZ" sz="3200" dirty="0">
                <a:solidFill>
                  <a:schemeClr val="bg1"/>
                </a:solidFill>
              </a:rPr>
              <a:t>bez nádechu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3200" dirty="0"/>
              <a:t> Motýlková souhra </a:t>
            </a:r>
            <a:r>
              <a:rPr lang="cs-CZ" sz="3200" dirty="0">
                <a:solidFill>
                  <a:schemeClr val="bg1"/>
                </a:solidFill>
              </a:rPr>
              <a:t>s využitím ploutví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3200" dirty="0"/>
              <a:t> </a:t>
            </a:r>
            <a:r>
              <a:rPr lang="cs-CZ" sz="3200" dirty="0">
                <a:solidFill>
                  <a:schemeClr val="bg1"/>
                </a:solidFill>
              </a:rPr>
              <a:t>Motýlková souhra </a:t>
            </a:r>
            <a:r>
              <a:rPr lang="cs-CZ" sz="3200" dirty="0"/>
              <a:t>- střídání počtu nádechů, počtu záběrů</a:t>
            </a:r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708089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31074" y="199719"/>
            <a:ext cx="11508378" cy="6767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OH v Berlíně </a:t>
            </a:r>
            <a:r>
              <a:rPr lang="cs-CZ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(1936) 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bylo finále na 200m prsa největší střetnutím prsařů a motýlkářů - pro všechny medaile si doplavali výhradně závodníci plavající stylem </a:t>
            </a:r>
            <a:r>
              <a:rPr lang="cs-CZ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prsa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OH v Londýně </a:t>
            </a:r>
            <a:r>
              <a:rPr lang="cs-CZ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(1948) 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již poprvé </a:t>
            </a:r>
            <a:r>
              <a:rPr lang="cs-CZ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motýlkáři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 disciplíně 200m prsa dominovali nad prsaři.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OH 1952 v Helsinkách se do finále na 200m prsa neprobojoval žádný prsař.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4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Prsová technika začala upadat a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4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prsová disciplína se stala výsadou motýlkářů.</a:t>
            </a:r>
            <a:r>
              <a:rPr lang="cs-CZ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419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31520" y="336509"/>
            <a:ext cx="104894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6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1952 - plavecký způsob motýlek</a:t>
            </a:r>
            <a:endParaRPr lang="cs-CZ" sz="6000" dirty="0">
              <a:solidFill>
                <a:srgbClr val="FF0000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731520" y="5524735"/>
            <a:ext cx="10489474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„dvoudobý“ motýlek“ 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2 kopy na jeden cyklus paží</a:t>
            </a:r>
            <a:endParaRPr lang="cs-CZ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352173"/>
            <a:ext cx="8572500" cy="373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767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503816" y="399367"/>
            <a:ext cx="6383383" cy="6096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Přestože se motýlek vyvinul z plaveckého způsobu prsa a stále si zachovává symetrii a současnou práci horních i dolních končetin, </a:t>
            </a:r>
            <a:r>
              <a:rPr lang="cs-CZ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 dnes charakterem pohybu nejblíže ke kraulu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pokud jde o zapojení hlavních svalových skupin, </a:t>
            </a:r>
            <a:r>
              <a:rPr lang="cs-CZ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práci dolních končetin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cs-CZ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záběrovou práci horních končetin.</a:t>
            </a:r>
            <a:endParaRPr lang="cs-CZ" sz="3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 descr="long+michael+phelps.jpg 468×751 pikseli | Competitive swimming, Butterfly  swimming, Swimming world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74" y="261257"/>
            <a:ext cx="4457700" cy="62701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5396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800" dirty="0"/>
              <a:t>technika</a:t>
            </a:r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225" y="2011680"/>
            <a:ext cx="5940038" cy="4611188"/>
          </a:xfrm>
        </p:spPr>
      </p:pic>
      <p:sp>
        <p:nvSpPr>
          <p:cNvPr id="9" name="Zástupný symbol pro obsah 8"/>
          <p:cNvSpPr>
            <a:spLocks noGrp="1"/>
          </p:cNvSpPr>
          <p:nvPr>
            <p:ph sz="half" idx="1"/>
          </p:nvPr>
        </p:nvSpPr>
        <p:spPr>
          <a:xfrm>
            <a:off x="209006" y="2011679"/>
            <a:ext cx="5751218" cy="4611189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</a:t>
            </a:r>
            <a:r>
              <a:rPr lang="cs-CZ" sz="4000" dirty="0">
                <a:solidFill>
                  <a:srgbClr val="FF0000"/>
                </a:solidFill>
              </a:rPr>
              <a:t>vlnivý pohyb je základním prvkem souhry</a:t>
            </a:r>
            <a:r>
              <a:rPr lang="cs-CZ" sz="4000" dirty="0"/>
              <a:t>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4000" dirty="0"/>
              <a:t> začíná od hlavy, prochází celým tělem a končí kopem nohou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4000" dirty="0"/>
              <a:t> na vlnění navazují kopy i práce paží</a:t>
            </a:r>
          </a:p>
        </p:txBody>
      </p:sp>
    </p:spTree>
    <p:extLst>
      <p:ext uri="{BB962C8B-B14F-4D97-AF65-F5344CB8AC3E}">
        <p14:creationId xmlns:p14="http://schemas.microsoft.com/office/powerpoint/2010/main" val="797138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800" dirty="0"/>
              <a:t>Poloha těla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198" y="1938571"/>
            <a:ext cx="5092316" cy="2204862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200" y="4554612"/>
            <a:ext cx="5092314" cy="2266346"/>
          </a:xfrm>
        </p:spPr>
      </p:pic>
      <p:sp>
        <p:nvSpPr>
          <p:cNvPr id="5" name="Obdélník 4"/>
          <p:cNvSpPr/>
          <p:nvPr/>
        </p:nvSpPr>
        <p:spPr>
          <a:xfrm>
            <a:off x="137160" y="5169566"/>
            <a:ext cx="11678194" cy="1036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6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6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199" y="3696789"/>
            <a:ext cx="5092315" cy="1660625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339634" y="1938571"/>
            <a:ext cx="6339092" cy="190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dirty="0"/>
              <a:t>Plavec vykonává v průběhu plavání </a:t>
            </a:r>
            <a:r>
              <a:rPr lang="cs-CZ" sz="2800" dirty="0">
                <a:solidFill>
                  <a:srgbClr val="FF0000"/>
                </a:solidFill>
              </a:rPr>
              <a:t>vlnění</a:t>
            </a:r>
            <a:r>
              <a:rPr lang="cs-CZ" sz="2800" dirty="0"/>
              <a:t>, které je jedním z hnacích momentů.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Poloha těla plavce je tak </a:t>
            </a:r>
            <a:r>
              <a:rPr lang="cs-CZ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variabilní</a:t>
            </a:r>
            <a:r>
              <a:rPr lang="cs-CZ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 závislosti na vlnění a úrovni plavecké techniky!</a:t>
            </a:r>
          </a:p>
        </p:txBody>
      </p:sp>
      <p:sp>
        <p:nvSpPr>
          <p:cNvPr id="9" name="Obdélník 8"/>
          <p:cNvSpPr/>
          <p:nvPr/>
        </p:nvSpPr>
        <p:spPr>
          <a:xfrm>
            <a:off x="154553" y="4078017"/>
            <a:ext cx="7047413" cy="2684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Hlavní chyby v poloze těla:</a:t>
            </a:r>
            <a:endParaRPr lang="cs-CZ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statická poloha těla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velký rozsah pohybu ramen ve vertikálním směru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zvednutá hlava – pohled vpřed</a:t>
            </a: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6038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uhy">
  <a:themeElements>
    <a:clrScheme name="Pruhy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Pruhy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ruhy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Pruhy</Template>
  <TotalTime>460</TotalTime>
  <Words>1757</Words>
  <Application>Microsoft Office PowerPoint</Application>
  <PresentationFormat>Širokoúhlá obrazovka</PresentationFormat>
  <Paragraphs>208</Paragraphs>
  <Slides>46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54" baseType="lpstr">
      <vt:lpstr>Algerian</vt:lpstr>
      <vt:lpstr>Arial</vt:lpstr>
      <vt:lpstr>Arial Black</vt:lpstr>
      <vt:lpstr>Calibri</vt:lpstr>
      <vt:lpstr>Corbel</vt:lpstr>
      <vt:lpstr>Times New Roman</vt:lpstr>
      <vt:lpstr>Wingdings</vt:lpstr>
      <vt:lpstr>Pruhy</vt:lpstr>
      <vt:lpstr>motýlek</vt:lpstr>
      <vt:lpstr>Prezentace aplikace PowerPoint</vt:lpstr>
      <vt:lpstr>Vývoj techniky</vt:lpstr>
      <vt:lpstr>Prezentace aplikace PowerPoint</vt:lpstr>
      <vt:lpstr>Prezentace aplikace PowerPoint</vt:lpstr>
      <vt:lpstr>Prezentace aplikace PowerPoint</vt:lpstr>
      <vt:lpstr>Prezentace aplikace PowerPoint</vt:lpstr>
      <vt:lpstr>technika</vt:lpstr>
      <vt:lpstr>Poloha těla</vt:lpstr>
      <vt:lpstr>Dolní končetiny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Horní končetiny</vt:lpstr>
      <vt:lpstr>Prezentace aplikace PowerPoint</vt:lpstr>
      <vt:lpstr>Pohyby paží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Chyby horních končetin</vt:lpstr>
      <vt:lpstr>Souhra a dýchání</vt:lpstr>
      <vt:lpstr>Prezentace aplikace PowerPoint</vt:lpstr>
      <vt:lpstr>Prezentace aplikace PowerPoint</vt:lpstr>
      <vt:lpstr>Prezentace aplikace PowerPoint</vt:lpstr>
      <vt:lpstr>Prezentace aplikace PowerPoint</vt:lpstr>
      <vt:lpstr>Chyby v souhře a dýchání</vt:lpstr>
      <vt:lpstr>pravidla</vt:lpstr>
      <vt:lpstr>Metodika nácviku</vt:lpstr>
      <vt:lpstr>nohy</vt:lpstr>
      <vt:lpstr>Paže</vt:lpstr>
      <vt:lpstr>souhra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motýlek</dc:title>
  <dc:creator>Dita Hlavoňová</dc:creator>
  <cp:lastModifiedBy>Dita Hlavoňová</cp:lastModifiedBy>
  <cp:revision>47</cp:revision>
  <dcterms:created xsi:type="dcterms:W3CDTF">2020-10-26T12:43:43Z</dcterms:created>
  <dcterms:modified xsi:type="dcterms:W3CDTF">2021-11-15T20:55:57Z</dcterms:modified>
</cp:coreProperties>
</file>