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5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04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D346A37-E1F5-4DAC-9905-1B6FB4B30A83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11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92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346A37-E1F5-4DAC-9905-1B6FB4B30A83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869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36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1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50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26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0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D346A37-E1F5-4DAC-9905-1B6FB4B30A83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466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9600" dirty="0"/>
              <a:t>Plavecký výcvik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51" y="3996250"/>
            <a:ext cx="7236824" cy="275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152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dirty="0"/>
              <a:t>Pády a skoky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1987" y="1792936"/>
            <a:ext cx="11625943" cy="420624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u="sng" dirty="0">
                <a:solidFill>
                  <a:srgbClr val="FF0000"/>
                </a:solidFill>
              </a:rPr>
              <a:t>U skupinové výuky dbát zvýšené bezpečnosti!</a:t>
            </a:r>
            <a:r>
              <a:rPr lang="cs-CZ" sz="5400" dirty="0"/>
              <a:t> </a:t>
            </a:r>
          </a:p>
          <a:p>
            <a:pPr marL="0" indent="0">
              <a:buNone/>
            </a:pPr>
            <a:r>
              <a:rPr lang="cs-CZ" sz="48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800" dirty="0"/>
              <a:t> skoky pouze na pokyn učitele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800" dirty="0"/>
              <a:t> zajistit dopomoc z vody - čelem nebo bokem ke svěřenci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800" dirty="0"/>
              <a:t> zajistit bezpečnost na břehu při odrazu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429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70263" y="264244"/>
            <a:ext cx="11181805" cy="616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8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Postupné kroky</a:t>
            </a:r>
            <a:endParaRPr lang="cs-CZ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pády vpřed - ze sedu (sklouznutí), ze dřepu, ze stoje po nohách, krokem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pády vzad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pády a skoky s pohybovým úkolem (v letové fázi – tleskání, chycení míče)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pády a skoky s přetáčením kolem podélné osy (vruty)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kotoul ze dřepu (dopomoc)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 ze sedu – střemhlav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 ze dřepu – střemhlav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skok střemhlav (startovní skok) z podřepu (se vzpažením)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startovní skok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skok ze startovního bloku – po nohách, střemhlav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367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600" dirty="0"/>
              <a:t>Potápění a orientace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565" y="2011680"/>
            <a:ext cx="11900263" cy="4206240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u="sng" dirty="0">
                <a:solidFill>
                  <a:srgbClr val="FF0000"/>
                </a:solidFill>
              </a:rPr>
              <a:t>Nácvik potápění a orientace pod vodou přispívá k získání pocitu jistoty!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/>
              <a:t> nácvik pohybu a orientace pod vodní hladinou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/>
              <a:t> nácvik zadržení dechu, pomalého výdechu a  otevření očí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/>
              <a:t> lovení a přemisťování předmětů pod vodní hladinou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412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48640" y="251180"/>
            <a:ext cx="11038114" cy="616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8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Postupné kroky</a:t>
            </a:r>
            <a:endParaRPr lang="cs-CZ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potopení obličeje + otevření očí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dvojici – zrakový kontakt pod hladinou – podání ruky, určování čísel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 a leh na dně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změny směru pod hladinou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válení sudů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potopení střemhlav (kachní zanoření) – přiměřená hloubka, dopomoc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výlov předmětů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podplavávání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kotoul, kotoul z podložky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stoj na rukou (dopomoc)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008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/>
              <a:t>Pocit  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446" y="2011680"/>
            <a:ext cx="11469188" cy="475488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cs-CZ" sz="3600" u="sng" dirty="0">
                <a:solidFill>
                  <a:srgbClr val="FF0000"/>
                </a:solidFill>
              </a:rPr>
              <a:t>Usnadňuje a zefektivňuje pohyb ve vodě!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3600" dirty="0"/>
              <a:t>rozpoznávat žádoucí a nežádoucí pohyby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vystavovat záběrové plochy odporu vody v různých situacích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využívat pohyby dlaní, chodidel a celých končetin, </a:t>
            </a:r>
            <a:r>
              <a:rPr lang="cs-CZ" sz="3600" dirty="0" err="1"/>
              <a:t>sculling</a:t>
            </a:r>
            <a:r>
              <a:rPr lang="cs-CZ" sz="3600" dirty="0"/>
              <a:t>, plavání ve dvojicích a šlapání vody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experimentovat s plaveckou polohou a polohou těžiště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237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5943" y="236207"/>
            <a:ext cx="11782697" cy="6445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8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Postupné kroky</a:t>
            </a:r>
            <a:endParaRPr lang="cs-CZ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cvičení na místě – malování, tleskání, hraní si s vodou (na i pod hladinou)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manipulace s velikostí záběrových ploch rukou – misky, pěsti, roztažené prsty, pohyby paží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manipulace s velikostí záběrových ploch nohou – špička, fajfka, vtočená a vytočená chodidla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šlapání vody – na místě, v pohybu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různé změny směru pohybu a rychlosti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přetáčivé pohyby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činnosti s pomůckami – oblečení, destičky, ploutve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sculling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ploutvové pohyby rukama na místě i v pohybu – honičky v poloze na zádech i na břichu s pomůckami)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974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/>
              <a:t>hry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259874"/>
            <a:ext cx="9784080" cy="42062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6000" dirty="0"/>
              <a:t> na </a:t>
            </a:r>
            <a:r>
              <a:rPr lang="cs-CZ" sz="6000" b="1" dirty="0">
                <a:solidFill>
                  <a:srgbClr val="FF0000"/>
                </a:solidFill>
              </a:rPr>
              <a:t>seznámení s vodou</a:t>
            </a:r>
            <a:endParaRPr lang="cs-CZ" sz="6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6000" dirty="0"/>
              <a:t> na </a:t>
            </a:r>
            <a:r>
              <a:rPr lang="cs-CZ" sz="6000" b="1" dirty="0">
                <a:solidFill>
                  <a:srgbClr val="FF0000"/>
                </a:solidFill>
              </a:rPr>
              <a:t>dýchání do vody</a:t>
            </a:r>
            <a:endParaRPr lang="cs-CZ" sz="6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6000" dirty="0"/>
              <a:t> na </a:t>
            </a:r>
            <a:r>
              <a:rPr lang="cs-CZ" sz="6000" b="1" dirty="0">
                <a:solidFill>
                  <a:srgbClr val="FF0000"/>
                </a:solidFill>
              </a:rPr>
              <a:t>splývání</a:t>
            </a:r>
            <a:endParaRPr lang="cs-CZ" sz="6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6000" dirty="0"/>
              <a:t> na </a:t>
            </a:r>
            <a:r>
              <a:rPr lang="cs-CZ" sz="6000" b="1" dirty="0">
                <a:solidFill>
                  <a:srgbClr val="FF0000"/>
                </a:solidFill>
              </a:rPr>
              <a:t>orientaci ve vodě</a:t>
            </a:r>
            <a:endParaRPr lang="cs-CZ" sz="60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509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04949" y="222209"/>
            <a:ext cx="11299372" cy="6635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jednoduché pohybové úkoly, hry a pravidla 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stručné, přesné a  jasné informace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využití účelných gest (např. signál k ukončení rušné části hodiny)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pohybové hry známé z prostředí sucha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prvky her, cvičení zábavně popsaná, provedená, prezentovaná příběhem a činnosti imitační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využitím známých říkadel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6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Tyto „</a:t>
            </a:r>
            <a:r>
              <a:rPr lang="cs-CZ" sz="3600" u="sng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hrové</a:t>
            </a:r>
            <a:r>
              <a:rPr lang="cs-CZ" sz="36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činnosti jsou dobře uplatnitelné v každé části vyučovací jednotky!</a:t>
            </a:r>
            <a:r>
              <a:rPr lang="cs-CZ" sz="36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5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137" y="284176"/>
            <a:ext cx="11312434" cy="1508760"/>
          </a:xfrm>
        </p:spPr>
        <p:txBody>
          <a:bodyPr/>
          <a:lstStyle/>
          <a:p>
            <a:pPr algn="ctr"/>
            <a:r>
              <a:rPr lang="cs-CZ" sz="6600" dirty="0"/>
              <a:t>Základní plavecký výcvik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4320" y="2011680"/>
            <a:ext cx="11639006" cy="46373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probíhá formou her i organizované výuky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využití analyticko-syntetický postupu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využití pohybových her z běžného prostředí (honičky, </a:t>
            </a:r>
            <a:r>
              <a:rPr lang="cs-CZ" sz="3200" dirty="0" err="1"/>
              <a:t>úpolové</a:t>
            </a:r>
            <a:r>
              <a:rPr lang="cs-CZ" sz="3200" dirty="0"/>
              <a:t> hry, štafety, soutěže)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pestrý a zábavný program, motivující ke spolupráce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rovnocenné zapojení všech hráčů</a:t>
            </a:r>
          </a:p>
          <a:p>
            <a:pPr marL="0" indent="0" algn="ctr">
              <a:buNone/>
            </a:pPr>
            <a:r>
              <a:rPr lang="cs-CZ" sz="3600" u="sng" dirty="0" err="1">
                <a:solidFill>
                  <a:srgbClr val="FF0000"/>
                </a:solidFill>
              </a:rPr>
              <a:t>Hrové</a:t>
            </a:r>
            <a:r>
              <a:rPr lang="cs-CZ" sz="3600" u="sng" dirty="0">
                <a:solidFill>
                  <a:srgbClr val="FF0000"/>
                </a:solidFill>
              </a:rPr>
              <a:t> činnosti u starších dětí ubývají v hlavní části lekce, ale stále se hojně objevují v úvodní a závěrečné části hodiny!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999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823" y="284176"/>
            <a:ext cx="11312434" cy="1508760"/>
          </a:xfrm>
        </p:spPr>
        <p:txBody>
          <a:bodyPr>
            <a:normAutofit/>
          </a:bodyPr>
          <a:lstStyle/>
          <a:p>
            <a:pPr algn="ctr"/>
            <a:r>
              <a:rPr lang="cs-CZ" sz="7200" dirty="0"/>
              <a:t>Volba prvního způsobu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943" y="2011679"/>
            <a:ext cx="11769634" cy="46111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u="sng" dirty="0">
                <a:solidFill>
                  <a:srgbClr val="FF0000"/>
                </a:solidFill>
              </a:rPr>
              <a:t>Na volbu prvního vyučovaného plaveckého způsobu existují rozdílné názory!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8000" dirty="0"/>
              <a:t>PRSA  </a:t>
            </a:r>
            <a:r>
              <a:rPr lang="cs-CZ" sz="8000" dirty="0">
                <a:solidFill>
                  <a:schemeClr val="bg1"/>
                </a:solidFill>
              </a:rPr>
              <a:t>X</a:t>
            </a:r>
            <a:r>
              <a:rPr lang="cs-CZ" sz="8000" dirty="0"/>
              <a:t>  KRAUL  </a:t>
            </a:r>
            <a:r>
              <a:rPr lang="cs-CZ" sz="8000" dirty="0">
                <a:solidFill>
                  <a:schemeClr val="bg1"/>
                </a:solidFill>
              </a:rPr>
              <a:t>X</a:t>
            </a:r>
            <a:r>
              <a:rPr lang="cs-CZ" sz="8000" dirty="0"/>
              <a:t>  ZNAK</a:t>
            </a:r>
          </a:p>
          <a:p>
            <a:pPr marL="0" indent="0" algn="ctr">
              <a:buNone/>
            </a:pPr>
            <a:endParaRPr lang="cs-CZ" sz="3600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3600" u="sng" dirty="0">
                <a:solidFill>
                  <a:srgbClr val="FF0000"/>
                </a:solidFill>
              </a:rPr>
              <a:t>Ideální je nebránit přirozenému pohybovému předpokladu a respektovat individuální plaveckou motoriku!</a:t>
            </a:r>
          </a:p>
        </p:txBody>
      </p:sp>
    </p:spTree>
    <p:extLst>
      <p:ext uri="{BB962C8B-B14F-4D97-AF65-F5344CB8AC3E}">
        <p14:creationId xmlns:p14="http://schemas.microsoft.com/office/powerpoint/2010/main" val="306509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4948" y="284176"/>
            <a:ext cx="11364685" cy="1508760"/>
          </a:xfrm>
        </p:spPr>
        <p:txBody>
          <a:bodyPr>
            <a:normAutofit/>
          </a:bodyPr>
          <a:lstStyle/>
          <a:p>
            <a:pPr algn="ctr"/>
            <a:r>
              <a:rPr lang="cs-CZ" sz="8000" dirty="0" err="1"/>
              <a:t>Předplavecký</a:t>
            </a:r>
            <a:r>
              <a:rPr lang="cs-CZ" sz="8000" dirty="0"/>
              <a:t> výcvik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4948" y="1933302"/>
            <a:ext cx="11364685" cy="492469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děti předškolního věku (5-7 let)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>
                <a:solidFill>
                  <a:schemeClr val="bg1"/>
                </a:solidFill>
              </a:rPr>
              <a:t>skupinová výuka  </a:t>
            </a:r>
            <a:r>
              <a:rPr lang="cs-CZ" sz="3200" dirty="0"/>
              <a:t>v počtu </a:t>
            </a:r>
            <a:r>
              <a:rPr lang="cs-CZ" sz="3200" b="1" dirty="0">
                <a:solidFill>
                  <a:srgbClr val="FF0000"/>
                </a:solidFill>
              </a:rPr>
              <a:t>„kolik roků = tolik dětí“</a:t>
            </a:r>
            <a:r>
              <a:rPr lang="cs-CZ" sz="3200" b="1" dirty="0"/>
              <a:t> </a:t>
            </a:r>
            <a:r>
              <a:rPr lang="cs-CZ" sz="3200" dirty="0"/>
              <a:t> na jednoho cvičitele nebo </a:t>
            </a:r>
            <a:r>
              <a:rPr lang="cs-CZ" sz="3200" dirty="0">
                <a:solidFill>
                  <a:schemeClr val="bg1"/>
                </a:solidFill>
              </a:rPr>
              <a:t>individuální výuka 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„rodič – dítě“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prostředky pro danou věkovou skupinu = </a:t>
            </a:r>
            <a:r>
              <a:rPr lang="cs-CZ" sz="3200" b="1" dirty="0">
                <a:solidFill>
                  <a:srgbClr val="FF0000"/>
                </a:solidFill>
              </a:rPr>
              <a:t>HRY + </a:t>
            </a:r>
            <a:r>
              <a:rPr lang="cs-CZ" sz="3200" dirty="0">
                <a:solidFill>
                  <a:srgbClr val="FF0000"/>
                </a:solidFill>
              </a:rPr>
              <a:t>plavecké pomůcky, písně a říkadla </a:t>
            </a:r>
            <a:r>
              <a:rPr lang="cs-CZ" sz="3200" dirty="0"/>
              <a:t>(u dospělých - vysvětlování a ukázky)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>
                <a:solidFill>
                  <a:schemeClr val="bg1"/>
                </a:solidFill>
              </a:rPr>
              <a:t>komplexní postup</a:t>
            </a:r>
            <a:r>
              <a:rPr lang="cs-CZ" sz="3200" dirty="0"/>
              <a:t> tzn. daný pohybový úkol je vyučován v konečné hrubé podobě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bezpečné zvládnutí vodního prostředí = </a:t>
            </a:r>
            <a:r>
              <a:rPr lang="cs-CZ" sz="3200" dirty="0">
                <a:solidFill>
                  <a:srgbClr val="FF0000"/>
                </a:solidFill>
              </a:rPr>
              <a:t>adaptace a</a:t>
            </a:r>
            <a:r>
              <a:rPr lang="cs-CZ" sz="3200" dirty="0"/>
              <a:t> </a:t>
            </a:r>
            <a:r>
              <a:rPr lang="cs-CZ" sz="3200" dirty="0">
                <a:solidFill>
                  <a:srgbClr val="FF0000"/>
                </a:solidFill>
              </a:rPr>
              <a:t>osvojení si </a:t>
            </a:r>
            <a:r>
              <a:rPr lang="cs-CZ" sz="3200" b="1" dirty="0">
                <a:solidFill>
                  <a:srgbClr val="FF0000"/>
                </a:solidFill>
              </a:rPr>
              <a:t>základních plaveckých dovedností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+ </a:t>
            </a:r>
            <a:r>
              <a:rPr lang="cs-CZ" sz="3200" dirty="0">
                <a:solidFill>
                  <a:schemeClr val="bg1"/>
                </a:solidFill>
              </a:rPr>
              <a:t>odstranění bariéry strachu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686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075611" y="211437"/>
            <a:ext cx="4049486" cy="2877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KRAUL</a:t>
            </a:r>
            <a:endParaRPr lang="cs-CZ" sz="1600" u="sng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kondiční a sportovní plavání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využití v dalších plaveckých sportech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transfer dovedností pro znak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náročná souhra paží a dýchání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nutnost zvládnout výdech do vody </a:t>
            </a:r>
            <a:endParaRPr lang="cs-CZ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74173" y="211437"/>
            <a:ext cx="3731622" cy="4605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PRSA</a:t>
            </a:r>
            <a:endParaRPr lang="cs-CZ" sz="1600" u="sng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nejrozšířenější rekreační způsob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dlouholetá tradice v ČR i Evropě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snadná orientace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nižší nároky na intenzitu zatížení</a:t>
            </a:r>
            <a:r>
              <a:rPr lang="cs-CZ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bez zvládnutí dýchání do vody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technicky náročný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nároky na koordinaci a souměrnost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obtížnost prsového kopu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silná fixace chyb</a:t>
            </a:r>
            <a:endParaRPr lang="cs-CZ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977051" y="265719"/>
            <a:ext cx="3975464" cy="3741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ZNAK</a:t>
            </a:r>
            <a:endParaRPr lang="cs-CZ" sz="1600" u="sng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snadné dýchání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výhodná poloha pro opravu chyb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snadný nácvik pohybů dolních končetin (transfer z kraula)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nejmenší silové nároky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splývavá poloha na zádech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ztížená orientace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000" dirty="0">
                <a:solidFill>
                  <a:srgbClr val="FF0000"/>
                </a:solidFill>
              </a:rPr>
              <a:t>vynechání plaveckého dýchání </a:t>
            </a:r>
            <a:endParaRPr lang="cs-CZ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8416" y="4870954"/>
            <a:ext cx="114038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Rozhodně je však chybou učit plavat prsa s hlavou nad vodou pouze pro splnění kritéria uplavaných metrů s neznalostí dýchání do vody!</a:t>
            </a:r>
            <a:endParaRPr lang="cs-CZ" sz="3600" u="sng" dirty="0">
              <a:solidFill>
                <a:schemeClr val="bg1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703" y="3143302"/>
            <a:ext cx="3901440" cy="176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55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/>
              <a:t>adaptace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629" y="2011679"/>
            <a:ext cx="11965577" cy="4715691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>
                <a:solidFill>
                  <a:schemeClr val="bg1"/>
                </a:solidFill>
              </a:rPr>
              <a:t>zvládnutí vodního prostředí tzv. „sžití se s vodou“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chemeClr val="bg1"/>
                </a:solidFill>
              </a:rPr>
              <a:t> hravé, zábavné a imitační činnosti v mělké vodě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chemeClr val="bg1"/>
                </a:solidFill>
              </a:rPr>
              <a:t> jednoduchá  a koordinačně nenáročná cvičení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FF0000"/>
                </a:solidFill>
              </a:rPr>
              <a:t>chůze, klus, běh </a:t>
            </a:r>
            <a:r>
              <a:rPr lang="cs-CZ" sz="2400" dirty="0"/>
              <a:t>(po pás, po prsa)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FF0000"/>
                </a:solidFill>
              </a:rPr>
              <a:t>pohyb ve sníženém postoji, napodobivá chůze </a:t>
            </a:r>
            <a:r>
              <a:rPr lang="cs-CZ" sz="2400" dirty="0"/>
              <a:t>(čáp, vrabec, krokodýl)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FF0000"/>
                </a:solidFill>
              </a:rPr>
              <a:t>honičky a pohybové úkoly </a:t>
            </a:r>
            <a:r>
              <a:rPr lang="cs-CZ" sz="2400" dirty="0"/>
              <a:t>– napodobivá cvičení (žabka, kačenka)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FF0000"/>
                </a:solidFill>
              </a:rPr>
              <a:t>cvičení ve vázaném kruhu </a:t>
            </a:r>
            <a:r>
              <a:rPr lang="cs-CZ" sz="2400" dirty="0"/>
              <a:t>– chůze, poskoky, víření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FF0000"/>
                </a:solidFill>
              </a:rPr>
              <a:t>potopení hlavy a otevření očí </a:t>
            </a:r>
            <a:r>
              <a:rPr lang="cs-CZ" sz="2400" dirty="0"/>
              <a:t>pod vodou s využitím známých říkadel (Spadla lžička)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749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383" y="284176"/>
            <a:ext cx="11612880" cy="1508760"/>
          </a:xfrm>
        </p:spPr>
        <p:txBody>
          <a:bodyPr>
            <a:normAutofit/>
          </a:bodyPr>
          <a:lstStyle/>
          <a:p>
            <a:pPr algn="ctr"/>
            <a:r>
              <a:rPr lang="cs-CZ" sz="5400" dirty="0"/>
              <a:t>Základní plavecké dovednosti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663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dirty="0"/>
              <a:t>Plavecké </a:t>
            </a:r>
            <a:r>
              <a:rPr lang="cs-CZ" sz="5400" b="1" dirty="0">
                <a:solidFill>
                  <a:srgbClr val="FF0000"/>
                </a:solidFill>
              </a:rPr>
              <a:t>dýchání</a:t>
            </a:r>
            <a:endParaRPr lang="cs-CZ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5400" b="1" dirty="0"/>
              <a:t>Plavecká poloha, </a:t>
            </a:r>
            <a:r>
              <a:rPr lang="cs-CZ" sz="5400" b="1" dirty="0">
                <a:solidFill>
                  <a:srgbClr val="FF0000"/>
                </a:solidFill>
              </a:rPr>
              <a:t>splývání</a:t>
            </a:r>
            <a:endParaRPr lang="cs-CZ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5400" b="1" dirty="0">
                <a:solidFill>
                  <a:srgbClr val="FF0000"/>
                </a:solidFill>
              </a:rPr>
              <a:t>Pády a skoky </a:t>
            </a:r>
            <a:r>
              <a:rPr lang="cs-CZ" sz="5400" b="1" dirty="0"/>
              <a:t>do vody</a:t>
            </a:r>
            <a:endParaRPr lang="cs-CZ" sz="5400" dirty="0"/>
          </a:p>
          <a:p>
            <a:pPr marL="0" indent="0" algn="ctr">
              <a:buNone/>
            </a:pPr>
            <a:r>
              <a:rPr lang="cs-CZ" sz="5400" b="1" dirty="0">
                <a:solidFill>
                  <a:srgbClr val="FF0000"/>
                </a:solidFill>
              </a:rPr>
              <a:t>Potápění a orientace </a:t>
            </a:r>
            <a:r>
              <a:rPr lang="cs-CZ" sz="5400" b="1" dirty="0"/>
              <a:t>ve vodě</a:t>
            </a:r>
            <a:endParaRPr lang="cs-CZ" sz="5400" dirty="0"/>
          </a:p>
          <a:p>
            <a:pPr marL="0" indent="0" algn="ctr">
              <a:buNone/>
            </a:pPr>
            <a:r>
              <a:rPr lang="cs-CZ" sz="5400" b="1" dirty="0">
                <a:solidFill>
                  <a:srgbClr val="FF0000"/>
                </a:solidFill>
              </a:rPr>
              <a:t>Pocit vody</a:t>
            </a:r>
            <a:endParaRPr lang="cs-CZ" sz="54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238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dirty="0"/>
              <a:t>Plavecké dýchání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691" y="2011680"/>
            <a:ext cx="11887200" cy="474181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200" u="sng" dirty="0">
                <a:solidFill>
                  <a:srgbClr val="FF0000"/>
                </a:solidFill>
              </a:rPr>
              <a:t>Nácvik plaveckého dýchání má klíčový význam pro pozdější plavání!</a:t>
            </a:r>
          </a:p>
          <a:p>
            <a:pPr marL="0" indent="0" algn="ctr">
              <a:buNone/>
            </a:pPr>
            <a:endParaRPr lang="cs-CZ" sz="32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/>
              <a:t> hluboký nádech pouze ústy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/>
              <a:t> plynulý výdech nejprve ústy a později ústy i nosem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/>
              <a:t> nácvik v klidném a pomalém režimu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/>
              <a:t> otevření očí pod vodou i bez plaveckých brýlí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/>
              <a:t> po vynoření neodstraňovat vodu z obličeje a uší</a:t>
            </a:r>
          </a:p>
        </p:txBody>
      </p:sp>
    </p:spTree>
    <p:extLst>
      <p:ext uri="{BB962C8B-B14F-4D97-AF65-F5344CB8AC3E}">
        <p14:creationId xmlns:p14="http://schemas.microsoft.com/office/powerpoint/2010/main" val="4168159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0446" y="171939"/>
            <a:ext cx="11586754" cy="6686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2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Postupné kroky</a:t>
            </a:r>
            <a:endParaRPr lang="cs-CZ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do hladiny (foukání polévky, přemisťování míčků, napodobování zvířátek, auta)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s předklonem hlavy (zaměstnat ruce – neotírat oči)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s podřepem + otevření očí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dlouhý výdech pod hladinou (vodník, bublinky, v kruhu)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spojený s pohybovým úkolem (skok, panenka, hříbek, ve dvojici)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ústy i nosem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ústy i nosem s přetáčivým pohybem (kotoul)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rytmizované výdechy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11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5760" y="284176"/>
            <a:ext cx="11377749" cy="1508760"/>
          </a:xfrm>
        </p:spPr>
        <p:txBody>
          <a:bodyPr/>
          <a:lstStyle/>
          <a:p>
            <a:pPr algn="ctr"/>
            <a:r>
              <a:rPr lang="cs-CZ" sz="6600" dirty="0"/>
              <a:t>Plavecká poloha, splývání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760" y="2011680"/>
            <a:ext cx="11377749" cy="472875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600" u="sng" dirty="0">
                <a:solidFill>
                  <a:srgbClr val="FF0000"/>
                </a:solidFill>
              </a:rPr>
              <a:t>Nezbytné předpoklady pro zvládnutí techniky plavání.</a:t>
            </a:r>
            <a:r>
              <a:rPr lang="cs-CZ" sz="2400" u="sng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poloha na prsou i na zádech – zpočátku lze využít dopomoci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nácvik </a:t>
            </a:r>
            <a:r>
              <a:rPr lang="cs-CZ" sz="3200" dirty="0" err="1"/>
              <a:t>zaujmutí</a:t>
            </a:r>
            <a:r>
              <a:rPr lang="cs-CZ" sz="3200" dirty="0"/>
              <a:t> splývavé polohy = provádíme pomalu, nalehnutím na hladinu, nenaskakujeme!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splývání na břiše – potopení + odraz od stěny šikmo vzhůru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splývání na zádech – nalehnutí na hladinu, odraz ode dna z podřepu, odraz od stěny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nácvikem sebezáchovné polohy na zádech = vznášením (</a:t>
            </a:r>
            <a:r>
              <a:rPr lang="cs-CZ" sz="3200" dirty="0" err="1"/>
              <a:t>floating</a:t>
            </a:r>
            <a:r>
              <a:rPr lang="cs-CZ" sz="3200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54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18011" y="455818"/>
            <a:ext cx="11521440" cy="6099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40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Postupné kroky – statická poloha na břiše, na zádech</a:t>
            </a:r>
            <a:endParaRPr lang="cs-CZ" sz="4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nalehnutí na hladinu (dopomoc)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hvězdice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medúza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hříbek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kolotoč (vázaný kruh)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cvičení se zadržením dechu a výdechem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180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5943" y="362205"/>
            <a:ext cx="11821886" cy="6437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40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Postupné kroky – splývání na břiše a na zádech</a:t>
            </a:r>
            <a:endParaRPr lang="cs-CZ" sz="4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šipka, torpédo (dopomoc, vedení, tažení a tlačení)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splývání v uličce,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trojice – tažení, kruh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odraz ode dna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odraz od stěny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manipulace s polohou hlavy, paží, boků a nohou</a:t>
            </a:r>
          </a:p>
        </p:txBody>
      </p:sp>
    </p:spTree>
    <p:extLst>
      <p:ext uri="{BB962C8B-B14F-4D97-AF65-F5344CB8AC3E}">
        <p14:creationId xmlns:p14="http://schemas.microsoft.com/office/powerpoint/2010/main" val="22259023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Pruhy</Template>
  <TotalTime>546</TotalTime>
  <Words>1166</Words>
  <Application>Microsoft Office PowerPoint</Application>
  <PresentationFormat>Širokoúhlá obrazovka</PresentationFormat>
  <Paragraphs>162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Calibri</vt:lpstr>
      <vt:lpstr>Corbel</vt:lpstr>
      <vt:lpstr>Wingdings</vt:lpstr>
      <vt:lpstr>Pruhy</vt:lpstr>
      <vt:lpstr>Plavecký výcvik</vt:lpstr>
      <vt:lpstr>Předplavecký výcvik</vt:lpstr>
      <vt:lpstr>adaptace</vt:lpstr>
      <vt:lpstr>Základní plavecké dovednosti</vt:lpstr>
      <vt:lpstr>Plavecké dýchání</vt:lpstr>
      <vt:lpstr>Prezentace aplikace PowerPoint</vt:lpstr>
      <vt:lpstr>Plavecká poloha, splývání</vt:lpstr>
      <vt:lpstr>Prezentace aplikace PowerPoint</vt:lpstr>
      <vt:lpstr>Prezentace aplikace PowerPoint</vt:lpstr>
      <vt:lpstr>Pády a skoky</vt:lpstr>
      <vt:lpstr>Prezentace aplikace PowerPoint</vt:lpstr>
      <vt:lpstr>Potápění a orientace</vt:lpstr>
      <vt:lpstr>Prezentace aplikace PowerPoint</vt:lpstr>
      <vt:lpstr>Pocit  vody</vt:lpstr>
      <vt:lpstr>Prezentace aplikace PowerPoint</vt:lpstr>
      <vt:lpstr>hry</vt:lpstr>
      <vt:lpstr>Prezentace aplikace PowerPoint</vt:lpstr>
      <vt:lpstr>Základní plavecký výcvik</vt:lpstr>
      <vt:lpstr>Volba prvního způsobu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Plavecký výcvik</dc:title>
  <dc:creator>Dita Hlavoňová</dc:creator>
  <cp:lastModifiedBy>Dita Hlavoňová</cp:lastModifiedBy>
  <cp:revision>41</cp:revision>
  <dcterms:created xsi:type="dcterms:W3CDTF">2020-11-04T14:51:09Z</dcterms:created>
  <dcterms:modified xsi:type="dcterms:W3CDTF">2023-10-03T05:52:45Z</dcterms:modified>
</cp:coreProperties>
</file>